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6"/>
  </p:notesMasterIdLst>
  <p:handoutMasterIdLst>
    <p:handoutMasterId r:id="rId97"/>
  </p:handoutMasterIdLst>
  <p:sldIdLst>
    <p:sldId id="256" r:id="rId5"/>
    <p:sldId id="261" r:id="rId6"/>
    <p:sldId id="313" r:id="rId7"/>
    <p:sldId id="291" r:id="rId8"/>
    <p:sldId id="290" r:id="rId9"/>
    <p:sldId id="294" r:id="rId10"/>
    <p:sldId id="295" r:id="rId11"/>
    <p:sldId id="288" r:id="rId12"/>
    <p:sldId id="292" r:id="rId13"/>
    <p:sldId id="293" r:id="rId14"/>
    <p:sldId id="296" r:id="rId15"/>
    <p:sldId id="300" r:id="rId16"/>
    <p:sldId id="299" r:id="rId17"/>
    <p:sldId id="298" r:id="rId18"/>
    <p:sldId id="301" r:id="rId19"/>
    <p:sldId id="302" r:id="rId20"/>
    <p:sldId id="303" r:id="rId21"/>
    <p:sldId id="304" r:id="rId22"/>
    <p:sldId id="305" r:id="rId23"/>
    <p:sldId id="378" r:id="rId24"/>
    <p:sldId id="306" r:id="rId25"/>
    <p:sldId id="307" r:id="rId26"/>
    <p:sldId id="308" r:id="rId27"/>
    <p:sldId id="309" r:id="rId28"/>
    <p:sldId id="310" r:id="rId29"/>
    <p:sldId id="311" r:id="rId30"/>
    <p:sldId id="312" r:id="rId31"/>
    <p:sldId id="314" r:id="rId32"/>
    <p:sldId id="336" r:id="rId33"/>
    <p:sldId id="337" r:id="rId34"/>
    <p:sldId id="338" r:id="rId35"/>
    <p:sldId id="316" r:id="rId36"/>
    <p:sldId id="315" r:id="rId37"/>
    <p:sldId id="319" r:id="rId38"/>
    <p:sldId id="320" r:id="rId39"/>
    <p:sldId id="321" r:id="rId40"/>
    <p:sldId id="377" r:id="rId41"/>
    <p:sldId id="318" r:id="rId42"/>
    <p:sldId id="317" r:id="rId43"/>
    <p:sldId id="322" r:id="rId44"/>
    <p:sldId id="323" r:id="rId45"/>
    <p:sldId id="324" r:id="rId46"/>
    <p:sldId id="325" r:id="rId47"/>
    <p:sldId id="326" r:id="rId48"/>
    <p:sldId id="327" r:id="rId49"/>
    <p:sldId id="376" r:id="rId50"/>
    <p:sldId id="328" r:id="rId51"/>
    <p:sldId id="329" r:id="rId52"/>
    <p:sldId id="330" r:id="rId53"/>
    <p:sldId id="331" r:id="rId54"/>
    <p:sldId id="332" r:id="rId55"/>
    <p:sldId id="333" r:id="rId56"/>
    <p:sldId id="334" r:id="rId57"/>
    <p:sldId id="335" r:id="rId58"/>
    <p:sldId id="353" r:id="rId59"/>
    <p:sldId id="343" r:id="rId60"/>
    <p:sldId id="344" r:id="rId61"/>
    <p:sldId id="345" r:id="rId62"/>
    <p:sldId id="346" r:id="rId63"/>
    <p:sldId id="347" r:id="rId64"/>
    <p:sldId id="348" r:id="rId65"/>
    <p:sldId id="349" r:id="rId66"/>
    <p:sldId id="350" r:id="rId67"/>
    <p:sldId id="351" r:id="rId68"/>
    <p:sldId id="339" r:id="rId69"/>
    <p:sldId id="340" r:id="rId70"/>
    <p:sldId id="341" r:id="rId71"/>
    <p:sldId id="342" r:id="rId72"/>
    <p:sldId id="354" r:id="rId73"/>
    <p:sldId id="352" r:id="rId74"/>
    <p:sldId id="355" r:id="rId75"/>
    <p:sldId id="356" r:id="rId76"/>
    <p:sldId id="357" r:id="rId77"/>
    <p:sldId id="358" r:id="rId78"/>
    <p:sldId id="359" r:id="rId79"/>
    <p:sldId id="360" r:id="rId80"/>
    <p:sldId id="362" r:id="rId81"/>
    <p:sldId id="363" r:id="rId82"/>
    <p:sldId id="364" r:id="rId83"/>
    <p:sldId id="361" r:id="rId84"/>
    <p:sldId id="365" r:id="rId85"/>
    <p:sldId id="366" r:id="rId86"/>
    <p:sldId id="367" r:id="rId87"/>
    <p:sldId id="368" r:id="rId88"/>
    <p:sldId id="369" r:id="rId89"/>
    <p:sldId id="370" r:id="rId90"/>
    <p:sldId id="371" r:id="rId91"/>
    <p:sldId id="372" r:id="rId92"/>
    <p:sldId id="373" r:id="rId93"/>
    <p:sldId id="379" r:id="rId94"/>
    <p:sldId id="380"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EBF8E8"/>
    <a:srgbClr val="1A8C35"/>
    <a:srgbClr val="E7ECE4"/>
    <a:srgbClr val="044B92"/>
    <a:srgbClr val="055C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7" autoAdjust="0"/>
  </p:normalViewPr>
  <p:slideViewPr>
    <p:cSldViewPr snapToGrid="0">
      <p:cViewPr varScale="1">
        <p:scale>
          <a:sx n="66" d="100"/>
          <a:sy n="66" d="100"/>
        </p:scale>
        <p:origin x="668" y="32"/>
      </p:cViewPr>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80" b="1" i="0" u="none" strike="noStrike" kern="1200" spc="0" baseline="0">
                <a:solidFill>
                  <a:schemeClr val="tx1"/>
                </a:solidFill>
                <a:latin typeface="Arial Black" panose="020B0A04020102020204" pitchFamily="34" charset="0"/>
                <a:ea typeface="Cambria" panose="02040503050406030204" pitchFamily="18" charset="0"/>
                <a:cs typeface="+mn-cs"/>
              </a:defRPr>
            </a:pPr>
            <a:r>
              <a:rPr lang="en-US"/>
              <a:t>Customer  Category</a:t>
            </a:r>
          </a:p>
        </c:rich>
      </c:tx>
      <c:overlay val="0"/>
      <c:spPr>
        <a:solidFill>
          <a:schemeClr val="lt1"/>
        </a:solidFill>
        <a:ln w="12700" cap="flat" cmpd="sng" algn="ctr">
          <a:solidFill>
            <a:schemeClr val="dk1"/>
          </a:solidFill>
          <a:prstDash val="solid"/>
          <a:miter lim="800000"/>
        </a:ln>
        <a:effectLst/>
      </c:spPr>
      <c:txPr>
        <a:bodyPr rot="0" spcFirstLastPara="1" vertOverflow="ellipsis" vert="horz" wrap="square" anchor="ctr" anchorCtr="1"/>
        <a:lstStyle/>
        <a:p>
          <a:pPr>
            <a:defRPr sz="1080" b="1" i="0" u="none" strike="noStrike" kern="1200" spc="0" baseline="0">
              <a:solidFill>
                <a:schemeClr val="tx1"/>
              </a:solidFill>
              <a:latin typeface="Arial Black" panose="020B0A04020102020204" pitchFamily="34" charset="0"/>
              <a:ea typeface="Cambria" panose="02040503050406030204" pitchFamily="18" charset="0"/>
              <a:cs typeface="+mn-cs"/>
            </a:defRPr>
          </a:pPr>
          <a:endParaRPr lang="en-US"/>
        </a:p>
      </c:txPr>
    </c:title>
    <c:autoTitleDeleted val="0"/>
    <c:view3D>
      <c:rotX val="15"/>
      <c:rotY val="20"/>
      <c:depthPercent val="100"/>
      <c:rAngAx val="1"/>
    </c:view3D>
    <c:floor>
      <c:thickness val="0"/>
      <c:spPr>
        <a:solidFill>
          <a:schemeClr val="lt1"/>
        </a:solidFill>
        <a:ln w="12700" cap="flat" cmpd="sng" algn="ctr">
          <a:solidFill>
            <a:schemeClr val="dk1"/>
          </a:solidFill>
          <a:prstDash val="solid"/>
          <a:miter lim="800000"/>
        </a:ln>
        <a:effectLst/>
        <a:sp3d contourW="12700">
          <a:contourClr>
            <a:schemeClr val="dk1"/>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1165432505603773E-2"/>
          <c:y val="0.1367703109327984"/>
          <c:w val="0.91910264102612582"/>
          <c:h val="0.59401732757327097"/>
        </c:manualLayout>
      </c:layout>
      <c:bar3DChart>
        <c:barDir val="col"/>
        <c:grouping val="clustered"/>
        <c:varyColors val="0"/>
        <c:ser>
          <c:idx val="0"/>
          <c:order val="0"/>
          <c:spPr>
            <a:solidFill>
              <a:srgbClr val="00B050"/>
            </a:solidFill>
            <a:ln>
              <a:noFill/>
            </a:ln>
            <a:effectLst/>
            <a:scene3d>
              <a:camera prst="orthographicFront"/>
              <a:lightRig rig="threePt" dir="t"/>
            </a:scene3d>
            <a:sp3d>
              <a:bevelT/>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Sheet2!$E$4:$E$11</c:f>
              <c:strCache>
                <c:ptCount val="8"/>
                <c:pt idx="0">
                  <c:v>Importer/Exporter</c:v>
                </c:pt>
                <c:pt idx="1">
                  <c:v>Corporate taxpayer</c:v>
                </c:pt>
                <c:pt idx="2">
                  <c:v>Individual taxpayer</c:v>
                </c:pt>
                <c:pt idx="3">
                  <c:v>SME</c:v>
                </c:pt>
                <c:pt idx="4">
                  <c:v>Clearing agent</c:v>
                </c:pt>
                <c:pt idx="5">
                  <c:v>Transporter</c:v>
                </c:pt>
                <c:pt idx="6">
                  <c:v>Cross-border trader</c:v>
                </c:pt>
                <c:pt idx="7">
                  <c:v>Government</c:v>
                </c:pt>
              </c:strCache>
            </c:strRef>
          </c:cat>
          <c:val>
            <c:numRef>
              <c:f>Sheet2!$F$4:$F$11</c:f>
              <c:numCache>
                <c:formatCode>0%</c:formatCode>
                <c:ptCount val="8"/>
                <c:pt idx="0">
                  <c:v>0.24822695035460993</c:v>
                </c:pt>
                <c:pt idx="1">
                  <c:v>0.16183107672469374</c:v>
                </c:pt>
                <c:pt idx="2">
                  <c:v>0.14893617021276595</c:v>
                </c:pt>
                <c:pt idx="3">
                  <c:v>0.15409413281753706</c:v>
                </c:pt>
                <c:pt idx="4">
                  <c:v>8.5106382978723402E-2</c:v>
                </c:pt>
                <c:pt idx="5">
                  <c:v>8.5106382978723402E-2</c:v>
                </c:pt>
                <c:pt idx="6">
                  <c:v>7.2856221792392012E-2</c:v>
                </c:pt>
                <c:pt idx="7">
                  <c:v>5.2224371373307543E-2</c:v>
                </c:pt>
              </c:numCache>
            </c:numRef>
          </c:val>
          <c:extLst>
            <c:ext xmlns:c16="http://schemas.microsoft.com/office/drawing/2014/chart" uri="{C3380CC4-5D6E-409C-BE32-E72D297353CC}">
              <c16:uniqueId val="{00000000-D87A-40C6-9034-2249968ACF2A}"/>
            </c:ext>
          </c:extLst>
        </c:ser>
        <c:dLbls>
          <c:showLegendKey val="0"/>
          <c:showVal val="1"/>
          <c:showCatName val="0"/>
          <c:showSerName val="0"/>
          <c:showPercent val="0"/>
          <c:showBubbleSize val="0"/>
        </c:dLbls>
        <c:gapWidth val="106"/>
        <c:gapDepth val="80"/>
        <c:shape val="box"/>
        <c:axId val="934871999"/>
        <c:axId val="934882399"/>
        <c:axId val="0"/>
      </c:bar3DChart>
      <c:catAx>
        <c:axId val="934871999"/>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Cambria" panose="02040503050406030204" pitchFamily="18" charset="0"/>
                <a:cs typeface="+mn-cs"/>
              </a:defRPr>
            </a:pPr>
            <a:endParaRPr lang="en-US"/>
          </a:p>
        </c:txPr>
        <c:crossAx val="934882399"/>
        <c:crosses val="autoZero"/>
        <c:auto val="1"/>
        <c:lblAlgn val="ctr"/>
        <c:lblOffset val="100"/>
        <c:noMultiLvlLbl val="0"/>
      </c:catAx>
      <c:valAx>
        <c:axId val="934882399"/>
        <c:scaling>
          <c:orientation val="minMax"/>
        </c:scaling>
        <c:delete val="1"/>
        <c:axPos val="l"/>
        <c:numFmt formatCode="0%" sourceLinked="1"/>
        <c:majorTickMark val="none"/>
        <c:minorTickMark val="none"/>
        <c:tickLblPos val="nextTo"/>
        <c:crossAx val="934871999"/>
        <c:crosses val="autoZero"/>
        <c:crossBetween val="between"/>
      </c:valAx>
      <c:spPr>
        <a:noFill/>
        <a:ln>
          <a:noFill/>
        </a:ln>
        <a:effectLst/>
      </c:spPr>
    </c:plotArea>
    <c:plotVisOnly val="1"/>
    <c:dispBlanksAs val="gap"/>
    <c:showDLblsOverMax val="0"/>
  </c:chart>
  <c:spPr>
    <a:solidFill>
      <a:schemeClr val="lt1"/>
    </a:solidFill>
    <a:ln w="12700" cap="flat" cmpd="sng" algn="ctr">
      <a:noFill/>
      <a:prstDash val="solid"/>
      <a:miter lim="800000"/>
    </a:ln>
    <a:effectLst/>
    <a:scene3d>
      <a:camera prst="orthographicFront"/>
      <a:lightRig rig="threePt" dir="t"/>
    </a:scene3d>
    <a:sp3d>
      <a:bevelT/>
    </a:sp3d>
  </c:spPr>
  <c:txPr>
    <a:bodyPr/>
    <a:lstStyle/>
    <a:p>
      <a:pPr>
        <a:defRPr sz="900" b="1">
          <a:solidFill>
            <a:schemeClr val="tx1"/>
          </a:solidFill>
          <a:latin typeface="Arial Black" panose="020B0A04020102020204" pitchFamily="34" charset="0"/>
          <a:ea typeface="Cambria" panose="02040503050406030204" pitchFamily="18" charset="0"/>
          <a:cs typeface="+mn-cs"/>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accent3">
                    <a:lumMod val="50000"/>
                  </a:schemeClr>
                </a:solidFill>
                <a:latin typeface="Cambria" panose="02040503050406030204" pitchFamily="18" charset="0"/>
                <a:ea typeface="Cambria" panose="02040503050406030204" pitchFamily="18" charset="0"/>
                <a:cs typeface="+mn-cs"/>
              </a:defRPr>
            </a:pPr>
            <a:r>
              <a:rPr lang="en-ZW" sz="1400"/>
              <a:t>ZIMRA Q1,2026 CUSTOMER SATISFACTION INDEX</a:t>
            </a:r>
          </a:p>
        </c:rich>
      </c:tx>
      <c:overlay val="0"/>
      <c:spPr>
        <a:noFill/>
        <a:ln>
          <a:solidFill>
            <a:schemeClr val="tx1"/>
          </a:solidFill>
        </a:ln>
        <a:effectLst/>
      </c:spPr>
      <c:txPr>
        <a:bodyPr rot="0" spcFirstLastPara="1" vertOverflow="ellipsis" vert="horz" wrap="square" anchor="ctr" anchorCtr="1"/>
        <a:lstStyle/>
        <a:p>
          <a:pPr>
            <a:defRPr sz="1400" b="1" i="0" u="none" strike="noStrike" kern="1200" spc="0" baseline="0">
              <a:solidFill>
                <a:schemeClr val="accent3">
                  <a:lumMod val="50000"/>
                </a:schemeClr>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invertIfNegative val="0"/>
          <c:dPt>
            <c:idx val="6"/>
            <c:invertIfNegative val="0"/>
            <c:bubble3D val="0"/>
            <c:spPr>
              <a:solidFill>
                <a:srgbClr val="FF000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6136-44A8-93B0-24F4E6F5E3CE}"/>
              </c:ext>
            </c:extLst>
          </c:dPt>
          <c:dLbls>
            <c:dLbl>
              <c:idx val="0"/>
              <c:layout>
                <c:manualLayout>
                  <c:x val="1.3888980894596566E-2"/>
                  <c:y val="-0.2175925925925925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36-44A8-93B0-24F4E6F5E3CE}"/>
                </c:ext>
              </c:extLst>
            </c:dLbl>
            <c:dLbl>
              <c:idx val="1"/>
              <c:layout>
                <c:manualLayout>
                  <c:x val="4.6708637248040249E-3"/>
                  <c:y val="-0.325976974334429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36-44A8-93B0-24F4E6F5E3CE}"/>
                </c:ext>
              </c:extLst>
            </c:dLbl>
            <c:dLbl>
              <c:idx val="2"/>
              <c:layout>
                <c:manualLayout>
                  <c:x val="1.8497883447286027E-2"/>
                  <c:y val="-0.286487584160208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136-44A8-93B0-24F4E6F5E3CE}"/>
                </c:ext>
              </c:extLst>
            </c:dLbl>
            <c:dLbl>
              <c:idx val="3"/>
              <c:layout>
                <c:manualLayout>
                  <c:x val="1.1111144567732092E-2"/>
                  <c:y val="-0.1666666666666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136-44A8-93B0-24F4E6F5E3CE}"/>
                </c:ext>
              </c:extLst>
            </c:dLbl>
            <c:dLbl>
              <c:idx val="4"/>
              <c:layout>
                <c:manualLayout>
                  <c:x val="1.0882677027523116E-2"/>
                  <c:y val="-0.406858125464617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136-44A8-93B0-24F4E6F5E3CE}"/>
                </c:ext>
              </c:extLst>
            </c:dLbl>
            <c:dLbl>
              <c:idx val="5"/>
              <c:layout>
                <c:manualLayout>
                  <c:x val="1.133958637579471E-2"/>
                  <c:y val="-0.171296296296296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136-44A8-93B0-24F4E6F5E3CE}"/>
                </c:ext>
              </c:extLst>
            </c:dLbl>
            <c:dLbl>
              <c:idx val="6"/>
              <c:layout>
                <c:manualLayout>
                  <c:x val="1.8269632003303529E-2"/>
                  <c:y val="-0.2807692151831252"/>
                </c:manualLayout>
              </c:layout>
              <c:spPr>
                <a:noFill/>
                <a:ln>
                  <a:solidFill>
                    <a:schemeClr val="tx1">
                      <a:lumMod val="95000"/>
                      <a:lumOff val="5000"/>
                    </a:schemeClr>
                  </a:solid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36-44A8-93B0-24F4E6F5E3CE}"/>
                </c:ext>
              </c:extLst>
            </c:dLbl>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'overall analysis'!$B$2:$B$8</c:f>
              <c:strCache>
                <c:ptCount val="7"/>
                <c:pt idx="0">
                  <c:v>Region1</c:v>
                </c:pt>
                <c:pt idx="1">
                  <c:v>Region 2</c:v>
                </c:pt>
                <c:pt idx="2">
                  <c:v>Region 3</c:v>
                </c:pt>
                <c:pt idx="3">
                  <c:v>Head Office</c:v>
                </c:pt>
                <c:pt idx="4">
                  <c:v>Forbes</c:v>
                </c:pt>
                <c:pt idx="5">
                  <c:v>Beitbridge B</c:v>
                </c:pt>
                <c:pt idx="6">
                  <c:v>Q1,2026 ZIMRA CSI</c:v>
                </c:pt>
              </c:strCache>
            </c:strRef>
          </c:cat>
          <c:val>
            <c:numRef>
              <c:f>'overall analysis'!$C$2:$C$8</c:f>
              <c:numCache>
                <c:formatCode>0%</c:formatCode>
                <c:ptCount val="7"/>
                <c:pt idx="0">
                  <c:v>0.73</c:v>
                </c:pt>
                <c:pt idx="1">
                  <c:v>0.75</c:v>
                </c:pt>
                <c:pt idx="2">
                  <c:v>0.74</c:v>
                </c:pt>
                <c:pt idx="3">
                  <c:v>0.72</c:v>
                </c:pt>
                <c:pt idx="4">
                  <c:v>0.77</c:v>
                </c:pt>
                <c:pt idx="5">
                  <c:v>0.72</c:v>
                </c:pt>
                <c:pt idx="6">
                  <c:v>0.73833333333333329</c:v>
                </c:pt>
              </c:numCache>
            </c:numRef>
          </c:val>
          <c:extLst>
            <c:ext xmlns:c16="http://schemas.microsoft.com/office/drawing/2014/chart" uri="{C3380CC4-5D6E-409C-BE32-E72D297353CC}">
              <c16:uniqueId val="{00000008-6136-44A8-93B0-24F4E6F5E3CE}"/>
            </c:ext>
          </c:extLst>
        </c:ser>
        <c:dLbls>
          <c:showLegendKey val="0"/>
          <c:showVal val="1"/>
          <c:showCatName val="0"/>
          <c:showSerName val="0"/>
          <c:showPercent val="0"/>
          <c:showBubbleSize val="0"/>
        </c:dLbls>
        <c:gapWidth val="100"/>
        <c:shape val="box"/>
        <c:axId val="624478120"/>
        <c:axId val="624484600"/>
        <c:axId val="0"/>
      </c:bar3DChart>
      <c:catAx>
        <c:axId val="624478120"/>
        <c:scaling>
          <c:orientation val="minMax"/>
        </c:scaling>
        <c:delete val="0"/>
        <c:axPos val="b"/>
        <c:numFmt formatCode="General" sourceLinked="1"/>
        <c:majorTickMark val="none"/>
        <c:minorTickMark val="none"/>
        <c:tickLblPos val="nextTo"/>
        <c:spPr>
          <a:noFill/>
          <a:ln w="19050" cap="flat" cmpd="sng" algn="ctr">
            <a:solidFill>
              <a:schemeClr val="accent6"/>
            </a:solidFill>
            <a:prstDash val="solid"/>
            <a:miter lim="800000"/>
          </a:ln>
          <a:effectLst/>
        </c:spPr>
        <c:txPr>
          <a:bodyPr rot="-600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24484600"/>
        <c:crosses val="autoZero"/>
        <c:auto val="1"/>
        <c:lblAlgn val="ctr"/>
        <c:lblOffset val="100"/>
        <c:noMultiLvlLbl val="0"/>
      </c:catAx>
      <c:valAx>
        <c:axId val="624484600"/>
        <c:scaling>
          <c:orientation val="minMax"/>
        </c:scaling>
        <c:delete val="1"/>
        <c:axPos val="l"/>
        <c:numFmt formatCode="0%" sourceLinked="1"/>
        <c:majorTickMark val="none"/>
        <c:minorTickMark val="none"/>
        <c:tickLblPos val="nextTo"/>
        <c:crossAx val="6244781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scene3d>
      <a:camera prst="orthographicFront"/>
      <a:lightRig rig="threePt" dir="t"/>
    </a:scene3d>
    <a:sp3d>
      <a:bevelT/>
    </a:sp3d>
  </c:spPr>
  <c:txPr>
    <a:bodyPr/>
    <a:lstStyle/>
    <a:p>
      <a:pPr>
        <a:defRPr sz="1100" b="1">
          <a:solidFill>
            <a:schemeClr val="accent3">
              <a:lumMod val="50000"/>
            </a:schemeClr>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ZW"/>
              <a:t>Q1,2026 ZIMRA OVERALL SATISFACTION INDEX BY SERVICE ATTRIBUTES</a:t>
            </a:r>
          </a:p>
        </c:rich>
      </c:tx>
      <c:overlay val="0"/>
      <c:spPr>
        <a:noFill/>
        <a:ln>
          <a:solidFill>
            <a:schemeClr val="tx1"/>
          </a:solidFill>
        </a:ln>
        <a:effectLst/>
      </c:spPr>
      <c:txPr>
        <a:bodyPr rot="0" spcFirstLastPara="1" vertOverflow="ellipsis" vert="horz" wrap="square" anchor="ctr" anchorCtr="1"/>
        <a:lstStyle/>
        <a:p>
          <a:pPr>
            <a:defRPr sz="168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invertIfNegative val="0"/>
          <c:dPt>
            <c:idx val="9"/>
            <c:invertIfNegative val="0"/>
            <c:bubble3D val="0"/>
            <c:spPr>
              <a:solidFill>
                <a:srgbClr val="FF000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E191-4955-811B-3444DC94E8B8}"/>
              </c:ext>
            </c:extLst>
          </c:dPt>
          <c:dLbls>
            <c:dLbl>
              <c:idx val="0"/>
              <c:layout>
                <c:manualLayout>
                  <c:x val="0.25773411776114891"/>
                  <c:y val="-1.1577446667558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191-4955-811B-3444DC94E8B8}"/>
                </c:ext>
              </c:extLst>
            </c:dLbl>
            <c:dLbl>
              <c:idx val="1"/>
              <c:layout>
                <c:manualLayout>
                  <c:x val="0.21211074944904623"/>
                  <c:y val="-1.0517177961837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91-4955-811B-3444DC94E8B8}"/>
                </c:ext>
              </c:extLst>
            </c:dLbl>
            <c:dLbl>
              <c:idx val="2"/>
              <c:layout>
                <c:manualLayout>
                  <c:x val="0.2787722076273329"/>
                  <c:y val="-1.43763268510240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191-4955-811B-3444DC94E8B8}"/>
                </c:ext>
              </c:extLst>
            </c:dLbl>
            <c:dLbl>
              <c:idx val="3"/>
              <c:layout>
                <c:manualLayout>
                  <c:x val="0.25678593021760854"/>
                  <c:y val="-2.12053741144133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191-4955-811B-3444DC94E8B8}"/>
                </c:ext>
              </c:extLst>
            </c:dLbl>
            <c:dLbl>
              <c:idx val="4"/>
              <c:layout>
                <c:manualLayout>
                  <c:x val="0.27308334235719123"/>
                  <c:y val="-1.71752070344894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191-4955-811B-3444DC94E8B8}"/>
                </c:ext>
              </c:extLst>
            </c:dLbl>
            <c:dLbl>
              <c:idx val="5"/>
              <c:layout>
                <c:manualLayout>
                  <c:x val="0.12475633528265107"/>
                  <c:y val="-1.1577422264142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191-4955-811B-3444DC94E8B8}"/>
                </c:ext>
              </c:extLst>
            </c:dLbl>
            <c:dLbl>
              <c:idx val="6"/>
              <c:layout>
                <c:manualLayout>
                  <c:x val="0.12735542560103955"/>
                  <c:y val="-1.1577422264142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191-4955-811B-3444DC94E8B8}"/>
                </c:ext>
              </c:extLst>
            </c:dLbl>
            <c:dLbl>
              <c:idx val="7"/>
              <c:layout>
                <c:manualLayout>
                  <c:x val="0.17673814165042234"/>
                  <c:y val="-1.1577422264142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191-4955-811B-3444DC94E8B8}"/>
                </c:ext>
              </c:extLst>
            </c:dLbl>
            <c:dLbl>
              <c:idx val="8"/>
              <c:layout>
                <c:manualLayout>
                  <c:x val="0.22938949799748343"/>
                  <c:y val="-1.33160581453033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191-4955-811B-3444DC94E8B8}"/>
                </c:ext>
              </c:extLst>
            </c:dLbl>
            <c:dLbl>
              <c:idx val="9"/>
              <c:layout>
                <c:manualLayout>
                  <c:x val="0.16374269005847952"/>
                  <c:y val="-1.9295703773571145E-2"/>
                </c:manualLayout>
              </c:layout>
              <c:spPr>
                <a:solidFill>
                  <a:srgbClr val="375C1E">
                    <a:lumMod val="20000"/>
                    <a:lumOff val="80000"/>
                  </a:srgbClr>
                </a:solidFill>
                <a:ln>
                  <a:solidFill>
                    <a:schemeClr val="tx1">
                      <a:lumMod val="95000"/>
                      <a:lumOff val="5000"/>
                    </a:schemeClr>
                  </a:solidFill>
                </a:ln>
                <a:effectLst/>
              </c:spPr>
              <c:txPr>
                <a:bodyPr rot="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91-4955-811B-3444DC94E8B8}"/>
                </c:ext>
              </c:extLst>
            </c:dLbl>
            <c:spPr>
              <a:solidFill>
                <a:srgbClr val="375C1E">
                  <a:lumMod val="20000"/>
                  <a:lumOff val="80000"/>
                </a:srgb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'overall analysis'!$B$16:$B$25</c:f>
              <c:strCache>
                <c:ptCount val="10"/>
                <c:pt idx="0">
                  <c:v>SERVICE EFFICIENCY AND COMPETENCE</c:v>
                </c:pt>
                <c:pt idx="1">
                  <c:v>DIGITAL EXPERIENCE</c:v>
                </c:pt>
                <c:pt idx="2">
                  <c:v>ACCESS AND INCLUSION</c:v>
                </c:pt>
                <c:pt idx="3">
                  <c:v>BRAND STRENGTH/REPUTATION</c:v>
                </c:pt>
                <c:pt idx="4">
                  <c:v>PUBLIC TRUST</c:v>
                </c:pt>
                <c:pt idx="5">
                  <c:v>INTEGRITY AND GOVERNANCE CLIMATE</c:v>
                </c:pt>
                <c:pt idx="6">
                  <c:v>REPUTATIONAL RISK INDICATOR</c:v>
                </c:pt>
                <c:pt idx="7">
                  <c:v>STAKEHOLDER CONFIDENCE</c:v>
                </c:pt>
                <c:pt idx="8">
                  <c:v>CUSTOMER EFFORT SCORE</c:v>
                </c:pt>
                <c:pt idx="9">
                  <c:v>Q1,2026 ZIMRA SATISFACTION INDEX </c:v>
                </c:pt>
              </c:strCache>
            </c:strRef>
          </c:cat>
          <c:val>
            <c:numRef>
              <c:f>'overall analysis'!$C$16:$C$25</c:f>
              <c:numCache>
                <c:formatCode>0%</c:formatCode>
                <c:ptCount val="10"/>
                <c:pt idx="0">
                  <c:v>0.77403569181788245</c:v>
                </c:pt>
                <c:pt idx="1">
                  <c:v>0.75151293853017986</c:v>
                </c:pt>
                <c:pt idx="2">
                  <c:v>0.7876162956476721</c:v>
                </c:pt>
                <c:pt idx="3">
                  <c:v>0.77572903947903959</c:v>
                </c:pt>
                <c:pt idx="4">
                  <c:v>0.7807957067032989</c:v>
                </c:pt>
                <c:pt idx="5">
                  <c:v>0.73191383318554282</c:v>
                </c:pt>
                <c:pt idx="6">
                  <c:v>0.73352454419211988</c:v>
                </c:pt>
                <c:pt idx="7">
                  <c:v>0.75096028971028972</c:v>
                </c:pt>
                <c:pt idx="8">
                  <c:v>0.76605762255046905</c:v>
                </c:pt>
                <c:pt idx="9">
                  <c:v>0.73897918094257342</c:v>
                </c:pt>
              </c:numCache>
            </c:numRef>
          </c:val>
          <c:extLst>
            <c:ext xmlns:c16="http://schemas.microsoft.com/office/drawing/2014/chart" uri="{C3380CC4-5D6E-409C-BE32-E72D297353CC}">
              <c16:uniqueId val="{0000000B-E191-4955-811B-3444DC94E8B8}"/>
            </c:ext>
          </c:extLst>
        </c:ser>
        <c:dLbls>
          <c:showLegendKey val="0"/>
          <c:showVal val="1"/>
          <c:showCatName val="0"/>
          <c:showSerName val="0"/>
          <c:showPercent val="0"/>
          <c:showBubbleSize val="0"/>
        </c:dLbls>
        <c:gapWidth val="30"/>
        <c:shape val="cylinder"/>
        <c:axId val="624477760"/>
        <c:axId val="624479920"/>
        <c:axId val="0"/>
      </c:bar3DChart>
      <c:catAx>
        <c:axId val="624477760"/>
        <c:scaling>
          <c:orientation val="minMax"/>
        </c:scaling>
        <c:delete val="0"/>
        <c:axPos val="l"/>
        <c:numFmt formatCode="General" sourceLinked="1"/>
        <c:majorTickMark val="none"/>
        <c:minorTickMark val="none"/>
        <c:tickLblPos val="nextTo"/>
        <c:spPr>
          <a:noFill/>
          <a:ln w="19050" cap="flat" cmpd="sng" algn="ctr">
            <a:solidFill>
              <a:schemeClr val="accent6"/>
            </a:solidFill>
            <a:prstDash val="solid"/>
            <a:miter lim="800000"/>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24479920"/>
        <c:crosses val="autoZero"/>
        <c:auto val="1"/>
        <c:lblAlgn val="ctr"/>
        <c:lblOffset val="100"/>
        <c:noMultiLvlLbl val="0"/>
      </c:catAx>
      <c:valAx>
        <c:axId val="624479920"/>
        <c:scaling>
          <c:orientation val="minMax"/>
        </c:scaling>
        <c:delete val="1"/>
        <c:axPos val="b"/>
        <c:numFmt formatCode="0%" sourceLinked="1"/>
        <c:majorTickMark val="none"/>
        <c:minorTickMark val="none"/>
        <c:tickLblPos val="nextTo"/>
        <c:crossAx val="62447776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BF8E8"/>
    </a:solidFill>
    <a:ln w="9525" cap="flat" cmpd="sng" algn="ctr">
      <a:noFill/>
      <a:round/>
    </a:ln>
    <a:effectLst/>
    <a:scene3d>
      <a:camera prst="orthographicFront"/>
      <a:lightRig rig="threePt" dir="t"/>
    </a:scene3d>
    <a:sp3d/>
  </c:spPr>
  <c:txPr>
    <a:bodyPr/>
    <a:lstStyle/>
    <a:p>
      <a:pPr>
        <a:defRPr sz="14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ZW" sz="1400"/>
              <a:t>Q1,2026 ZIMRA NET PROMOTER SCORE</a:t>
            </a:r>
          </a:p>
        </c:rich>
      </c:tx>
      <c:overlay val="0"/>
      <c:spPr>
        <a:noFill/>
        <a:ln>
          <a:solidFill>
            <a:schemeClr val="tx1"/>
          </a:solidFill>
        </a:ln>
        <a:effectLst/>
      </c:spPr>
      <c:txPr>
        <a:bodyPr rot="0" spcFirstLastPara="1" vertOverflow="ellipsis" vert="horz" wrap="square" anchor="ctr" anchorCtr="1"/>
        <a:lstStyle/>
        <a:p>
          <a:pPr>
            <a:defRPr sz="14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invertIfNegative val="0"/>
          <c:dPt>
            <c:idx val="6"/>
            <c:invertIfNegative val="0"/>
            <c:bubble3D val="0"/>
            <c:spPr>
              <a:solidFill>
                <a:srgbClr val="FF000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0A59-489F-B1F8-52AC513346FD}"/>
              </c:ext>
            </c:extLst>
          </c:dPt>
          <c:dLbls>
            <c:spPr>
              <a:solidFill>
                <a:schemeClr val="bg1"/>
              </a:solidFill>
              <a:ln>
                <a:noFill/>
              </a:ln>
              <a:effectLst/>
            </c:spPr>
            <c:txPr>
              <a:bodyPr rot="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'overall analysis'!$N$16:$N$22</c:f>
              <c:strCache>
                <c:ptCount val="7"/>
                <c:pt idx="0">
                  <c:v>Region1</c:v>
                </c:pt>
                <c:pt idx="1">
                  <c:v>Region 2</c:v>
                </c:pt>
                <c:pt idx="2">
                  <c:v>Region 3</c:v>
                </c:pt>
                <c:pt idx="3">
                  <c:v>Head Office</c:v>
                </c:pt>
                <c:pt idx="4">
                  <c:v>Forbes</c:v>
                </c:pt>
                <c:pt idx="5">
                  <c:v>Beitbridge B</c:v>
                </c:pt>
                <c:pt idx="6">
                  <c:v>Q1,2026 ZIMRA NPS</c:v>
                </c:pt>
              </c:strCache>
            </c:strRef>
          </c:cat>
          <c:val>
            <c:numRef>
              <c:f>'overall analysis'!$O$16:$O$22</c:f>
              <c:numCache>
                <c:formatCode>General</c:formatCode>
                <c:ptCount val="7"/>
                <c:pt idx="0">
                  <c:v>4</c:v>
                </c:pt>
                <c:pt idx="1">
                  <c:v>8</c:v>
                </c:pt>
                <c:pt idx="2">
                  <c:v>17</c:v>
                </c:pt>
                <c:pt idx="3">
                  <c:v>12</c:v>
                </c:pt>
                <c:pt idx="4">
                  <c:v>15</c:v>
                </c:pt>
                <c:pt idx="5">
                  <c:v>9</c:v>
                </c:pt>
                <c:pt idx="6">
                  <c:v>11</c:v>
                </c:pt>
              </c:numCache>
            </c:numRef>
          </c:val>
          <c:extLst>
            <c:ext xmlns:c16="http://schemas.microsoft.com/office/drawing/2014/chart" uri="{C3380CC4-5D6E-409C-BE32-E72D297353CC}">
              <c16:uniqueId val="{00000002-0A59-489F-B1F8-52AC513346FD}"/>
            </c:ext>
          </c:extLst>
        </c:ser>
        <c:dLbls>
          <c:showLegendKey val="0"/>
          <c:showVal val="1"/>
          <c:showCatName val="0"/>
          <c:showSerName val="0"/>
          <c:showPercent val="0"/>
          <c:showBubbleSize val="0"/>
        </c:dLbls>
        <c:gapWidth val="100"/>
        <c:shape val="box"/>
        <c:axId val="673325960"/>
        <c:axId val="673326320"/>
        <c:axId val="0"/>
      </c:bar3DChart>
      <c:catAx>
        <c:axId val="673325960"/>
        <c:scaling>
          <c:orientation val="minMax"/>
        </c:scaling>
        <c:delete val="0"/>
        <c:axPos val="b"/>
        <c:numFmt formatCode="General" sourceLinked="1"/>
        <c:majorTickMark val="none"/>
        <c:minorTickMark val="none"/>
        <c:tickLblPos val="nextTo"/>
        <c:spPr>
          <a:noFill/>
          <a:ln w="19050" cap="flat" cmpd="sng" algn="ctr">
            <a:solidFill>
              <a:schemeClr val="accent6"/>
            </a:solidFill>
            <a:prstDash val="solid"/>
            <a:miter lim="800000"/>
          </a:ln>
          <a:effectLst/>
        </c:spPr>
        <c:txPr>
          <a:bodyPr rot="-600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73326320"/>
        <c:crosses val="autoZero"/>
        <c:auto val="1"/>
        <c:lblAlgn val="ctr"/>
        <c:lblOffset val="100"/>
        <c:noMultiLvlLbl val="0"/>
      </c:catAx>
      <c:valAx>
        <c:axId val="673326320"/>
        <c:scaling>
          <c:orientation val="minMax"/>
        </c:scaling>
        <c:delete val="1"/>
        <c:axPos val="l"/>
        <c:numFmt formatCode="General" sourceLinked="1"/>
        <c:majorTickMark val="none"/>
        <c:minorTickMark val="none"/>
        <c:tickLblPos val="nextTo"/>
        <c:crossAx val="673325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scene3d>
      <a:camera prst="orthographicFront"/>
      <a:lightRig rig="threePt" dir="t"/>
    </a:scene3d>
    <a:sp3d>
      <a:bevelT/>
    </a:sp3d>
  </c:spPr>
  <c:txPr>
    <a:bodyPr/>
    <a:lstStyle/>
    <a:p>
      <a:pPr>
        <a:defRPr sz="105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6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ZW"/>
              <a:t>CHALLENGES EXPERIENCED</a:t>
            </a:r>
          </a:p>
        </c:rich>
      </c:tx>
      <c:overlay val="0"/>
      <c:spPr>
        <a:noFill/>
        <a:ln>
          <a:solidFill>
            <a:schemeClr val="tx1"/>
          </a:solidFill>
        </a:ln>
        <a:effectLst/>
      </c:spPr>
      <c:txPr>
        <a:bodyPr rot="0" spcFirstLastPara="1" vertOverflow="ellipsis" vert="horz" wrap="square" anchor="ctr" anchorCtr="1"/>
        <a:lstStyle/>
        <a:p>
          <a:pPr>
            <a:defRPr sz="126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BEITBRIDGE!$C$16</c:f>
              <c:strCache>
                <c:ptCount val="1"/>
                <c:pt idx="0">
                  <c:v>BEITBRIDGE BORDER POST</c:v>
                </c:pt>
              </c:strCache>
            </c:strRef>
          </c:tx>
          <c:spPr>
            <a:solidFill>
              <a:srgbClr val="00B050"/>
            </a:solidFill>
            <a:ln>
              <a:noFill/>
            </a:ln>
            <a:effectLst>
              <a:outerShdw blurRad="50800" dist="38100" dir="18900000" algn="bl" rotWithShape="0">
                <a:prstClr val="black">
                  <a:alpha val="40000"/>
                </a:prstClr>
              </a:outerShdw>
            </a:effectLst>
            <a:sp3d/>
          </c:spPr>
          <c:invertIfNegative val="0"/>
          <c:dPt>
            <c:idx val="0"/>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0A61-44B7-BEB1-B186B948FF2E}"/>
              </c:ext>
            </c:extLst>
          </c:dPt>
          <c:dPt>
            <c:idx val="1"/>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0A61-44B7-BEB1-B186B948FF2E}"/>
              </c:ext>
            </c:extLst>
          </c:dPt>
          <c:dPt>
            <c:idx val="2"/>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5-0A61-44B7-BEB1-B186B948FF2E}"/>
              </c:ext>
            </c:extLst>
          </c:dPt>
          <c:dPt>
            <c:idx val="3"/>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7-0A61-44B7-BEB1-B186B948FF2E}"/>
              </c:ext>
            </c:extLst>
          </c:dPt>
          <c:dPt>
            <c:idx val="4"/>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9-0A61-44B7-BEB1-B186B948FF2E}"/>
              </c:ext>
            </c:extLst>
          </c:dPt>
          <c:dPt>
            <c:idx val="5"/>
            <c:invertIfNegative val="0"/>
            <c:bubble3D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B-0A61-44B7-BEB1-B186B948FF2E}"/>
              </c:ext>
            </c:extLst>
          </c:dPt>
          <c:dLbls>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BEITBRIDGE!$B$17:$B$22</c:f>
              <c:strCache>
                <c:ptCount val="6"/>
                <c:pt idx="0">
                  <c:v>Delays</c:v>
                </c:pt>
                <c:pt idx="1">
                  <c:v>System issues</c:v>
                </c:pt>
                <c:pt idx="2">
                  <c:v>Unclear information</c:v>
                </c:pt>
                <c:pt idx="3">
                  <c:v>Communication</c:v>
                </c:pt>
                <c:pt idx="4">
                  <c:v>Documentation requirements</c:v>
                </c:pt>
                <c:pt idx="5">
                  <c:v>None</c:v>
                </c:pt>
              </c:strCache>
            </c:strRef>
          </c:cat>
          <c:val>
            <c:numRef>
              <c:f>BEITBRIDGE!$C$17:$C$22</c:f>
              <c:numCache>
                <c:formatCode>0%</c:formatCode>
                <c:ptCount val="6"/>
                <c:pt idx="0">
                  <c:v>0.30434782608695654</c:v>
                </c:pt>
                <c:pt idx="1">
                  <c:v>0.21739130434782608</c:v>
                </c:pt>
                <c:pt idx="2">
                  <c:v>0.17391304347826086</c:v>
                </c:pt>
                <c:pt idx="3">
                  <c:v>0.13043478260869565</c:v>
                </c:pt>
                <c:pt idx="4">
                  <c:v>0.13043478260869565</c:v>
                </c:pt>
                <c:pt idx="5">
                  <c:v>4.3478260869565216E-2</c:v>
                </c:pt>
              </c:numCache>
            </c:numRef>
          </c:val>
          <c:extLst>
            <c:ext xmlns:c16="http://schemas.microsoft.com/office/drawing/2014/chart" uri="{C3380CC4-5D6E-409C-BE32-E72D297353CC}">
              <c16:uniqueId val="{0000000C-0A61-44B7-BEB1-B186B948FF2E}"/>
            </c:ext>
          </c:extLst>
        </c:ser>
        <c:ser>
          <c:idx val="1"/>
          <c:order val="1"/>
          <c:tx>
            <c:strRef>
              <c:f>BEITBRIDGE!$D$16</c:f>
              <c:strCache>
                <c:ptCount val="1"/>
                <c:pt idx="0">
                  <c:v>BEITBRIDGE TOWN</c:v>
                </c:pt>
              </c:strCache>
            </c:strRef>
          </c:tx>
          <c:spPr>
            <a:solidFill>
              <a:srgbClr val="FFFF00"/>
            </a:solidFill>
            <a:ln>
              <a:noFill/>
            </a:ln>
            <a:effectLst/>
            <a:scene3d>
              <a:camera prst="orthographicFront"/>
              <a:lightRig rig="threePt" dir="t"/>
            </a:scene3d>
            <a:sp3d>
              <a:bevelT/>
            </a:sp3d>
          </c:spPr>
          <c:invertIfNegative val="0"/>
          <c:dLbls>
            <c:dLbl>
              <c:idx val="0"/>
              <c:layout>
                <c:manualLayout>
                  <c:x val="1.5151515151515152E-2"/>
                  <c:y val="-4.36443064627599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A61-44B7-BEB1-B186B948FF2E}"/>
                </c:ext>
              </c:extLst>
            </c:dLbl>
            <c:dLbl>
              <c:idx val="2"/>
              <c:layout>
                <c:manualLayout>
                  <c:x val="1.515151515151515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A61-44B7-BEB1-B186B948FF2E}"/>
                </c:ext>
              </c:extLst>
            </c:dLbl>
            <c:dLbl>
              <c:idx val="3"/>
              <c:layout>
                <c:manualLayout>
                  <c:x val="1.2626262626262534E-2"/>
                  <c:y val="-4.000681876201199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A61-44B7-BEB1-B186B948FF2E}"/>
                </c:ext>
              </c:extLst>
            </c:dLbl>
            <c:dLbl>
              <c:idx val="4"/>
              <c:layout>
                <c:manualLayout>
                  <c:x val="1.0101010101010008E-2"/>
                  <c:y val="-4.364430646275995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A61-44B7-BEB1-B186B948FF2E}"/>
                </c:ext>
              </c:extLst>
            </c:dLbl>
            <c:dLbl>
              <c:idx val="5"/>
              <c:layout>
                <c:manualLayout>
                  <c:x val="1.5151515151515152E-2"/>
                  <c:y val="-8.72886129255199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A61-44B7-BEB1-B186B948FF2E}"/>
                </c:ext>
              </c:extLst>
            </c:dLbl>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BEITBRIDGE!$B$17:$B$22</c:f>
              <c:strCache>
                <c:ptCount val="6"/>
                <c:pt idx="0">
                  <c:v>Delays</c:v>
                </c:pt>
                <c:pt idx="1">
                  <c:v>System issues</c:v>
                </c:pt>
                <c:pt idx="2">
                  <c:v>Unclear information</c:v>
                </c:pt>
                <c:pt idx="3">
                  <c:v>Communication</c:v>
                </c:pt>
                <c:pt idx="4">
                  <c:v>Documentation requirements</c:v>
                </c:pt>
                <c:pt idx="5">
                  <c:v>None</c:v>
                </c:pt>
              </c:strCache>
            </c:strRef>
          </c:cat>
          <c:val>
            <c:numRef>
              <c:f>BEITBRIDGE!$D$17:$D$22</c:f>
              <c:numCache>
                <c:formatCode>0%</c:formatCode>
                <c:ptCount val="6"/>
                <c:pt idx="0">
                  <c:v>0.2462686567164179</c:v>
                </c:pt>
                <c:pt idx="1">
                  <c:v>0.27164179104477609</c:v>
                </c:pt>
                <c:pt idx="2">
                  <c:v>0.15522388059701492</c:v>
                </c:pt>
                <c:pt idx="3">
                  <c:v>0.16268656716417909</c:v>
                </c:pt>
                <c:pt idx="4">
                  <c:v>0.14477611940298507</c:v>
                </c:pt>
                <c:pt idx="5">
                  <c:v>1.9402985074626865E-2</c:v>
                </c:pt>
              </c:numCache>
            </c:numRef>
          </c:val>
          <c:extLst>
            <c:ext xmlns:c16="http://schemas.microsoft.com/office/drawing/2014/chart" uri="{C3380CC4-5D6E-409C-BE32-E72D297353CC}">
              <c16:uniqueId val="{00000012-0A61-44B7-BEB1-B186B948FF2E}"/>
            </c:ext>
          </c:extLst>
        </c:ser>
        <c:dLbls>
          <c:showLegendKey val="0"/>
          <c:showVal val="1"/>
          <c:showCatName val="0"/>
          <c:showSerName val="0"/>
          <c:showPercent val="0"/>
          <c:showBubbleSize val="0"/>
        </c:dLbls>
        <c:gapWidth val="100"/>
        <c:shape val="box"/>
        <c:axId val="639716664"/>
        <c:axId val="639719544"/>
        <c:axId val="0"/>
      </c:bar3DChart>
      <c:catAx>
        <c:axId val="639716664"/>
        <c:scaling>
          <c:orientation val="minMax"/>
        </c:scaling>
        <c:delete val="0"/>
        <c:axPos val="b"/>
        <c:numFmt formatCode="General" sourceLinked="1"/>
        <c:majorTickMark val="none"/>
        <c:minorTickMark val="none"/>
        <c:tickLblPos val="nextTo"/>
        <c:spPr>
          <a:noFill/>
          <a:ln w="19050" cap="flat" cmpd="sng" algn="ctr">
            <a:solidFill>
              <a:schemeClr val="accent4"/>
            </a:solidFill>
            <a:prstDash val="solid"/>
            <a:miter lim="800000"/>
          </a:ln>
          <a:effectLst/>
        </c:spPr>
        <c:txPr>
          <a:bodyPr rot="-6000000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39719544"/>
        <c:crosses val="autoZero"/>
        <c:auto val="1"/>
        <c:lblAlgn val="ctr"/>
        <c:lblOffset val="100"/>
        <c:noMultiLvlLbl val="0"/>
      </c:catAx>
      <c:valAx>
        <c:axId val="639719544"/>
        <c:scaling>
          <c:orientation val="minMax"/>
        </c:scaling>
        <c:delete val="1"/>
        <c:axPos val="l"/>
        <c:numFmt formatCode="0%" sourceLinked="1"/>
        <c:majorTickMark val="none"/>
        <c:minorTickMark val="none"/>
        <c:tickLblPos val="nextTo"/>
        <c:crossAx val="639716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scene3d>
      <a:camera prst="orthographicFront"/>
      <a:lightRig rig="threePt" dir="t"/>
    </a:scene3d>
    <a:sp3d>
      <a:bevelT/>
    </a:sp3d>
  </c:spPr>
  <c:txPr>
    <a:bodyPr/>
    <a:lstStyle/>
    <a:p>
      <a:pPr>
        <a:defRPr sz="105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r>
              <a:rPr lang="en-ZW"/>
              <a:t>CHALLENGES EXPERIENCED</a:t>
            </a:r>
          </a:p>
        </c:rich>
      </c:tx>
      <c:overlay val="0"/>
      <c:spPr>
        <a:noFill/>
        <a:ln>
          <a:solidFill>
            <a:schemeClr val="tx1"/>
          </a:solidFill>
        </a:ln>
        <a:effectLst/>
      </c:spPr>
      <c:txPr>
        <a:bodyPr rot="0" spcFirstLastPara="1" vertOverflow="ellipsis" vert="horz" wrap="square" anchor="ctr" anchorCtr="1"/>
        <a:lstStyle/>
        <a:p>
          <a:pPr>
            <a:defRPr sz="1200" b="1" i="0" u="none" strike="noStrike" kern="1200" spc="0" baseline="0">
              <a:solidFill>
                <a:schemeClr val="tx1"/>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'HEAD OFFICE'!$C$16</c:f>
              <c:strCache>
                <c:ptCount val="1"/>
                <c:pt idx="0">
                  <c:v>HEAD OFFICE</c:v>
                </c:pt>
              </c:strCache>
            </c:strRef>
          </c:tx>
          <c:spPr>
            <a:solidFill>
              <a:srgbClr val="00B050"/>
            </a:solidFill>
            <a:ln>
              <a:noFill/>
            </a:ln>
            <a:effectLst/>
            <a:scene3d>
              <a:camera prst="orthographicFront"/>
              <a:lightRig rig="threePt" dir="t"/>
            </a:scene3d>
            <a:sp3d>
              <a:bevelT/>
            </a:sp3d>
          </c:spPr>
          <c:invertIfNegative val="0"/>
          <c:dLbls>
            <c:dLbl>
              <c:idx val="4"/>
              <c:layout>
                <c:manualLayout>
                  <c:x val="4.6216060080877261E-3"/>
                  <c:y val="-8.16165535194152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7AB-4EF9-9519-7520724911E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'HEAD OFFICE'!$B$17:$B$22</c:f>
              <c:strCache>
                <c:ptCount val="6"/>
                <c:pt idx="0">
                  <c:v>Delays</c:v>
                </c:pt>
                <c:pt idx="1">
                  <c:v>System issues</c:v>
                </c:pt>
                <c:pt idx="2">
                  <c:v>Unclear information</c:v>
                </c:pt>
                <c:pt idx="3">
                  <c:v>Communication</c:v>
                </c:pt>
                <c:pt idx="4">
                  <c:v>Documentation requirements</c:v>
                </c:pt>
                <c:pt idx="5">
                  <c:v>None</c:v>
                </c:pt>
              </c:strCache>
            </c:strRef>
          </c:cat>
          <c:val>
            <c:numRef>
              <c:f>'HEAD OFFICE'!$C$17:$C$22</c:f>
              <c:numCache>
                <c:formatCode>0%</c:formatCode>
                <c:ptCount val="6"/>
                <c:pt idx="0">
                  <c:v>0.25469728601252611</c:v>
                </c:pt>
                <c:pt idx="1">
                  <c:v>0.3298538622129436</c:v>
                </c:pt>
                <c:pt idx="2">
                  <c:v>8.5594989561586635E-2</c:v>
                </c:pt>
                <c:pt idx="3">
                  <c:v>0.1837160751565762</c:v>
                </c:pt>
                <c:pt idx="4">
                  <c:v>0.13569937369519833</c:v>
                </c:pt>
                <c:pt idx="5">
                  <c:v>1.0438413361169102E-2</c:v>
                </c:pt>
              </c:numCache>
            </c:numRef>
          </c:val>
          <c:extLst>
            <c:ext xmlns:c16="http://schemas.microsoft.com/office/drawing/2014/chart" uri="{C3380CC4-5D6E-409C-BE32-E72D297353CC}">
              <c16:uniqueId val="{00000001-77AB-4EF9-9519-7520724911E9}"/>
            </c:ext>
          </c:extLst>
        </c:ser>
        <c:ser>
          <c:idx val="1"/>
          <c:order val="1"/>
          <c:tx>
            <c:strRef>
              <c:f>'HEAD OFFICE'!$D$16</c:f>
              <c:strCache>
                <c:ptCount val="1"/>
                <c:pt idx="0">
                  <c:v>CONTACT CENTRE</c:v>
                </c:pt>
              </c:strCache>
            </c:strRef>
          </c:tx>
          <c:spPr>
            <a:solidFill>
              <a:srgbClr val="FFFF00"/>
            </a:solidFill>
            <a:ln>
              <a:noFill/>
            </a:ln>
            <a:effectLst/>
            <a:scene3d>
              <a:camera prst="orthographicFront"/>
              <a:lightRig rig="threePt" dir="t"/>
            </a:scene3d>
            <a:sp3d>
              <a:bevelT/>
            </a:sp3d>
          </c:spPr>
          <c:invertIfNegative val="0"/>
          <c:dLbls>
            <c:dLbl>
              <c:idx val="1"/>
              <c:layout>
                <c:manualLayout>
                  <c:x val="1.3864818024263431E-2"/>
                  <c:y val="-8.90372687572430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7AB-4EF9-9519-7520724911E9}"/>
                </c:ext>
              </c:extLst>
            </c:dLbl>
            <c:dLbl>
              <c:idx val="2"/>
              <c:layout>
                <c:manualLayout>
                  <c:x val="1.6175621028307337E-2"/>
                  <c:y val="-8.90372687572430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AB-4EF9-9519-7520724911E9}"/>
                </c:ext>
              </c:extLst>
            </c:dLbl>
            <c:dLbl>
              <c:idx val="3"/>
              <c:layout>
                <c:manualLayout>
                  <c:x val="9.2432120161755355E-3"/>
                  <c:y val="-4.45186343786223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AB-4EF9-9519-7520724911E9}"/>
                </c:ext>
              </c:extLst>
            </c:dLbl>
            <c:dLbl>
              <c:idx val="4"/>
              <c:layout>
                <c:manualLayout>
                  <c:x val="1.38648180242635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AB-4EF9-9519-7520724911E9}"/>
                </c:ext>
              </c:extLst>
            </c:dLbl>
            <c:dLbl>
              <c:idx val="5"/>
              <c:layout>
                <c:manualLayout>
                  <c:x val="6.932409012131546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7AB-4EF9-9519-7520724911E9}"/>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'HEAD OFFICE'!$B$17:$B$22</c:f>
              <c:strCache>
                <c:ptCount val="6"/>
                <c:pt idx="0">
                  <c:v>Delays</c:v>
                </c:pt>
                <c:pt idx="1">
                  <c:v>System issues</c:v>
                </c:pt>
                <c:pt idx="2">
                  <c:v>Unclear information</c:v>
                </c:pt>
                <c:pt idx="3">
                  <c:v>Communication</c:v>
                </c:pt>
                <c:pt idx="4">
                  <c:v>Documentation requirements</c:v>
                </c:pt>
                <c:pt idx="5">
                  <c:v>None</c:v>
                </c:pt>
              </c:strCache>
            </c:strRef>
          </c:cat>
          <c:val>
            <c:numRef>
              <c:f>'HEAD OFFICE'!$D$17:$D$22</c:f>
              <c:numCache>
                <c:formatCode>0%</c:formatCode>
                <c:ptCount val="6"/>
                <c:pt idx="0">
                  <c:v>0.28501628664495116</c:v>
                </c:pt>
                <c:pt idx="1">
                  <c:v>0.24022801302931596</c:v>
                </c:pt>
                <c:pt idx="2">
                  <c:v>0.18729641693811075</c:v>
                </c:pt>
                <c:pt idx="3">
                  <c:v>0.12622149837133551</c:v>
                </c:pt>
                <c:pt idx="4">
                  <c:v>0.14250814332247558</c:v>
                </c:pt>
                <c:pt idx="5">
                  <c:v>1.8729641693811076E-2</c:v>
                </c:pt>
              </c:numCache>
            </c:numRef>
          </c:val>
          <c:extLst>
            <c:ext xmlns:c16="http://schemas.microsoft.com/office/drawing/2014/chart" uri="{C3380CC4-5D6E-409C-BE32-E72D297353CC}">
              <c16:uniqueId val="{00000007-77AB-4EF9-9519-7520724911E9}"/>
            </c:ext>
          </c:extLst>
        </c:ser>
        <c:dLbls>
          <c:showLegendKey val="0"/>
          <c:showVal val="1"/>
          <c:showCatName val="0"/>
          <c:showSerName val="0"/>
          <c:showPercent val="0"/>
          <c:showBubbleSize val="0"/>
        </c:dLbls>
        <c:gapWidth val="150"/>
        <c:shape val="box"/>
        <c:axId val="643983368"/>
        <c:axId val="643984088"/>
        <c:axId val="0"/>
      </c:bar3DChart>
      <c:catAx>
        <c:axId val="643983368"/>
        <c:scaling>
          <c:orientation val="minMax"/>
        </c:scaling>
        <c:delete val="0"/>
        <c:axPos val="b"/>
        <c:numFmt formatCode="General" sourceLinked="1"/>
        <c:majorTickMark val="none"/>
        <c:minorTickMark val="none"/>
        <c:tickLblPos val="nextTo"/>
        <c:spPr>
          <a:noFill/>
          <a:ln w="19050" cap="flat" cmpd="sng" algn="ctr">
            <a:solidFill>
              <a:schemeClr val="accent4"/>
            </a:solidFill>
            <a:prstDash val="solid"/>
            <a:miter lim="800000"/>
          </a:ln>
          <a:effectLst/>
        </c:spPr>
        <c:txPr>
          <a:bodyPr rot="-6000000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3984088"/>
        <c:crosses val="autoZero"/>
        <c:auto val="1"/>
        <c:lblAlgn val="ctr"/>
        <c:lblOffset val="100"/>
        <c:noMultiLvlLbl val="0"/>
      </c:catAx>
      <c:valAx>
        <c:axId val="643984088"/>
        <c:scaling>
          <c:orientation val="minMax"/>
        </c:scaling>
        <c:delete val="1"/>
        <c:axPos val="l"/>
        <c:numFmt formatCode="0%" sourceLinked="1"/>
        <c:majorTickMark val="none"/>
        <c:minorTickMark val="none"/>
        <c:tickLblPos val="nextTo"/>
        <c:crossAx val="643983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scene3d>
      <a:camera prst="orthographicFront"/>
      <a:lightRig rig="threePt" dir="t"/>
    </a:scene3d>
    <a:sp3d>
      <a:bevelT/>
    </a:sp3d>
  </c:spPr>
  <c:txPr>
    <a:bodyPr/>
    <a:lstStyle/>
    <a:p>
      <a:pPr>
        <a:defRPr sz="1000" b="1">
          <a:solidFill>
            <a:schemeClr val="tx1"/>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r>
              <a:rPr lang="en-ZW"/>
              <a:t>CHALLENGES EXPERIENCED - FORBES BORDER POST</a:t>
            </a:r>
          </a:p>
        </c:rich>
      </c:tx>
      <c:layout>
        <c:manualLayout>
          <c:xMode val="edge"/>
          <c:yMode val="edge"/>
          <c:x val="0.25048912542137974"/>
          <c:y val="6.7240805819486021E-2"/>
        </c:manualLayout>
      </c:layout>
      <c:overlay val="0"/>
      <c:spPr>
        <a:noFill/>
        <a:ln>
          <a:solidFill>
            <a:sysClr val="windowText" lastClr="000000"/>
          </a:solidFill>
        </a:ln>
        <a:effectLst/>
      </c:spPr>
      <c:txPr>
        <a:bodyPr rot="0" spcFirstLastPara="1" vertOverflow="ellipsis" vert="horz" wrap="square" anchor="ctr" anchorCtr="1"/>
        <a:lstStyle/>
        <a:p>
          <a:pPr>
            <a:defRPr sz="144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invertIfNegative val="0"/>
          <c:dLbls>
            <c:dLbl>
              <c:idx val="0"/>
              <c:layout>
                <c:manualLayout>
                  <c:x val="5.77200577200577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8B-45B3-B85B-7F75B6D29BD5}"/>
                </c:ext>
              </c:extLst>
            </c:dLbl>
            <c:dLbl>
              <c:idx val="1"/>
              <c:layout>
                <c:manualLayout>
                  <c:x val="1.7316017316017316E-2"/>
                  <c:y val="-4.34310532030405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18B-45B3-B85B-7F75B6D29BD5}"/>
                </c:ext>
              </c:extLst>
            </c:dLbl>
            <c:dLbl>
              <c:idx val="2"/>
              <c:layout>
                <c:manualLayout>
                  <c:x val="8.658008658008658E-3"/>
                  <c:y val="-1.3029315960912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B-45B3-B85B-7F75B6D29BD5}"/>
                </c:ext>
              </c:extLst>
            </c:dLbl>
            <c:dLbl>
              <c:idx val="3"/>
              <c:layout>
                <c:manualLayout>
                  <c:x val="8.658008658008658E-3"/>
                  <c:y val="-8.6862106406080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18B-45B3-B85B-7F75B6D29BD5}"/>
                </c:ext>
              </c:extLst>
            </c:dLbl>
            <c:dLbl>
              <c:idx val="4"/>
              <c:layout>
                <c:manualLayout>
                  <c:x val="8.65800865800865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8B-45B3-B85B-7F75B6D29BD5}"/>
                </c:ext>
              </c:extLst>
            </c:dLbl>
            <c:dLbl>
              <c:idx val="5"/>
              <c:layout>
                <c:manualLayout>
                  <c:x val="1.4430014430014324E-2"/>
                  <c:y val="-1.30293159609120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18B-45B3-B85B-7F75B6D29BD5}"/>
                </c:ext>
              </c:extLst>
            </c:dLbl>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'forbes border post'!$B$59:$B$64</c:f>
              <c:strCache>
                <c:ptCount val="6"/>
                <c:pt idx="0">
                  <c:v>Delays</c:v>
                </c:pt>
                <c:pt idx="1">
                  <c:v>System issues</c:v>
                </c:pt>
                <c:pt idx="2">
                  <c:v>Unclear information</c:v>
                </c:pt>
                <c:pt idx="3">
                  <c:v>Communication</c:v>
                </c:pt>
                <c:pt idx="4">
                  <c:v>Documentation requirements</c:v>
                </c:pt>
                <c:pt idx="5">
                  <c:v>None</c:v>
                </c:pt>
              </c:strCache>
            </c:strRef>
          </c:cat>
          <c:val>
            <c:numRef>
              <c:f>'forbes border post'!$C$59:$C$64</c:f>
              <c:numCache>
                <c:formatCode>0%</c:formatCode>
                <c:ptCount val="6"/>
                <c:pt idx="0">
                  <c:v>0.29411764705882354</c:v>
                </c:pt>
                <c:pt idx="1">
                  <c:v>0.16666666666666666</c:v>
                </c:pt>
                <c:pt idx="2">
                  <c:v>0.12745098039215685</c:v>
                </c:pt>
                <c:pt idx="3">
                  <c:v>0.14705882352941177</c:v>
                </c:pt>
                <c:pt idx="4">
                  <c:v>0.19607843137254902</c:v>
                </c:pt>
                <c:pt idx="5">
                  <c:v>6.8627450980392163E-2</c:v>
                </c:pt>
              </c:numCache>
            </c:numRef>
          </c:val>
          <c:extLst>
            <c:ext xmlns:c16="http://schemas.microsoft.com/office/drawing/2014/chart" uri="{C3380CC4-5D6E-409C-BE32-E72D297353CC}">
              <c16:uniqueId val="{00000006-818B-45B3-B85B-7F75B6D29BD5}"/>
            </c:ext>
          </c:extLst>
        </c:ser>
        <c:dLbls>
          <c:showLegendKey val="0"/>
          <c:showVal val="1"/>
          <c:showCatName val="0"/>
          <c:showSerName val="0"/>
          <c:showPercent val="0"/>
          <c:showBubbleSize val="0"/>
        </c:dLbls>
        <c:gapWidth val="130"/>
        <c:shape val="box"/>
        <c:axId val="553218040"/>
        <c:axId val="553218760"/>
        <c:axId val="0"/>
      </c:bar3DChart>
      <c:catAx>
        <c:axId val="553218040"/>
        <c:scaling>
          <c:orientation val="minMax"/>
        </c:scaling>
        <c:delete val="0"/>
        <c:axPos val="b"/>
        <c:numFmt formatCode="General" sourceLinked="1"/>
        <c:majorTickMark val="none"/>
        <c:minorTickMark val="none"/>
        <c:tickLblPos val="nextTo"/>
        <c:spPr>
          <a:noFill/>
          <a:ln w="19050" cap="flat" cmpd="sng" algn="ctr">
            <a:solidFill>
              <a:schemeClr val="accent4"/>
            </a:solidFill>
            <a:prstDash val="solid"/>
            <a:miter lim="800000"/>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553218760"/>
        <c:crosses val="autoZero"/>
        <c:auto val="1"/>
        <c:lblAlgn val="ctr"/>
        <c:lblOffset val="100"/>
        <c:noMultiLvlLbl val="0"/>
      </c:catAx>
      <c:valAx>
        <c:axId val="553218760"/>
        <c:scaling>
          <c:orientation val="minMax"/>
        </c:scaling>
        <c:delete val="1"/>
        <c:axPos val="l"/>
        <c:numFmt formatCode="0%" sourceLinked="1"/>
        <c:majorTickMark val="none"/>
        <c:minorTickMark val="none"/>
        <c:tickLblPos val="nextTo"/>
        <c:crossAx val="5532180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scene3d>
      <a:camera prst="orthographicFront"/>
      <a:lightRig rig="threePt" dir="t"/>
    </a:scene3d>
    <a:sp3d>
      <a:bevelT/>
    </a:sp3d>
  </c:spPr>
  <c:txPr>
    <a:bodyPr/>
    <a:lstStyle/>
    <a:p>
      <a:pPr>
        <a:defRPr sz="1200" b="1">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r>
              <a:rPr lang="en-ZW"/>
              <a:t>OVERALL CUSTOMER SATISFACTION INDEX FOR FORBES BORDER POST</a:t>
            </a:r>
          </a:p>
          <a:p>
            <a:pPr>
              <a:defRPr/>
            </a:pPr>
            <a:endParaRPr lang="en-ZW"/>
          </a:p>
        </c:rich>
      </c:tx>
      <c:overlay val="0"/>
      <c:spPr>
        <a:noFill/>
        <a:ln>
          <a:solidFill>
            <a:schemeClr val="tx1"/>
          </a:solidFill>
        </a:ln>
        <a:effectLst/>
      </c:spPr>
      <c:txPr>
        <a:bodyPr rot="0" spcFirstLastPara="1" vertOverflow="ellipsis" vert="horz" wrap="square" anchor="ctr" anchorCtr="1"/>
        <a:lstStyle/>
        <a:p>
          <a:pPr>
            <a:defRPr sz="1200" b="1" i="0" u="none" strike="noStrike" kern="1200" spc="0" baseline="0">
              <a:solidFill>
                <a:sysClr val="windowText" lastClr="000000"/>
              </a:solidFill>
              <a:latin typeface="Cambria" panose="02040503050406030204" pitchFamily="18" charset="0"/>
              <a:ea typeface="Cambria" panose="02040503050406030204" pitchFamily="18" charset="0"/>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rgbClr val="00B050"/>
            </a:solidFill>
            <a:ln>
              <a:noFill/>
            </a:ln>
            <a:effectLst>
              <a:outerShdw blurRad="50800" dist="38100" dir="18900000" algn="bl" rotWithShape="0">
                <a:prstClr val="black">
                  <a:alpha val="40000"/>
                </a:prstClr>
              </a:outerShdw>
            </a:effectLst>
            <a:scene3d>
              <a:camera prst="orthographicFront"/>
              <a:lightRig rig="threePt" dir="t"/>
            </a:scene3d>
            <a:sp3d>
              <a:bevelT/>
            </a:sp3d>
          </c:spPr>
          <c:invertIfNegative val="0"/>
          <c:dPt>
            <c:idx val="9"/>
            <c:invertIfNegative val="0"/>
            <c:bubble3D val="0"/>
            <c:spPr>
              <a:solidFill>
                <a:srgbClr val="FFC00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E623-467E-9132-6F9C91F340CB}"/>
              </c:ext>
            </c:extLst>
          </c:dPt>
          <c:dPt>
            <c:idx val="10"/>
            <c:invertIfNegative val="0"/>
            <c:bubble3D val="0"/>
            <c:spPr>
              <a:solidFill>
                <a:srgbClr val="FF0000"/>
              </a:solidFill>
              <a:ln>
                <a:noFill/>
              </a:ln>
              <a:effectLst>
                <a:outerShdw blurRad="50800" dist="38100" dir="18900000" algn="b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E623-467E-9132-6F9C91F340CB}"/>
              </c:ext>
            </c:extLst>
          </c:dPt>
          <c:dLbls>
            <c:dLbl>
              <c:idx val="9"/>
              <c:tx>
                <c:rich>
                  <a:bodyPr/>
                  <a:lstStyle/>
                  <a:p>
                    <a:r>
                      <a:rPr lang="en-US"/>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623-467E-9132-6F9C91F340CB}"/>
                </c:ext>
              </c:extLst>
            </c:dLbl>
            <c:dLbl>
              <c:idx val="10"/>
              <c:spPr>
                <a:noFill/>
                <a:ln>
                  <a:solidFill>
                    <a:schemeClr val="tx1"/>
                  </a:solidFill>
                </a:ln>
                <a:effectLst/>
              </c:spPr>
              <c:txPr>
                <a:bodyPr rot="0" spcFirstLastPara="1" vertOverflow="ellipsis" vert="horz" wrap="square" anchor="ctr" anchorCtr="1"/>
                <a:lstStyle/>
                <a:p>
                  <a:pPr>
                    <a:defRPr sz="10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E623-467E-9132-6F9C91F340CB}"/>
                </c:ext>
              </c:extLst>
            </c:dLbl>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'forbes border post'!$R$2:$R$12</c:f>
              <c:strCache>
                <c:ptCount val="11"/>
                <c:pt idx="0">
                  <c:v>SERVICE EFFICIENCY AND COMPETENCE</c:v>
                </c:pt>
                <c:pt idx="1">
                  <c:v>DIGITAL EXPERIENCE</c:v>
                </c:pt>
                <c:pt idx="2">
                  <c:v>ACCESS AND INCLUSION</c:v>
                </c:pt>
                <c:pt idx="3">
                  <c:v>BRAND STRENGTH/REPUTATION</c:v>
                </c:pt>
                <c:pt idx="4">
                  <c:v>PUBLIC TRUST</c:v>
                </c:pt>
                <c:pt idx="5">
                  <c:v>INTEGRITY AND GOVERNANCE CLIMATE</c:v>
                </c:pt>
                <c:pt idx="6">
                  <c:v>REPUTATIONAL RISK INDICATOR</c:v>
                </c:pt>
                <c:pt idx="7">
                  <c:v>STAKEHOLDER CONFIDENCE</c:v>
                </c:pt>
                <c:pt idx="8">
                  <c:v>CUSTOMER EFFORT SCORE</c:v>
                </c:pt>
                <c:pt idx="9">
                  <c:v>NPS</c:v>
                </c:pt>
                <c:pt idx="10">
                  <c:v>OVERAL CSI FORBES BORDER POST</c:v>
                </c:pt>
              </c:strCache>
            </c:strRef>
          </c:cat>
          <c:val>
            <c:numRef>
              <c:f>'forbes border post'!$S$2:$S$12</c:f>
              <c:numCache>
                <c:formatCode>0%</c:formatCode>
                <c:ptCount val="11"/>
                <c:pt idx="0">
                  <c:v>0.89</c:v>
                </c:pt>
                <c:pt idx="1">
                  <c:v>0.8</c:v>
                </c:pt>
                <c:pt idx="2">
                  <c:v>0.87</c:v>
                </c:pt>
                <c:pt idx="3">
                  <c:v>0.81</c:v>
                </c:pt>
                <c:pt idx="4">
                  <c:v>0.83</c:v>
                </c:pt>
                <c:pt idx="5">
                  <c:v>0.8</c:v>
                </c:pt>
                <c:pt idx="6">
                  <c:v>0.88</c:v>
                </c:pt>
                <c:pt idx="7">
                  <c:v>0.8</c:v>
                </c:pt>
                <c:pt idx="8">
                  <c:v>0.85</c:v>
                </c:pt>
                <c:pt idx="9">
                  <c:v>0.15</c:v>
                </c:pt>
                <c:pt idx="10">
                  <c:v>0.76800000000000002</c:v>
                </c:pt>
              </c:numCache>
            </c:numRef>
          </c:val>
          <c:extLst>
            <c:ext xmlns:c16="http://schemas.microsoft.com/office/drawing/2014/chart" uri="{C3380CC4-5D6E-409C-BE32-E72D297353CC}">
              <c16:uniqueId val="{00000004-E623-467E-9132-6F9C91F340CB}"/>
            </c:ext>
          </c:extLst>
        </c:ser>
        <c:dLbls>
          <c:showLegendKey val="0"/>
          <c:showVal val="0"/>
          <c:showCatName val="0"/>
          <c:showSerName val="0"/>
          <c:showPercent val="0"/>
          <c:showBubbleSize val="0"/>
        </c:dLbls>
        <c:gapWidth val="40"/>
        <c:shape val="box"/>
        <c:axId val="668602584"/>
        <c:axId val="668599344"/>
        <c:axId val="0"/>
      </c:bar3DChart>
      <c:catAx>
        <c:axId val="668602584"/>
        <c:scaling>
          <c:orientation val="minMax"/>
        </c:scaling>
        <c:delete val="0"/>
        <c:axPos val="l"/>
        <c:numFmt formatCode="General" sourceLinked="1"/>
        <c:majorTickMark val="none"/>
        <c:minorTickMark val="none"/>
        <c:tickLblPos val="nextTo"/>
        <c:spPr>
          <a:noFill/>
          <a:ln w="19050" cap="flat" cmpd="sng" algn="ctr">
            <a:solidFill>
              <a:schemeClr val="accent4"/>
            </a:solidFill>
            <a:prstDash val="solid"/>
            <a:miter lim="800000"/>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Cambria" panose="02040503050406030204" pitchFamily="18" charset="0"/>
                <a:ea typeface="Cambria" panose="02040503050406030204" pitchFamily="18" charset="0"/>
                <a:cs typeface="+mn-cs"/>
              </a:defRPr>
            </a:pPr>
            <a:endParaRPr lang="en-US"/>
          </a:p>
        </c:txPr>
        <c:crossAx val="668599344"/>
        <c:crosses val="autoZero"/>
        <c:auto val="1"/>
        <c:lblAlgn val="ctr"/>
        <c:lblOffset val="100"/>
        <c:noMultiLvlLbl val="0"/>
      </c:catAx>
      <c:valAx>
        <c:axId val="668599344"/>
        <c:scaling>
          <c:orientation val="minMax"/>
        </c:scaling>
        <c:delete val="1"/>
        <c:axPos val="b"/>
        <c:numFmt formatCode="0%" sourceLinked="1"/>
        <c:majorTickMark val="none"/>
        <c:minorTickMark val="none"/>
        <c:tickLblPos val="nextTo"/>
        <c:crossAx val="668602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scene3d>
      <a:camera prst="orthographicFront"/>
      <a:lightRig rig="threePt" dir="t"/>
    </a:scene3d>
    <a:sp3d>
      <a:bevelT/>
    </a:sp3d>
  </c:spPr>
  <c:txPr>
    <a:bodyPr/>
    <a:lstStyle/>
    <a:p>
      <a:pPr>
        <a:defRPr sz="1000" b="1">
          <a:solidFill>
            <a:sysClr val="windowText" lastClr="000000"/>
          </a:solidFill>
          <a:latin typeface="Cambria" panose="02040503050406030204" pitchFamily="18" charset="0"/>
          <a:ea typeface="Cambria" panose="020405030504060302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F92F72-DF4F-4E19-918C-4F548F088C00}"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8C455195-38C5-4C28-9918-95CA841D61CF}">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ZW" sz="1600" b="1" dirty="0">
              <a:solidFill>
                <a:schemeClr val="bg1"/>
              </a:solidFill>
              <a:latin typeface="Cambria" panose="02040503050406030204" pitchFamily="18" charset="0"/>
              <a:ea typeface="Cambria" panose="02040503050406030204" pitchFamily="18" charset="0"/>
            </a:rPr>
            <a:t>To identify gaps and improve the Authority’s service delivery</a:t>
          </a:r>
          <a:endParaRPr lang="en-US" sz="1600" dirty="0">
            <a:solidFill>
              <a:schemeClr val="bg1"/>
            </a:solidFill>
            <a:latin typeface="Cambria" panose="02040503050406030204" pitchFamily="18" charset="0"/>
            <a:ea typeface="Cambria" panose="02040503050406030204" pitchFamily="18" charset="0"/>
          </a:endParaRPr>
        </a:p>
      </dgm:t>
    </dgm:pt>
    <dgm:pt modelId="{125963C5-74A0-47BA-9989-13798DB833D1}" type="parTrans" cxnId="{E8FC9B82-2459-46BD-B583-40462940DB40}">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AF6FFFA0-4A1E-4155-AEB4-6147A949063C}" type="sibTrans" cxnId="{E8FC9B82-2459-46BD-B583-40462940DB40}">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71AE4200-FE98-48E6-B856-0F140B95A22C}">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ZW" sz="1600" b="1" dirty="0">
              <a:solidFill>
                <a:schemeClr val="bg1"/>
              </a:solidFill>
              <a:latin typeface="Cambria" panose="02040503050406030204" pitchFamily="18" charset="0"/>
              <a:ea typeface="Cambria" panose="02040503050406030204" pitchFamily="18" charset="0"/>
            </a:rPr>
            <a:t>To receive feedback on perception and of obtain recommendations on desired service improvements directly from the clients</a:t>
          </a:r>
          <a:endParaRPr lang="en-US" sz="1600" dirty="0">
            <a:solidFill>
              <a:schemeClr val="bg1"/>
            </a:solidFill>
            <a:latin typeface="Cambria" panose="02040503050406030204" pitchFamily="18" charset="0"/>
            <a:ea typeface="Cambria" panose="02040503050406030204" pitchFamily="18" charset="0"/>
          </a:endParaRPr>
        </a:p>
      </dgm:t>
    </dgm:pt>
    <dgm:pt modelId="{D913DD85-8D97-417A-AD40-6F53128C4820}" type="parTrans" cxnId="{ECE4C21D-709C-4797-8067-4B0F4CA0D2EE}">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2511E237-ACAE-459F-8694-190CB8032493}" type="sibTrans" cxnId="{ECE4C21D-709C-4797-8067-4B0F4CA0D2EE}">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DD945901-2A37-45F4-BA52-31C2483B7B64}">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ZW" sz="1600" b="1" dirty="0">
              <a:solidFill>
                <a:schemeClr val="bg1"/>
              </a:solidFill>
              <a:latin typeface="Cambria" panose="02040503050406030204" pitchFamily="18" charset="0"/>
              <a:ea typeface="Cambria" panose="02040503050406030204" pitchFamily="18" charset="0"/>
            </a:rPr>
            <a:t>To help operations address gaps identified in the report</a:t>
          </a:r>
          <a:endParaRPr lang="en-US" sz="1600" dirty="0">
            <a:solidFill>
              <a:schemeClr val="bg1"/>
            </a:solidFill>
            <a:latin typeface="Cambria" panose="02040503050406030204" pitchFamily="18" charset="0"/>
            <a:ea typeface="Cambria" panose="02040503050406030204" pitchFamily="18" charset="0"/>
          </a:endParaRPr>
        </a:p>
      </dgm:t>
    </dgm:pt>
    <dgm:pt modelId="{E36ACEC6-09F1-4FA8-9082-1D916ACD2311}" type="parTrans" cxnId="{2E6B8024-AE98-4A66-9DB9-9A1F3A192857}">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0668B003-78DB-40FC-A5C7-6CDE49E27613}" type="sibTrans" cxnId="{2E6B8024-AE98-4A66-9DB9-9A1F3A192857}">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D29B1944-F705-4427-9833-74B692E6FE71}">
      <dgm:prSe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ZW" sz="1600" b="1">
              <a:solidFill>
                <a:schemeClr val="bg1"/>
              </a:solidFill>
              <a:latin typeface="Cambria" panose="02040503050406030204" pitchFamily="18" charset="0"/>
              <a:ea typeface="Cambria" panose="02040503050406030204" pitchFamily="18" charset="0"/>
            </a:rPr>
            <a:t>To help operations address gaps identified in the report</a:t>
          </a:r>
        </a:p>
      </dgm:t>
    </dgm:pt>
    <dgm:pt modelId="{AECBAB30-F8B2-4122-994E-3A846A997A35}" type="parTrans" cxnId="{CC68F73B-B04E-4BD1-AD00-2FAA95AD99CE}">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CA07D5E7-D7E0-4B7F-9C1F-D9ADCD788AD8}" type="sibTrans" cxnId="{CC68F73B-B04E-4BD1-AD00-2FAA95AD99CE}">
      <dgm:prSet/>
      <dgm:spPr/>
      <dgm:t>
        <a:bodyPr/>
        <a:lstStyle/>
        <a:p>
          <a:endParaRPr lang="en-US" sz="1600">
            <a:solidFill>
              <a:schemeClr val="bg1"/>
            </a:solidFill>
            <a:latin typeface="Cambria" panose="02040503050406030204" pitchFamily="18" charset="0"/>
            <a:ea typeface="Cambria" panose="02040503050406030204" pitchFamily="18" charset="0"/>
          </a:endParaRPr>
        </a:p>
      </dgm:t>
    </dgm:pt>
    <dgm:pt modelId="{E0FCE6F1-B872-4D99-8B73-E787B69513EF}" type="pres">
      <dgm:prSet presAssocID="{CEF92F72-DF4F-4E19-918C-4F548F088C00}" presName="Name0" presStyleCnt="0">
        <dgm:presLayoutVars>
          <dgm:chMax val="7"/>
          <dgm:chPref val="7"/>
          <dgm:dir/>
        </dgm:presLayoutVars>
      </dgm:prSet>
      <dgm:spPr/>
    </dgm:pt>
    <dgm:pt modelId="{8F8A6661-915A-4535-87D7-9819784AA02B}" type="pres">
      <dgm:prSet presAssocID="{CEF92F72-DF4F-4E19-918C-4F548F088C00}" presName="Name1" presStyleCnt="0"/>
      <dgm:spPr/>
    </dgm:pt>
    <dgm:pt modelId="{16B6D203-1028-48EF-8271-5B714700FBB8}" type="pres">
      <dgm:prSet presAssocID="{CEF92F72-DF4F-4E19-918C-4F548F088C00}" presName="cycle" presStyleCnt="0"/>
      <dgm:spPr/>
    </dgm:pt>
    <dgm:pt modelId="{AF084241-5834-4CD6-9FB8-0F6E524658A5}" type="pres">
      <dgm:prSet presAssocID="{CEF92F72-DF4F-4E19-918C-4F548F088C00}" presName="srcNode" presStyleLbl="node1" presStyleIdx="0" presStyleCnt="4"/>
      <dgm:spPr/>
    </dgm:pt>
    <dgm:pt modelId="{F0988579-A81C-4ACE-B896-94B619C05C78}" type="pres">
      <dgm:prSet presAssocID="{CEF92F72-DF4F-4E19-918C-4F548F088C00}" presName="conn" presStyleLbl="parChTrans1D2" presStyleIdx="0" presStyleCnt="1"/>
      <dgm:spPr/>
    </dgm:pt>
    <dgm:pt modelId="{9EE8BDE3-EE99-4904-B19D-68FE29D9E078}" type="pres">
      <dgm:prSet presAssocID="{CEF92F72-DF4F-4E19-918C-4F548F088C00}" presName="extraNode" presStyleLbl="node1" presStyleIdx="0" presStyleCnt="4"/>
      <dgm:spPr/>
    </dgm:pt>
    <dgm:pt modelId="{7086EB11-0FBB-45E9-9C1B-BB6F3D675C79}" type="pres">
      <dgm:prSet presAssocID="{CEF92F72-DF4F-4E19-918C-4F548F088C00}" presName="dstNode" presStyleLbl="node1" presStyleIdx="0" presStyleCnt="4"/>
      <dgm:spPr/>
    </dgm:pt>
    <dgm:pt modelId="{3CC3EA5E-6E61-49A5-8DD9-32953C976D53}" type="pres">
      <dgm:prSet presAssocID="{8C455195-38C5-4C28-9918-95CA841D61CF}" presName="text_1" presStyleLbl="node1" presStyleIdx="0" presStyleCnt="4" custLinFactNeighborX="94" custLinFactNeighborY="6261">
        <dgm:presLayoutVars>
          <dgm:bulletEnabled val="1"/>
        </dgm:presLayoutVars>
      </dgm:prSet>
      <dgm:spPr/>
    </dgm:pt>
    <dgm:pt modelId="{DB0A9849-776D-4001-9BA5-6C9B9BF11A4F}" type="pres">
      <dgm:prSet presAssocID="{8C455195-38C5-4C28-9918-95CA841D61CF}" presName="accent_1" presStyleCnt="0"/>
      <dgm:spPr/>
    </dgm:pt>
    <dgm:pt modelId="{DF9BFCB0-0467-4C46-A0FA-753ED3DFF118}" type="pres">
      <dgm:prSet presAssocID="{8C455195-38C5-4C28-9918-95CA841D61CF}" presName="accentRepeatNode" presStyleLbl="solidFgAcc1" presStyleIdx="0" presStyleCnt="4"/>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39BFB6F6-7C6F-4355-8479-A03F7F427766}" type="pres">
      <dgm:prSet presAssocID="{71AE4200-FE98-48E6-B856-0F140B95A22C}" presName="text_2" presStyleLbl="node1" presStyleIdx="1" presStyleCnt="4">
        <dgm:presLayoutVars>
          <dgm:bulletEnabled val="1"/>
        </dgm:presLayoutVars>
      </dgm:prSet>
      <dgm:spPr/>
    </dgm:pt>
    <dgm:pt modelId="{AD89716B-9578-4B36-8C75-33CE7E7CBE45}" type="pres">
      <dgm:prSet presAssocID="{71AE4200-FE98-48E6-B856-0F140B95A22C}" presName="accent_2" presStyleCnt="0"/>
      <dgm:spPr/>
    </dgm:pt>
    <dgm:pt modelId="{CDCAC35B-F53C-477A-80B3-54AA2A96D5E7}" type="pres">
      <dgm:prSet presAssocID="{71AE4200-FE98-48E6-B856-0F140B95A22C}" presName="accentRepeatNode" presStyleLbl="solidFgAcc1" presStyleIdx="1" presStyleCnt="4"/>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10E4B01-CBF0-4A62-8F99-C13F0AF795E9}" type="pres">
      <dgm:prSet presAssocID="{DD945901-2A37-45F4-BA52-31C2483B7B64}" presName="text_3" presStyleLbl="node1" presStyleIdx="2" presStyleCnt="4">
        <dgm:presLayoutVars>
          <dgm:bulletEnabled val="1"/>
        </dgm:presLayoutVars>
      </dgm:prSet>
      <dgm:spPr/>
    </dgm:pt>
    <dgm:pt modelId="{9E63E287-D26B-4F2D-9D4D-72468F1435DE}" type="pres">
      <dgm:prSet presAssocID="{DD945901-2A37-45F4-BA52-31C2483B7B64}" presName="accent_3" presStyleCnt="0"/>
      <dgm:spPr/>
    </dgm:pt>
    <dgm:pt modelId="{FB1D1681-A008-4D96-B515-06437DCD584B}" type="pres">
      <dgm:prSet presAssocID="{DD945901-2A37-45F4-BA52-31C2483B7B64}" presName="accentRepeatNode" presStyleLbl="solidFgAcc1" presStyleIdx="2" presStyleCnt="4"/>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3CD9E128-8BD2-4041-8F1E-65FDAAEA06FA}" type="pres">
      <dgm:prSet presAssocID="{D29B1944-F705-4427-9833-74B692E6FE71}" presName="text_4" presStyleLbl="node1" presStyleIdx="3" presStyleCnt="4">
        <dgm:presLayoutVars>
          <dgm:bulletEnabled val="1"/>
        </dgm:presLayoutVars>
      </dgm:prSet>
      <dgm:spPr/>
    </dgm:pt>
    <dgm:pt modelId="{77A2B9F1-3AF1-41D7-AAC2-F29C8B2EECA2}" type="pres">
      <dgm:prSet presAssocID="{D29B1944-F705-4427-9833-74B692E6FE71}" presName="accent_4" presStyleCnt="0"/>
      <dgm:spPr/>
    </dgm:pt>
    <dgm:pt modelId="{AA93791F-825B-4471-AC08-D5DD30881C86}" type="pres">
      <dgm:prSet presAssocID="{D29B1944-F705-4427-9833-74B692E6FE71}" presName="accentRepeatNode" presStyleLbl="solidFgAcc1" presStyleIdx="3" presStyleCnt="4"/>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Lst>
  <dgm:cxnLst>
    <dgm:cxn modelId="{1CF8FD0E-BE5A-4877-8FCF-D6ECDBD4CCC0}" type="presOf" srcId="{AF6FFFA0-4A1E-4155-AEB4-6147A949063C}" destId="{F0988579-A81C-4ACE-B896-94B619C05C78}" srcOrd="0" destOrd="0" presId="urn:microsoft.com/office/officeart/2008/layout/VerticalCurvedList"/>
    <dgm:cxn modelId="{ECE4C21D-709C-4797-8067-4B0F4CA0D2EE}" srcId="{CEF92F72-DF4F-4E19-918C-4F548F088C00}" destId="{71AE4200-FE98-48E6-B856-0F140B95A22C}" srcOrd="1" destOrd="0" parTransId="{D913DD85-8D97-417A-AD40-6F53128C4820}" sibTransId="{2511E237-ACAE-459F-8694-190CB8032493}"/>
    <dgm:cxn modelId="{810C0D22-393F-4BB0-B7CC-DF1E4217D07B}" type="presOf" srcId="{DD945901-2A37-45F4-BA52-31C2483B7B64}" destId="{E10E4B01-CBF0-4A62-8F99-C13F0AF795E9}" srcOrd="0" destOrd="0" presId="urn:microsoft.com/office/officeart/2008/layout/VerticalCurvedList"/>
    <dgm:cxn modelId="{2E6B8024-AE98-4A66-9DB9-9A1F3A192857}" srcId="{CEF92F72-DF4F-4E19-918C-4F548F088C00}" destId="{DD945901-2A37-45F4-BA52-31C2483B7B64}" srcOrd="2" destOrd="0" parTransId="{E36ACEC6-09F1-4FA8-9082-1D916ACD2311}" sibTransId="{0668B003-78DB-40FC-A5C7-6CDE49E27613}"/>
    <dgm:cxn modelId="{5995092D-7CA7-44E1-A6E3-F937C2C3FE7F}" type="presOf" srcId="{CEF92F72-DF4F-4E19-918C-4F548F088C00}" destId="{E0FCE6F1-B872-4D99-8B73-E787B69513EF}" srcOrd="0" destOrd="0" presId="urn:microsoft.com/office/officeart/2008/layout/VerticalCurvedList"/>
    <dgm:cxn modelId="{CC68F73B-B04E-4BD1-AD00-2FAA95AD99CE}" srcId="{CEF92F72-DF4F-4E19-918C-4F548F088C00}" destId="{D29B1944-F705-4427-9833-74B692E6FE71}" srcOrd="3" destOrd="0" parTransId="{AECBAB30-F8B2-4122-994E-3A846A997A35}" sibTransId="{CA07D5E7-D7E0-4B7F-9C1F-D9ADCD788AD8}"/>
    <dgm:cxn modelId="{135C6C6D-3542-4B6B-AFB0-683F0EAC5E9D}" type="presOf" srcId="{8C455195-38C5-4C28-9918-95CA841D61CF}" destId="{3CC3EA5E-6E61-49A5-8DD9-32953C976D53}" srcOrd="0" destOrd="0" presId="urn:microsoft.com/office/officeart/2008/layout/VerticalCurvedList"/>
    <dgm:cxn modelId="{E8FC9B82-2459-46BD-B583-40462940DB40}" srcId="{CEF92F72-DF4F-4E19-918C-4F548F088C00}" destId="{8C455195-38C5-4C28-9918-95CA841D61CF}" srcOrd="0" destOrd="0" parTransId="{125963C5-74A0-47BA-9989-13798DB833D1}" sibTransId="{AF6FFFA0-4A1E-4155-AEB4-6147A949063C}"/>
    <dgm:cxn modelId="{3D8BF8CD-2C4C-4D20-8CA1-672B48A6ED96}" type="presOf" srcId="{71AE4200-FE98-48E6-B856-0F140B95A22C}" destId="{39BFB6F6-7C6F-4355-8479-A03F7F427766}" srcOrd="0" destOrd="0" presId="urn:microsoft.com/office/officeart/2008/layout/VerticalCurvedList"/>
    <dgm:cxn modelId="{202217F3-84AD-4A6F-B22E-049ADA9EE37C}" type="presOf" srcId="{D29B1944-F705-4427-9833-74B692E6FE71}" destId="{3CD9E128-8BD2-4041-8F1E-65FDAAEA06FA}" srcOrd="0" destOrd="0" presId="urn:microsoft.com/office/officeart/2008/layout/VerticalCurvedList"/>
    <dgm:cxn modelId="{5F14222D-66C6-4F2E-B9D6-1AF0894DBD8B}" type="presParOf" srcId="{E0FCE6F1-B872-4D99-8B73-E787B69513EF}" destId="{8F8A6661-915A-4535-87D7-9819784AA02B}" srcOrd="0" destOrd="0" presId="urn:microsoft.com/office/officeart/2008/layout/VerticalCurvedList"/>
    <dgm:cxn modelId="{E42ABA96-26DD-49E9-B27D-18E2064FF459}" type="presParOf" srcId="{8F8A6661-915A-4535-87D7-9819784AA02B}" destId="{16B6D203-1028-48EF-8271-5B714700FBB8}" srcOrd="0" destOrd="0" presId="urn:microsoft.com/office/officeart/2008/layout/VerticalCurvedList"/>
    <dgm:cxn modelId="{7D458948-D202-469D-ACB3-6D49FF59088D}" type="presParOf" srcId="{16B6D203-1028-48EF-8271-5B714700FBB8}" destId="{AF084241-5834-4CD6-9FB8-0F6E524658A5}" srcOrd="0" destOrd="0" presId="urn:microsoft.com/office/officeart/2008/layout/VerticalCurvedList"/>
    <dgm:cxn modelId="{9F9D9AF3-E3DB-4571-9ED6-2FC11434C872}" type="presParOf" srcId="{16B6D203-1028-48EF-8271-5B714700FBB8}" destId="{F0988579-A81C-4ACE-B896-94B619C05C78}" srcOrd="1" destOrd="0" presId="urn:microsoft.com/office/officeart/2008/layout/VerticalCurvedList"/>
    <dgm:cxn modelId="{83118962-B35F-4DD7-807F-5AB81AC5B381}" type="presParOf" srcId="{16B6D203-1028-48EF-8271-5B714700FBB8}" destId="{9EE8BDE3-EE99-4904-B19D-68FE29D9E078}" srcOrd="2" destOrd="0" presId="urn:microsoft.com/office/officeart/2008/layout/VerticalCurvedList"/>
    <dgm:cxn modelId="{0C7848F1-DE50-4E69-82E9-E283728465F0}" type="presParOf" srcId="{16B6D203-1028-48EF-8271-5B714700FBB8}" destId="{7086EB11-0FBB-45E9-9C1B-BB6F3D675C79}" srcOrd="3" destOrd="0" presId="urn:microsoft.com/office/officeart/2008/layout/VerticalCurvedList"/>
    <dgm:cxn modelId="{ADB0EEDC-51C8-40D5-9F26-80F2D208A685}" type="presParOf" srcId="{8F8A6661-915A-4535-87D7-9819784AA02B}" destId="{3CC3EA5E-6E61-49A5-8DD9-32953C976D53}" srcOrd="1" destOrd="0" presId="urn:microsoft.com/office/officeart/2008/layout/VerticalCurvedList"/>
    <dgm:cxn modelId="{A5151728-4184-444C-9360-FF51D74C0552}" type="presParOf" srcId="{8F8A6661-915A-4535-87D7-9819784AA02B}" destId="{DB0A9849-776D-4001-9BA5-6C9B9BF11A4F}" srcOrd="2" destOrd="0" presId="urn:microsoft.com/office/officeart/2008/layout/VerticalCurvedList"/>
    <dgm:cxn modelId="{A64A248A-1DD2-4CCC-B86D-15EBF892A659}" type="presParOf" srcId="{DB0A9849-776D-4001-9BA5-6C9B9BF11A4F}" destId="{DF9BFCB0-0467-4C46-A0FA-753ED3DFF118}" srcOrd="0" destOrd="0" presId="urn:microsoft.com/office/officeart/2008/layout/VerticalCurvedList"/>
    <dgm:cxn modelId="{09B6D092-B9C8-4986-A265-00C6188AB05F}" type="presParOf" srcId="{8F8A6661-915A-4535-87D7-9819784AA02B}" destId="{39BFB6F6-7C6F-4355-8479-A03F7F427766}" srcOrd="3" destOrd="0" presId="urn:microsoft.com/office/officeart/2008/layout/VerticalCurvedList"/>
    <dgm:cxn modelId="{A17F514F-41F4-4092-B265-45E4465A80C0}" type="presParOf" srcId="{8F8A6661-915A-4535-87D7-9819784AA02B}" destId="{AD89716B-9578-4B36-8C75-33CE7E7CBE45}" srcOrd="4" destOrd="0" presId="urn:microsoft.com/office/officeart/2008/layout/VerticalCurvedList"/>
    <dgm:cxn modelId="{5DFE4F81-298A-48E7-8424-83A24BBBA2AF}" type="presParOf" srcId="{AD89716B-9578-4B36-8C75-33CE7E7CBE45}" destId="{CDCAC35B-F53C-477A-80B3-54AA2A96D5E7}" srcOrd="0" destOrd="0" presId="urn:microsoft.com/office/officeart/2008/layout/VerticalCurvedList"/>
    <dgm:cxn modelId="{3CF86A4F-75C9-4749-A7CE-E48D8F929DF6}" type="presParOf" srcId="{8F8A6661-915A-4535-87D7-9819784AA02B}" destId="{E10E4B01-CBF0-4A62-8F99-C13F0AF795E9}" srcOrd="5" destOrd="0" presId="urn:microsoft.com/office/officeart/2008/layout/VerticalCurvedList"/>
    <dgm:cxn modelId="{006A8E67-AA1C-444B-B843-F1277C35ACAB}" type="presParOf" srcId="{8F8A6661-915A-4535-87D7-9819784AA02B}" destId="{9E63E287-D26B-4F2D-9D4D-72468F1435DE}" srcOrd="6" destOrd="0" presId="urn:microsoft.com/office/officeart/2008/layout/VerticalCurvedList"/>
    <dgm:cxn modelId="{1FDE80E5-F40E-418A-B23F-7A2B27A3FE23}" type="presParOf" srcId="{9E63E287-D26B-4F2D-9D4D-72468F1435DE}" destId="{FB1D1681-A008-4D96-B515-06437DCD584B}" srcOrd="0" destOrd="0" presId="urn:microsoft.com/office/officeart/2008/layout/VerticalCurvedList"/>
    <dgm:cxn modelId="{14D26FD0-1E1A-493E-B9F0-632CD77C6207}" type="presParOf" srcId="{8F8A6661-915A-4535-87D7-9819784AA02B}" destId="{3CD9E128-8BD2-4041-8F1E-65FDAAEA06FA}" srcOrd="7" destOrd="0" presId="urn:microsoft.com/office/officeart/2008/layout/VerticalCurvedList"/>
    <dgm:cxn modelId="{3B24AFF3-18D4-4C19-A1C1-650937A85A96}" type="presParOf" srcId="{8F8A6661-915A-4535-87D7-9819784AA02B}" destId="{77A2B9F1-3AF1-41D7-AAC2-F29C8B2EECA2}" srcOrd="8" destOrd="0" presId="urn:microsoft.com/office/officeart/2008/layout/VerticalCurvedList"/>
    <dgm:cxn modelId="{9323C92E-F258-4F9D-BAAC-1DA68A936EBC}" type="presParOf" srcId="{77A2B9F1-3AF1-41D7-AAC2-F29C8B2EECA2}" destId="{AA93791F-825B-4471-AC08-D5DD30881C8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88579-A81C-4ACE-B896-94B619C05C78}">
      <dsp:nvSpPr>
        <dsp:cNvPr id="0" name=""/>
        <dsp:cNvSpPr/>
      </dsp:nvSpPr>
      <dsp:spPr>
        <a:xfrm>
          <a:off x="-4992752" y="-764977"/>
          <a:ext cx="5946106" cy="5946106"/>
        </a:xfrm>
        <a:prstGeom prst="blockArc">
          <a:avLst>
            <a:gd name="adj1" fmla="val 18900000"/>
            <a:gd name="adj2" fmla="val 2700000"/>
            <a:gd name="adj3" fmla="val 363"/>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C3EA5E-6E61-49A5-8DD9-32953C976D53}">
      <dsp:nvSpPr>
        <dsp:cNvPr id="0" name=""/>
        <dsp:cNvSpPr/>
      </dsp:nvSpPr>
      <dsp:spPr>
        <a:xfrm>
          <a:off x="506808" y="382049"/>
          <a:ext cx="8073670" cy="679380"/>
        </a:xfrm>
        <a:prstGeom prst="rect">
          <a:avLst/>
        </a:prstGeom>
        <a:solidFill>
          <a:schemeClr val="accent2">
            <a:hueOff val="0"/>
            <a:satOff val="0"/>
            <a:lumOff val="0"/>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39258" tIns="40640" rIns="40640" bIns="40640" numCol="1" spcCol="1270" anchor="ctr" anchorCtr="0">
          <a:noAutofit/>
        </a:bodyPr>
        <a:lstStyle/>
        <a:p>
          <a:pPr marL="0" lvl="0" indent="0" algn="l" defTabSz="711200">
            <a:lnSpc>
              <a:spcPct val="90000"/>
            </a:lnSpc>
            <a:spcBef>
              <a:spcPct val="0"/>
            </a:spcBef>
            <a:spcAft>
              <a:spcPct val="35000"/>
            </a:spcAft>
            <a:buNone/>
          </a:pPr>
          <a:r>
            <a:rPr lang="en-ZW" sz="1600" b="1" kern="1200" dirty="0">
              <a:solidFill>
                <a:schemeClr val="bg1"/>
              </a:solidFill>
              <a:latin typeface="Cambria" panose="02040503050406030204" pitchFamily="18" charset="0"/>
              <a:ea typeface="Cambria" panose="02040503050406030204" pitchFamily="18" charset="0"/>
            </a:rPr>
            <a:t>To identify gaps and improve the Authority’s service delivery</a:t>
          </a:r>
          <a:endParaRPr lang="en-US" sz="1600" kern="1200" dirty="0">
            <a:solidFill>
              <a:schemeClr val="bg1"/>
            </a:solidFill>
            <a:latin typeface="Cambria" panose="02040503050406030204" pitchFamily="18" charset="0"/>
            <a:ea typeface="Cambria" panose="02040503050406030204" pitchFamily="18" charset="0"/>
          </a:endParaRPr>
        </a:p>
      </dsp:txBody>
      <dsp:txXfrm>
        <a:off x="506808" y="382049"/>
        <a:ext cx="8073670" cy="679380"/>
      </dsp:txXfrm>
    </dsp:sp>
    <dsp:sp modelId="{DF9BFCB0-0467-4C46-A0FA-753ED3DFF118}">
      <dsp:nvSpPr>
        <dsp:cNvPr id="0" name=""/>
        <dsp:cNvSpPr/>
      </dsp:nvSpPr>
      <dsp:spPr>
        <a:xfrm>
          <a:off x="74606" y="254591"/>
          <a:ext cx="849225" cy="849225"/>
        </a:xfrm>
        <a:prstGeom prst="ellips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39BFB6F6-7C6F-4355-8479-A03F7F427766}">
      <dsp:nvSpPr>
        <dsp:cNvPr id="0" name=""/>
        <dsp:cNvSpPr/>
      </dsp:nvSpPr>
      <dsp:spPr>
        <a:xfrm>
          <a:off x="888724" y="1358761"/>
          <a:ext cx="7684165" cy="679380"/>
        </a:xfrm>
        <a:prstGeom prst="rect">
          <a:avLst/>
        </a:prstGeom>
        <a:solidFill>
          <a:schemeClr val="accent2">
            <a:hueOff val="860023"/>
            <a:satOff val="340"/>
            <a:lumOff val="-6667"/>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39258" tIns="40640" rIns="40640" bIns="40640" numCol="1" spcCol="1270" anchor="ctr" anchorCtr="0">
          <a:noAutofit/>
        </a:bodyPr>
        <a:lstStyle/>
        <a:p>
          <a:pPr marL="0" lvl="0" indent="0" algn="l" defTabSz="711200">
            <a:lnSpc>
              <a:spcPct val="90000"/>
            </a:lnSpc>
            <a:spcBef>
              <a:spcPct val="0"/>
            </a:spcBef>
            <a:spcAft>
              <a:spcPct val="35000"/>
            </a:spcAft>
            <a:buNone/>
          </a:pPr>
          <a:r>
            <a:rPr lang="en-ZW" sz="1600" b="1" kern="1200" dirty="0">
              <a:solidFill>
                <a:schemeClr val="bg1"/>
              </a:solidFill>
              <a:latin typeface="Cambria" panose="02040503050406030204" pitchFamily="18" charset="0"/>
              <a:ea typeface="Cambria" panose="02040503050406030204" pitchFamily="18" charset="0"/>
            </a:rPr>
            <a:t>To receive feedback on perception and of obtain recommendations on desired service improvements directly from the clients</a:t>
          </a:r>
          <a:endParaRPr lang="en-US" sz="1600" kern="1200" dirty="0">
            <a:solidFill>
              <a:schemeClr val="bg1"/>
            </a:solidFill>
            <a:latin typeface="Cambria" panose="02040503050406030204" pitchFamily="18" charset="0"/>
            <a:ea typeface="Cambria" panose="02040503050406030204" pitchFamily="18" charset="0"/>
          </a:endParaRPr>
        </a:p>
      </dsp:txBody>
      <dsp:txXfrm>
        <a:off x="888724" y="1358761"/>
        <a:ext cx="7684165" cy="679380"/>
      </dsp:txXfrm>
    </dsp:sp>
    <dsp:sp modelId="{CDCAC35B-F53C-477A-80B3-54AA2A96D5E7}">
      <dsp:nvSpPr>
        <dsp:cNvPr id="0" name=""/>
        <dsp:cNvSpPr/>
      </dsp:nvSpPr>
      <dsp:spPr>
        <a:xfrm>
          <a:off x="464111" y="1273838"/>
          <a:ext cx="849225" cy="849225"/>
        </a:xfrm>
        <a:prstGeom prst="ellips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E10E4B01-CBF0-4A62-8F99-C13F0AF795E9}">
      <dsp:nvSpPr>
        <dsp:cNvPr id="0" name=""/>
        <dsp:cNvSpPr/>
      </dsp:nvSpPr>
      <dsp:spPr>
        <a:xfrm>
          <a:off x="888724" y="2378008"/>
          <a:ext cx="7684165" cy="679380"/>
        </a:xfrm>
        <a:prstGeom prst="rect">
          <a:avLst/>
        </a:prstGeom>
        <a:solidFill>
          <a:schemeClr val="accent2">
            <a:hueOff val="1720047"/>
            <a:satOff val="679"/>
            <a:lumOff val="-13334"/>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39258" tIns="40640" rIns="40640" bIns="40640" numCol="1" spcCol="1270" anchor="ctr" anchorCtr="0">
          <a:noAutofit/>
        </a:bodyPr>
        <a:lstStyle/>
        <a:p>
          <a:pPr marL="0" lvl="0" indent="0" algn="l" defTabSz="711200">
            <a:lnSpc>
              <a:spcPct val="90000"/>
            </a:lnSpc>
            <a:spcBef>
              <a:spcPct val="0"/>
            </a:spcBef>
            <a:spcAft>
              <a:spcPct val="35000"/>
            </a:spcAft>
            <a:buNone/>
          </a:pPr>
          <a:r>
            <a:rPr lang="en-ZW" sz="1600" b="1" kern="1200" dirty="0">
              <a:solidFill>
                <a:schemeClr val="bg1"/>
              </a:solidFill>
              <a:latin typeface="Cambria" panose="02040503050406030204" pitchFamily="18" charset="0"/>
              <a:ea typeface="Cambria" panose="02040503050406030204" pitchFamily="18" charset="0"/>
            </a:rPr>
            <a:t>To help operations address gaps identified in the report</a:t>
          </a:r>
          <a:endParaRPr lang="en-US" sz="1600" kern="1200" dirty="0">
            <a:solidFill>
              <a:schemeClr val="bg1"/>
            </a:solidFill>
            <a:latin typeface="Cambria" panose="02040503050406030204" pitchFamily="18" charset="0"/>
            <a:ea typeface="Cambria" panose="02040503050406030204" pitchFamily="18" charset="0"/>
          </a:endParaRPr>
        </a:p>
      </dsp:txBody>
      <dsp:txXfrm>
        <a:off x="888724" y="2378008"/>
        <a:ext cx="7684165" cy="679380"/>
      </dsp:txXfrm>
    </dsp:sp>
    <dsp:sp modelId="{FB1D1681-A008-4D96-B515-06437DCD584B}">
      <dsp:nvSpPr>
        <dsp:cNvPr id="0" name=""/>
        <dsp:cNvSpPr/>
      </dsp:nvSpPr>
      <dsp:spPr>
        <a:xfrm>
          <a:off x="464111" y="2293086"/>
          <a:ext cx="849225" cy="849225"/>
        </a:xfrm>
        <a:prstGeom prst="ellips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 modelId="{3CD9E128-8BD2-4041-8F1E-65FDAAEA06FA}">
      <dsp:nvSpPr>
        <dsp:cNvPr id="0" name=""/>
        <dsp:cNvSpPr/>
      </dsp:nvSpPr>
      <dsp:spPr>
        <a:xfrm>
          <a:off x="499219" y="3397256"/>
          <a:ext cx="8073670" cy="679380"/>
        </a:xfrm>
        <a:prstGeom prst="rect">
          <a:avLst/>
        </a:prstGeom>
        <a:solidFill>
          <a:schemeClr val="accent2">
            <a:hueOff val="2580070"/>
            <a:satOff val="1019"/>
            <a:lumOff val="-20001"/>
            <a:alphaOff val="0"/>
          </a:schemeClr>
        </a:solidFill>
        <a:ln w="1270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539258" tIns="40640" rIns="40640" bIns="40640" numCol="1" spcCol="1270" anchor="ctr" anchorCtr="0">
          <a:noAutofit/>
        </a:bodyPr>
        <a:lstStyle/>
        <a:p>
          <a:pPr marL="0" lvl="0" indent="0" algn="l" defTabSz="711200">
            <a:lnSpc>
              <a:spcPct val="90000"/>
            </a:lnSpc>
            <a:spcBef>
              <a:spcPct val="0"/>
            </a:spcBef>
            <a:spcAft>
              <a:spcPct val="35000"/>
            </a:spcAft>
            <a:buNone/>
          </a:pPr>
          <a:r>
            <a:rPr lang="en-ZW" sz="1600" b="1" kern="1200">
              <a:solidFill>
                <a:schemeClr val="bg1"/>
              </a:solidFill>
              <a:latin typeface="Cambria" panose="02040503050406030204" pitchFamily="18" charset="0"/>
              <a:ea typeface="Cambria" panose="02040503050406030204" pitchFamily="18" charset="0"/>
            </a:rPr>
            <a:t>To help operations address gaps identified in the report</a:t>
          </a:r>
        </a:p>
      </dsp:txBody>
      <dsp:txXfrm>
        <a:off x="499219" y="3397256"/>
        <a:ext cx="8073670" cy="679380"/>
      </dsp:txXfrm>
    </dsp:sp>
    <dsp:sp modelId="{AA93791F-825B-4471-AC08-D5DD30881C86}">
      <dsp:nvSpPr>
        <dsp:cNvPr id="0" name=""/>
        <dsp:cNvSpPr/>
      </dsp:nvSpPr>
      <dsp:spPr>
        <a:xfrm>
          <a:off x="74606" y="3312334"/>
          <a:ext cx="849225" cy="849225"/>
        </a:xfrm>
        <a:prstGeom prst="ellipse">
          <a:avLst/>
        </a:prstGeom>
        <a:solidFill>
          <a:schemeClr val="l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4/7/2026</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4/7/2026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a:t>
            </a:fld>
            <a:endParaRPr lang="en-US" noProof="0" dirty="0"/>
          </a:p>
        </p:txBody>
      </p:sp>
    </p:spTree>
    <p:extLst>
      <p:ext uri="{BB962C8B-B14F-4D97-AF65-F5344CB8AC3E}">
        <p14:creationId xmlns:p14="http://schemas.microsoft.com/office/powerpoint/2010/main" val="412139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13</a:t>
            </a:fld>
            <a:endParaRPr lang="en-US" noProof="0" dirty="0"/>
          </a:p>
        </p:txBody>
      </p:sp>
    </p:spTree>
    <p:extLst>
      <p:ext uri="{BB962C8B-B14F-4D97-AF65-F5344CB8AC3E}">
        <p14:creationId xmlns:p14="http://schemas.microsoft.com/office/powerpoint/2010/main" val="1918415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14</a:t>
            </a:fld>
            <a:endParaRPr lang="en-US" noProof="0" dirty="0"/>
          </a:p>
        </p:txBody>
      </p:sp>
    </p:spTree>
    <p:extLst>
      <p:ext uri="{BB962C8B-B14F-4D97-AF65-F5344CB8AC3E}">
        <p14:creationId xmlns:p14="http://schemas.microsoft.com/office/powerpoint/2010/main" val="2579593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15</a:t>
            </a:fld>
            <a:endParaRPr lang="en-US" noProof="0" dirty="0"/>
          </a:p>
        </p:txBody>
      </p:sp>
    </p:spTree>
    <p:extLst>
      <p:ext uri="{BB962C8B-B14F-4D97-AF65-F5344CB8AC3E}">
        <p14:creationId xmlns:p14="http://schemas.microsoft.com/office/powerpoint/2010/main" val="3175353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16</a:t>
            </a:fld>
            <a:endParaRPr lang="en-US" noProof="0" dirty="0"/>
          </a:p>
        </p:txBody>
      </p:sp>
    </p:spTree>
    <p:extLst>
      <p:ext uri="{BB962C8B-B14F-4D97-AF65-F5344CB8AC3E}">
        <p14:creationId xmlns:p14="http://schemas.microsoft.com/office/powerpoint/2010/main" val="2579674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17</a:t>
            </a:fld>
            <a:endParaRPr lang="en-US" noProof="0" dirty="0"/>
          </a:p>
        </p:txBody>
      </p:sp>
    </p:spTree>
    <p:extLst>
      <p:ext uri="{BB962C8B-B14F-4D97-AF65-F5344CB8AC3E}">
        <p14:creationId xmlns:p14="http://schemas.microsoft.com/office/powerpoint/2010/main" val="282837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18</a:t>
            </a:fld>
            <a:endParaRPr lang="en-US" noProof="0" dirty="0"/>
          </a:p>
        </p:txBody>
      </p:sp>
    </p:spTree>
    <p:extLst>
      <p:ext uri="{BB962C8B-B14F-4D97-AF65-F5344CB8AC3E}">
        <p14:creationId xmlns:p14="http://schemas.microsoft.com/office/powerpoint/2010/main" val="3570764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19</a:t>
            </a:fld>
            <a:endParaRPr lang="en-US" noProof="0" dirty="0"/>
          </a:p>
        </p:txBody>
      </p:sp>
    </p:spTree>
    <p:extLst>
      <p:ext uri="{BB962C8B-B14F-4D97-AF65-F5344CB8AC3E}">
        <p14:creationId xmlns:p14="http://schemas.microsoft.com/office/powerpoint/2010/main" val="403678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56C5-37B1-05E2-5691-FAEE65A9B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73D9C-F861-ABFB-7261-63105DA22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BA8A2-47EA-C888-CC30-02049838AB5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92D96E-7E9A-59F7-595B-9D07AA67FD4B}"/>
              </a:ext>
            </a:extLst>
          </p:cNvPr>
          <p:cNvSpPr>
            <a:spLocks noGrp="1"/>
          </p:cNvSpPr>
          <p:nvPr>
            <p:ph type="sldNum" sz="quarter" idx="5"/>
          </p:nvPr>
        </p:nvSpPr>
        <p:spPr/>
        <p:txBody>
          <a:bodyPr/>
          <a:lstStyle/>
          <a:p>
            <a:fld id="{B8649DAF-093F-4482-AA38-346E9A2DEE94}" type="slidenum">
              <a:rPr lang="en-US" noProof="0" smtClean="0"/>
              <a:t>20</a:t>
            </a:fld>
            <a:endParaRPr lang="en-US" noProof="0" dirty="0"/>
          </a:p>
        </p:txBody>
      </p:sp>
    </p:spTree>
    <p:extLst>
      <p:ext uri="{BB962C8B-B14F-4D97-AF65-F5344CB8AC3E}">
        <p14:creationId xmlns:p14="http://schemas.microsoft.com/office/powerpoint/2010/main" val="2945007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21</a:t>
            </a:fld>
            <a:endParaRPr lang="en-US" noProof="0" dirty="0"/>
          </a:p>
        </p:txBody>
      </p:sp>
    </p:spTree>
    <p:extLst>
      <p:ext uri="{BB962C8B-B14F-4D97-AF65-F5344CB8AC3E}">
        <p14:creationId xmlns:p14="http://schemas.microsoft.com/office/powerpoint/2010/main" val="423701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22</a:t>
            </a:fld>
            <a:endParaRPr lang="en-US" noProof="0" dirty="0"/>
          </a:p>
        </p:txBody>
      </p:sp>
    </p:spTree>
    <p:extLst>
      <p:ext uri="{BB962C8B-B14F-4D97-AF65-F5344CB8AC3E}">
        <p14:creationId xmlns:p14="http://schemas.microsoft.com/office/powerpoint/2010/main" val="1895951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a:t>
            </a:fld>
            <a:endParaRPr lang="en-US" noProof="0" dirty="0"/>
          </a:p>
        </p:txBody>
      </p:sp>
    </p:spTree>
    <p:extLst>
      <p:ext uri="{BB962C8B-B14F-4D97-AF65-F5344CB8AC3E}">
        <p14:creationId xmlns:p14="http://schemas.microsoft.com/office/powerpoint/2010/main" val="3689264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23</a:t>
            </a:fld>
            <a:endParaRPr lang="en-US" noProof="0" dirty="0"/>
          </a:p>
        </p:txBody>
      </p:sp>
    </p:spTree>
    <p:extLst>
      <p:ext uri="{BB962C8B-B14F-4D97-AF65-F5344CB8AC3E}">
        <p14:creationId xmlns:p14="http://schemas.microsoft.com/office/powerpoint/2010/main" val="1077458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24</a:t>
            </a:fld>
            <a:endParaRPr lang="en-US" noProof="0" dirty="0"/>
          </a:p>
        </p:txBody>
      </p:sp>
    </p:spTree>
    <p:extLst>
      <p:ext uri="{BB962C8B-B14F-4D97-AF65-F5344CB8AC3E}">
        <p14:creationId xmlns:p14="http://schemas.microsoft.com/office/powerpoint/2010/main" val="1087562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25</a:t>
            </a:fld>
            <a:endParaRPr lang="en-US" noProof="0" dirty="0"/>
          </a:p>
        </p:txBody>
      </p:sp>
    </p:spTree>
    <p:extLst>
      <p:ext uri="{BB962C8B-B14F-4D97-AF65-F5344CB8AC3E}">
        <p14:creationId xmlns:p14="http://schemas.microsoft.com/office/powerpoint/2010/main" val="2552789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26</a:t>
            </a:fld>
            <a:endParaRPr lang="en-US" noProof="0" dirty="0"/>
          </a:p>
        </p:txBody>
      </p:sp>
    </p:spTree>
    <p:extLst>
      <p:ext uri="{BB962C8B-B14F-4D97-AF65-F5344CB8AC3E}">
        <p14:creationId xmlns:p14="http://schemas.microsoft.com/office/powerpoint/2010/main" val="561353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27</a:t>
            </a:fld>
            <a:endParaRPr lang="en-US" noProof="0" dirty="0"/>
          </a:p>
        </p:txBody>
      </p:sp>
    </p:spTree>
    <p:extLst>
      <p:ext uri="{BB962C8B-B14F-4D97-AF65-F5344CB8AC3E}">
        <p14:creationId xmlns:p14="http://schemas.microsoft.com/office/powerpoint/2010/main" val="4026716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29</a:t>
            </a:fld>
            <a:endParaRPr lang="en-US" noProof="0" dirty="0"/>
          </a:p>
        </p:txBody>
      </p:sp>
    </p:spTree>
    <p:extLst>
      <p:ext uri="{BB962C8B-B14F-4D97-AF65-F5344CB8AC3E}">
        <p14:creationId xmlns:p14="http://schemas.microsoft.com/office/powerpoint/2010/main" val="3555156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30</a:t>
            </a:fld>
            <a:endParaRPr lang="en-US" noProof="0" dirty="0"/>
          </a:p>
        </p:txBody>
      </p:sp>
    </p:spTree>
    <p:extLst>
      <p:ext uri="{BB962C8B-B14F-4D97-AF65-F5344CB8AC3E}">
        <p14:creationId xmlns:p14="http://schemas.microsoft.com/office/powerpoint/2010/main" val="4208875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31</a:t>
            </a:fld>
            <a:endParaRPr lang="en-US" noProof="0" dirty="0"/>
          </a:p>
        </p:txBody>
      </p:sp>
    </p:spTree>
    <p:extLst>
      <p:ext uri="{BB962C8B-B14F-4D97-AF65-F5344CB8AC3E}">
        <p14:creationId xmlns:p14="http://schemas.microsoft.com/office/powerpoint/2010/main" val="1287742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32</a:t>
            </a:fld>
            <a:endParaRPr lang="en-US" noProof="0" dirty="0"/>
          </a:p>
        </p:txBody>
      </p:sp>
    </p:spTree>
    <p:extLst>
      <p:ext uri="{BB962C8B-B14F-4D97-AF65-F5344CB8AC3E}">
        <p14:creationId xmlns:p14="http://schemas.microsoft.com/office/powerpoint/2010/main" val="3850491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33</a:t>
            </a:fld>
            <a:endParaRPr lang="en-US" noProof="0" dirty="0"/>
          </a:p>
        </p:txBody>
      </p:sp>
    </p:spTree>
    <p:extLst>
      <p:ext uri="{BB962C8B-B14F-4D97-AF65-F5344CB8AC3E}">
        <p14:creationId xmlns:p14="http://schemas.microsoft.com/office/powerpoint/2010/main" val="2471314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a:t>
            </a:fld>
            <a:endParaRPr lang="en-US" noProof="0" dirty="0"/>
          </a:p>
        </p:txBody>
      </p:sp>
    </p:spTree>
    <p:extLst>
      <p:ext uri="{BB962C8B-B14F-4D97-AF65-F5344CB8AC3E}">
        <p14:creationId xmlns:p14="http://schemas.microsoft.com/office/powerpoint/2010/main" val="2420556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34</a:t>
            </a:fld>
            <a:endParaRPr lang="en-US" noProof="0" dirty="0"/>
          </a:p>
        </p:txBody>
      </p:sp>
    </p:spTree>
    <p:extLst>
      <p:ext uri="{BB962C8B-B14F-4D97-AF65-F5344CB8AC3E}">
        <p14:creationId xmlns:p14="http://schemas.microsoft.com/office/powerpoint/2010/main" val="21062412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35</a:t>
            </a:fld>
            <a:endParaRPr lang="en-US" noProof="0" dirty="0"/>
          </a:p>
        </p:txBody>
      </p:sp>
    </p:spTree>
    <p:extLst>
      <p:ext uri="{BB962C8B-B14F-4D97-AF65-F5344CB8AC3E}">
        <p14:creationId xmlns:p14="http://schemas.microsoft.com/office/powerpoint/2010/main" val="37665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36</a:t>
            </a:fld>
            <a:endParaRPr lang="en-US" noProof="0" dirty="0"/>
          </a:p>
        </p:txBody>
      </p:sp>
    </p:spTree>
    <p:extLst>
      <p:ext uri="{BB962C8B-B14F-4D97-AF65-F5344CB8AC3E}">
        <p14:creationId xmlns:p14="http://schemas.microsoft.com/office/powerpoint/2010/main" val="2967493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38</a:t>
            </a:fld>
            <a:endParaRPr lang="en-US" noProof="0" dirty="0"/>
          </a:p>
        </p:txBody>
      </p:sp>
    </p:spTree>
    <p:extLst>
      <p:ext uri="{BB962C8B-B14F-4D97-AF65-F5344CB8AC3E}">
        <p14:creationId xmlns:p14="http://schemas.microsoft.com/office/powerpoint/2010/main" val="4229673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39</a:t>
            </a:fld>
            <a:endParaRPr lang="en-US" noProof="0" dirty="0"/>
          </a:p>
        </p:txBody>
      </p:sp>
    </p:spTree>
    <p:extLst>
      <p:ext uri="{BB962C8B-B14F-4D97-AF65-F5344CB8AC3E}">
        <p14:creationId xmlns:p14="http://schemas.microsoft.com/office/powerpoint/2010/main" val="3777670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40</a:t>
            </a:fld>
            <a:endParaRPr lang="en-US" noProof="0" dirty="0"/>
          </a:p>
        </p:txBody>
      </p:sp>
    </p:spTree>
    <p:extLst>
      <p:ext uri="{BB962C8B-B14F-4D97-AF65-F5344CB8AC3E}">
        <p14:creationId xmlns:p14="http://schemas.microsoft.com/office/powerpoint/2010/main" val="2236993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41</a:t>
            </a:fld>
            <a:endParaRPr lang="en-US" noProof="0" dirty="0"/>
          </a:p>
        </p:txBody>
      </p:sp>
    </p:spTree>
    <p:extLst>
      <p:ext uri="{BB962C8B-B14F-4D97-AF65-F5344CB8AC3E}">
        <p14:creationId xmlns:p14="http://schemas.microsoft.com/office/powerpoint/2010/main" val="3118376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42</a:t>
            </a:fld>
            <a:endParaRPr lang="en-US" noProof="0" dirty="0"/>
          </a:p>
        </p:txBody>
      </p:sp>
    </p:spTree>
    <p:extLst>
      <p:ext uri="{BB962C8B-B14F-4D97-AF65-F5344CB8AC3E}">
        <p14:creationId xmlns:p14="http://schemas.microsoft.com/office/powerpoint/2010/main" val="2645887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43</a:t>
            </a:fld>
            <a:endParaRPr lang="en-US" noProof="0" dirty="0"/>
          </a:p>
        </p:txBody>
      </p:sp>
    </p:spTree>
    <p:extLst>
      <p:ext uri="{BB962C8B-B14F-4D97-AF65-F5344CB8AC3E}">
        <p14:creationId xmlns:p14="http://schemas.microsoft.com/office/powerpoint/2010/main" val="631431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44</a:t>
            </a:fld>
            <a:endParaRPr lang="en-US" noProof="0" dirty="0"/>
          </a:p>
        </p:txBody>
      </p:sp>
    </p:spTree>
    <p:extLst>
      <p:ext uri="{BB962C8B-B14F-4D97-AF65-F5344CB8AC3E}">
        <p14:creationId xmlns:p14="http://schemas.microsoft.com/office/powerpoint/2010/main" val="1505398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a:t>
            </a:fld>
            <a:endParaRPr lang="en-US" noProof="0" dirty="0"/>
          </a:p>
        </p:txBody>
      </p:sp>
    </p:spTree>
    <p:extLst>
      <p:ext uri="{BB962C8B-B14F-4D97-AF65-F5344CB8AC3E}">
        <p14:creationId xmlns:p14="http://schemas.microsoft.com/office/powerpoint/2010/main" val="39490770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45</a:t>
            </a:fld>
            <a:endParaRPr lang="en-US" noProof="0" dirty="0"/>
          </a:p>
        </p:txBody>
      </p:sp>
    </p:spTree>
    <p:extLst>
      <p:ext uri="{BB962C8B-B14F-4D97-AF65-F5344CB8AC3E}">
        <p14:creationId xmlns:p14="http://schemas.microsoft.com/office/powerpoint/2010/main" val="1020857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47</a:t>
            </a:fld>
            <a:endParaRPr lang="en-US" noProof="0" dirty="0"/>
          </a:p>
        </p:txBody>
      </p:sp>
    </p:spTree>
    <p:extLst>
      <p:ext uri="{BB962C8B-B14F-4D97-AF65-F5344CB8AC3E}">
        <p14:creationId xmlns:p14="http://schemas.microsoft.com/office/powerpoint/2010/main" val="20245675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48</a:t>
            </a:fld>
            <a:endParaRPr lang="en-US" noProof="0" dirty="0"/>
          </a:p>
        </p:txBody>
      </p:sp>
    </p:spTree>
    <p:extLst>
      <p:ext uri="{BB962C8B-B14F-4D97-AF65-F5344CB8AC3E}">
        <p14:creationId xmlns:p14="http://schemas.microsoft.com/office/powerpoint/2010/main" val="51712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49</a:t>
            </a:fld>
            <a:endParaRPr lang="en-US" noProof="0" dirty="0"/>
          </a:p>
        </p:txBody>
      </p:sp>
    </p:spTree>
    <p:extLst>
      <p:ext uri="{BB962C8B-B14F-4D97-AF65-F5344CB8AC3E}">
        <p14:creationId xmlns:p14="http://schemas.microsoft.com/office/powerpoint/2010/main" val="2196505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50</a:t>
            </a:fld>
            <a:endParaRPr lang="en-US" noProof="0" dirty="0"/>
          </a:p>
        </p:txBody>
      </p:sp>
    </p:spTree>
    <p:extLst>
      <p:ext uri="{BB962C8B-B14F-4D97-AF65-F5344CB8AC3E}">
        <p14:creationId xmlns:p14="http://schemas.microsoft.com/office/powerpoint/2010/main" val="314139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51</a:t>
            </a:fld>
            <a:endParaRPr lang="en-US" noProof="0" dirty="0"/>
          </a:p>
        </p:txBody>
      </p:sp>
    </p:spTree>
    <p:extLst>
      <p:ext uri="{BB962C8B-B14F-4D97-AF65-F5344CB8AC3E}">
        <p14:creationId xmlns:p14="http://schemas.microsoft.com/office/powerpoint/2010/main" val="6977745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52</a:t>
            </a:fld>
            <a:endParaRPr lang="en-US" noProof="0" dirty="0"/>
          </a:p>
        </p:txBody>
      </p:sp>
    </p:spTree>
    <p:extLst>
      <p:ext uri="{BB962C8B-B14F-4D97-AF65-F5344CB8AC3E}">
        <p14:creationId xmlns:p14="http://schemas.microsoft.com/office/powerpoint/2010/main" val="3477940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53</a:t>
            </a:fld>
            <a:endParaRPr lang="en-US" noProof="0" dirty="0"/>
          </a:p>
        </p:txBody>
      </p:sp>
    </p:spTree>
    <p:extLst>
      <p:ext uri="{BB962C8B-B14F-4D97-AF65-F5344CB8AC3E}">
        <p14:creationId xmlns:p14="http://schemas.microsoft.com/office/powerpoint/2010/main" val="3178592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54</a:t>
            </a:fld>
            <a:endParaRPr lang="en-US" noProof="0" dirty="0"/>
          </a:p>
        </p:txBody>
      </p:sp>
    </p:spTree>
    <p:extLst>
      <p:ext uri="{BB962C8B-B14F-4D97-AF65-F5344CB8AC3E}">
        <p14:creationId xmlns:p14="http://schemas.microsoft.com/office/powerpoint/2010/main" val="40665755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56</a:t>
            </a:fld>
            <a:endParaRPr lang="en-US" noProof="0" dirty="0"/>
          </a:p>
        </p:txBody>
      </p:sp>
    </p:spTree>
    <p:extLst>
      <p:ext uri="{BB962C8B-B14F-4D97-AF65-F5344CB8AC3E}">
        <p14:creationId xmlns:p14="http://schemas.microsoft.com/office/powerpoint/2010/main" val="312945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a:t>
            </a:fld>
            <a:endParaRPr lang="en-US" noProof="0" dirty="0"/>
          </a:p>
        </p:txBody>
      </p:sp>
    </p:spTree>
    <p:extLst>
      <p:ext uri="{BB962C8B-B14F-4D97-AF65-F5344CB8AC3E}">
        <p14:creationId xmlns:p14="http://schemas.microsoft.com/office/powerpoint/2010/main" val="41352772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57</a:t>
            </a:fld>
            <a:endParaRPr lang="en-US" noProof="0" dirty="0"/>
          </a:p>
        </p:txBody>
      </p:sp>
    </p:spTree>
    <p:extLst>
      <p:ext uri="{BB962C8B-B14F-4D97-AF65-F5344CB8AC3E}">
        <p14:creationId xmlns:p14="http://schemas.microsoft.com/office/powerpoint/2010/main" val="36342204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58</a:t>
            </a:fld>
            <a:endParaRPr lang="en-US" noProof="0" dirty="0"/>
          </a:p>
        </p:txBody>
      </p:sp>
    </p:spTree>
    <p:extLst>
      <p:ext uri="{BB962C8B-B14F-4D97-AF65-F5344CB8AC3E}">
        <p14:creationId xmlns:p14="http://schemas.microsoft.com/office/powerpoint/2010/main" val="38359541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59</a:t>
            </a:fld>
            <a:endParaRPr lang="en-US" noProof="0" dirty="0"/>
          </a:p>
        </p:txBody>
      </p:sp>
    </p:spTree>
    <p:extLst>
      <p:ext uri="{BB962C8B-B14F-4D97-AF65-F5344CB8AC3E}">
        <p14:creationId xmlns:p14="http://schemas.microsoft.com/office/powerpoint/2010/main" val="3569326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60</a:t>
            </a:fld>
            <a:endParaRPr lang="en-US" noProof="0" dirty="0"/>
          </a:p>
        </p:txBody>
      </p:sp>
    </p:spTree>
    <p:extLst>
      <p:ext uri="{BB962C8B-B14F-4D97-AF65-F5344CB8AC3E}">
        <p14:creationId xmlns:p14="http://schemas.microsoft.com/office/powerpoint/2010/main" val="3313398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61</a:t>
            </a:fld>
            <a:endParaRPr lang="en-US" noProof="0" dirty="0"/>
          </a:p>
        </p:txBody>
      </p:sp>
    </p:spTree>
    <p:extLst>
      <p:ext uri="{BB962C8B-B14F-4D97-AF65-F5344CB8AC3E}">
        <p14:creationId xmlns:p14="http://schemas.microsoft.com/office/powerpoint/2010/main" val="145178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62</a:t>
            </a:fld>
            <a:endParaRPr lang="en-US" noProof="0" dirty="0"/>
          </a:p>
        </p:txBody>
      </p:sp>
    </p:spTree>
    <p:extLst>
      <p:ext uri="{BB962C8B-B14F-4D97-AF65-F5344CB8AC3E}">
        <p14:creationId xmlns:p14="http://schemas.microsoft.com/office/powerpoint/2010/main" val="14659150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63</a:t>
            </a:fld>
            <a:endParaRPr lang="en-US" noProof="0" dirty="0"/>
          </a:p>
        </p:txBody>
      </p:sp>
    </p:spTree>
    <p:extLst>
      <p:ext uri="{BB962C8B-B14F-4D97-AF65-F5344CB8AC3E}">
        <p14:creationId xmlns:p14="http://schemas.microsoft.com/office/powerpoint/2010/main" val="6709950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64</a:t>
            </a:fld>
            <a:endParaRPr lang="en-US" noProof="0" dirty="0"/>
          </a:p>
        </p:txBody>
      </p:sp>
    </p:spTree>
    <p:extLst>
      <p:ext uri="{BB962C8B-B14F-4D97-AF65-F5344CB8AC3E}">
        <p14:creationId xmlns:p14="http://schemas.microsoft.com/office/powerpoint/2010/main" val="39000142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65</a:t>
            </a:fld>
            <a:endParaRPr lang="en-US" noProof="0" dirty="0"/>
          </a:p>
        </p:txBody>
      </p:sp>
    </p:spTree>
    <p:extLst>
      <p:ext uri="{BB962C8B-B14F-4D97-AF65-F5344CB8AC3E}">
        <p14:creationId xmlns:p14="http://schemas.microsoft.com/office/powerpoint/2010/main" val="33042042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66</a:t>
            </a:fld>
            <a:endParaRPr lang="en-US" noProof="0" dirty="0"/>
          </a:p>
        </p:txBody>
      </p:sp>
    </p:spTree>
    <p:extLst>
      <p:ext uri="{BB962C8B-B14F-4D97-AF65-F5344CB8AC3E}">
        <p14:creationId xmlns:p14="http://schemas.microsoft.com/office/powerpoint/2010/main" val="307756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a:t>
            </a:fld>
            <a:endParaRPr lang="en-US" noProof="0" dirty="0"/>
          </a:p>
        </p:txBody>
      </p:sp>
    </p:spTree>
    <p:extLst>
      <p:ext uri="{BB962C8B-B14F-4D97-AF65-F5344CB8AC3E}">
        <p14:creationId xmlns:p14="http://schemas.microsoft.com/office/powerpoint/2010/main" val="24166834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67</a:t>
            </a:fld>
            <a:endParaRPr lang="en-US" noProof="0" dirty="0"/>
          </a:p>
        </p:txBody>
      </p:sp>
    </p:spTree>
    <p:extLst>
      <p:ext uri="{BB962C8B-B14F-4D97-AF65-F5344CB8AC3E}">
        <p14:creationId xmlns:p14="http://schemas.microsoft.com/office/powerpoint/2010/main" val="58577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68</a:t>
            </a:fld>
            <a:endParaRPr lang="en-US" noProof="0" dirty="0"/>
          </a:p>
        </p:txBody>
      </p:sp>
    </p:spTree>
    <p:extLst>
      <p:ext uri="{BB962C8B-B14F-4D97-AF65-F5344CB8AC3E}">
        <p14:creationId xmlns:p14="http://schemas.microsoft.com/office/powerpoint/2010/main" val="292249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70</a:t>
            </a:fld>
            <a:endParaRPr lang="en-US" noProof="0" dirty="0"/>
          </a:p>
        </p:txBody>
      </p:sp>
    </p:spTree>
    <p:extLst>
      <p:ext uri="{BB962C8B-B14F-4D97-AF65-F5344CB8AC3E}">
        <p14:creationId xmlns:p14="http://schemas.microsoft.com/office/powerpoint/2010/main" val="17609578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71</a:t>
            </a:fld>
            <a:endParaRPr lang="en-US" noProof="0" dirty="0"/>
          </a:p>
        </p:txBody>
      </p:sp>
    </p:spTree>
    <p:extLst>
      <p:ext uri="{BB962C8B-B14F-4D97-AF65-F5344CB8AC3E}">
        <p14:creationId xmlns:p14="http://schemas.microsoft.com/office/powerpoint/2010/main" val="21811394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72</a:t>
            </a:fld>
            <a:endParaRPr lang="en-US" noProof="0" dirty="0"/>
          </a:p>
        </p:txBody>
      </p:sp>
    </p:spTree>
    <p:extLst>
      <p:ext uri="{BB962C8B-B14F-4D97-AF65-F5344CB8AC3E}">
        <p14:creationId xmlns:p14="http://schemas.microsoft.com/office/powerpoint/2010/main" val="2562498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73</a:t>
            </a:fld>
            <a:endParaRPr lang="en-US" noProof="0" dirty="0"/>
          </a:p>
        </p:txBody>
      </p:sp>
    </p:spTree>
    <p:extLst>
      <p:ext uri="{BB962C8B-B14F-4D97-AF65-F5344CB8AC3E}">
        <p14:creationId xmlns:p14="http://schemas.microsoft.com/office/powerpoint/2010/main" val="2546886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74</a:t>
            </a:fld>
            <a:endParaRPr lang="en-US" noProof="0" dirty="0"/>
          </a:p>
        </p:txBody>
      </p:sp>
    </p:spTree>
    <p:extLst>
      <p:ext uri="{BB962C8B-B14F-4D97-AF65-F5344CB8AC3E}">
        <p14:creationId xmlns:p14="http://schemas.microsoft.com/office/powerpoint/2010/main" val="21541802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75</a:t>
            </a:fld>
            <a:endParaRPr lang="en-US" noProof="0" dirty="0"/>
          </a:p>
        </p:txBody>
      </p:sp>
    </p:spTree>
    <p:extLst>
      <p:ext uri="{BB962C8B-B14F-4D97-AF65-F5344CB8AC3E}">
        <p14:creationId xmlns:p14="http://schemas.microsoft.com/office/powerpoint/2010/main" val="6154388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76</a:t>
            </a:fld>
            <a:endParaRPr lang="en-US" noProof="0" dirty="0"/>
          </a:p>
        </p:txBody>
      </p:sp>
    </p:spTree>
    <p:extLst>
      <p:ext uri="{BB962C8B-B14F-4D97-AF65-F5344CB8AC3E}">
        <p14:creationId xmlns:p14="http://schemas.microsoft.com/office/powerpoint/2010/main" val="37533792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77</a:t>
            </a:fld>
            <a:endParaRPr lang="en-US" noProof="0" dirty="0"/>
          </a:p>
        </p:txBody>
      </p:sp>
    </p:spTree>
    <p:extLst>
      <p:ext uri="{BB962C8B-B14F-4D97-AF65-F5344CB8AC3E}">
        <p14:creationId xmlns:p14="http://schemas.microsoft.com/office/powerpoint/2010/main" val="260444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a:t>
            </a:fld>
            <a:endParaRPr lang="en-US" noProof="0" dirty="0"/>
          </a:p>
        </p:txBody>
      </p:sp>
    </p:spTree>
    <p:extLst>
      <p:ext uri="{BB962C8B-B14F-4D97-AF65-F5344CB8AC3E}">
        <p14:creationId xmlns:p14="http://schemas.microsoft.com/office/powerpoint/2010/main" val="14375959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78</a:t>
            </a:fld>
            <a:endParaRPr lang="en-US" noProof="0" dirty="0"/>
          </a:p>
        </p:txBody>
      </p:sp>
    </p:spTree>
    <p:extLst>
      <p:ext uri="{BB962C8B-B14F-4D97-AF65-F5344CB8AC3E}">
        <p14:creationId xmlns:p14="http://schemas.microsoft.com/office/powerpoint/2010/main" val="17775957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79</a:t>
            </a:fld>
            <a:endParaRPr lang="en-US" noProof="0" dirty="0"/>
          </a:p>
        </p:txBody>
      </p:sp>
    </p:spTree>
    <p:extLst>
      <p:ext uri="{BB962C8B-B14F-4D97-AF65-F5344CB8AC3E}">
        <p14:creationId xmlns:p14="http://schemas.microsoft.com/office/powerpoint/2010/main" val="3904370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81</a:t>
            </a:fld>
            <a:endParaRPr lang="en-US" noProof="0" dirty="0"/>
          </a:p>
        </p:txBody>
      </p:sp>
    </p:spTree>
    <p:extLst>
      <p:ext uri="{BB962C8B-B14F-4D97-AF65-F5344CB8AC3E}">
        <p14:creationId xmlns:p14="http://schemas.microsoft.com/office/powerpoint/2010/main" val="1030013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82</a:t>
            </a:fld>
            <a:endParaRPr lang="en-US" noProof="0" dirty="0"/>
          </a:p>
        </p:txBody>
      </p:sp>
    </p:spTree>
    <p:extLst>
      <p:ext uri="{BB962C8B-B14F-4D97-AF65-F5344CB8AC3E}">
        <p14:creationId xmlns:p14="http://schemas.microsoft.com/office/powerpoint/2010/main" val="309198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83</a:t>
            </a:fld>
            <a:endParaRPr lang="en-US" noProof="0" dirty="0"/>
          </a:p>
        </p:txBody>
      </p:sp>
    </p:spTree>
    <p:extLst>
      <p:ext uri="{BB962C8B-B14F-4D97-AF65-F5344CB8AC3E}">
        <p14:creationId xmlns:p14="http://schemas.microsoft.com/office/powerpoint/2010/main" val="7661742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84</a:t>
            </a:fld>
            <a:endParaRPr lang="en-US" noProof="0" dirty="0"/>
          </a:p>
        </p:txBody>
      </p:sp>
    </p:spTree>
    <p:extLst>
      <p:ext uri="{BB962C8B-B14F-4D97-AF65-F5344CB8AC3E}">
        <p14:creationId xmlns:p14="http://schemas.microsoft.com/office/powerpoint/2010/main" val="3788849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85</a:t>
            </a:fld>
            <a:endParaRPr lang="en-US" noProof="0" dirty="0"/>
          </a:p>
        </p:txBody>
      </p:sp>
    </p:spTree>
    <p:extLst>
      <p:ext uri="{BB962C8B-B14F-4D97-AF65-F5344CB8AC3E}">
        <p14:creationId xmlns:p14="http://schemas.microsoft.com/office/powerpoint/2010/main" val="387598655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86</a:t>
            </a:fld>
            <a:endParaRPr lang="en-US" noProof="0" dirty="0"/>
          </a:p>
        </p:txBody>
      </p:sp>
    </p:spTree>
    <p:extLst>
      <p:ext uri="{BB962C8B-B14F-4D97-AF65-F5344CB8AC3E}">
        <p14:creationId xmlns:p14="http://schemas.microsoft.com/office/powerpoint/2010/main" val="36868181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87</a:t>
            </a:fld>
            <a:endParaRPr lang="en-US" noProof="0" dirty="0"/>
          </a:p>
        </p:txBody>
      </p:sp>
    </p:spTree>
    <p:extLst>
      <p:ext uri="{BB962C8B-B14F-4D97-AF65-F5344CB8AC3E}">
        <p14:creationId xmlns:p14="http://schemas.microsoft.com/office/powerpoint/2010/main" val="20617797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88</a:t>
            </a:fld>
            <a:endParaRPr lang="en-US" noProof="0" dirty="0"/>
          </a:p>
        </p:txBody>
      </p:sp>
    </p:spTree>
    <p:extLst>
      <p:ext uri="{BB962C8B-B14F-4D97-AF65-F5344CB8AC3E}">
        <p14:creationId xmlns:p14="http://schemas.microsoft.com/office/powerpoint/2010/main" val="1819166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9</a:t>
            </a:fld>
            <a:endParaRPr lang="en-US" noProof="0" dirty="0"/>
          </a:p>
        </p:txBody>
      </p:sp>
    </p:spTree>
    <p:extLst>
      <p:ext uri="{BB962C8B-B14F-4D97-AF65-F5344CB8AC3E}">
        <p14:creationId xmlns:p14="http://schemas.microsoft.com/office/powerpoint/2010/main" val="69845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89</a:t>
            </a:fld>
            <a:endParaRPr lang="en-US" noProof="0" dirty="0"/>
          </a:p>
        </p:txBody>
      </p:sp>
    </p:spTree>
    <p:extLst>
      <p:ext uri="{BB962C8B-B14F-4D97-AF65-F5344CB8AC3E}">
        <p14:creationId xmlns:p14="http://schemas.microsoft.com/office/powerpoint/2010/main" val="30499104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C9062-B91F-90DD-ECA3-84E65A64F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A1410-93A4-FF57-1A62-BEF29650C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477D4-3994-06CC-1AEF-DE4B121D17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78D6B3-34EF-23ED-EEAF-7A569D45A0F6}"/>
              </a:ext>
            </a:extLst>
          </p:cNvPr>
          <p:cNvSpPr>
            <a:spLocks noGrp="1"/>
          </p:cNvSpPr>
          <p:nvPr>
            <p:ph type="sldNum" sz="quarter" idx="5"/>
          </p:nvPr>
        </p:nvSpPr>
        <p:spPr/>
        <p:txBody>
          <a:bodyPr/>
          <a:lstStyle/>
          <a:p>
            <a:fld id="{B8649DAF-093F-4482-AA38-346E9A2DEE94}" type="slidenum">
              <a:rPr lang="en-US" noProof="0" smtClean="0"/>
              <a:t>90</a:t>
            </a:fld>
            <a:endParaRPr lang="en-US" noProof="0" dirty="0"/>
          </a:p>
        </p:txBody>
      </p:sp>
    </p:spTree>
    <p:extLst>
      <p:ext uri="{BB962C8B-B14F-4D97-AF65-F5344CB8AC3E}">
        <p14:creationId xmlns:p14="http://schemas.microsoft.com/office/powerpoint/2010/main" val="36295272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AAD56-1354-7965-80AE-09D9F0F8D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CFC40-9222-516F-D8E8-4B2E64A5B9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CEBDD-A8E4-5F1C-202C-5E57DBB56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43B5E8-900C-AED2-8050-68D6504B5596}"/>
              </a:ext>
            </a:extLst>
          </p:cNvPr>
          <p:cNvSpPr>
            <a:spLocks noGrp="1"/>
          </p:cNvSpPr>
          <p:nvPr>
            <p:ph type="sldNum" sz="quarter" idx="5"/>
          </p:nvPr>
        </p:nvSpPr>
        <p:spPr/>
        <p:txBody>
          <a:bodyPr/>
          <a:lstStyle/>
          <a:p>
            <a:fld id="{B8649DAF-093F-4482-AA38-346E9A2DEE94}" type="slidenum">
              <a:rPr lang="en-US" noProof="0" smtClean="0"/>
              <a:t>91</a:t>
            </a:fld>
            <a:endParaRPr lang="en-US" noProof="0" dirty="0"/>
          </a:p>
        </p:txBody>
      </p:sp>
    </p:spTree>
    <p:extLst>
      <p:ext uri="{BB962C8B-B14F-4D97-AF65-F5344CB8AC3E}">
        <p14:creationId xmlns:p14="http://schemas.microsoft.com/office/powerpoint/2010/main" val="208519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11</a:t>
            </a:fld>
            <a:endParaRPr lang="en-US" noProof="0" dirty="0"/>
          </a:p>
        </p:txBody>
      </p:sp>
    </p:spTree>
    <p:extLst>
      <p:ext uri="{BB962C8B-B14F-4D97-AF65-F5344CB8AC3E}">
        <p14:creationId xmlns:p14="http://schemas.microsoft.com/office/powerpoint/2010/main" val="299629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99476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rge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ECE4"/>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extBox 10">
            <a:extLst>
              <a:ext uri="{FF2B5EF4-FFF2-40B4-BE49-F238E27FC236}">
                <a16:creationId xmlns:a16="http://schemas.microsoft.com/office/drawing/2014/main"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US" sz="1200" noProof="0" dirty="0">
                <a:solidFill>
                  <a:schemeClr val="tx2"/>
                </a:solidFill>
                <a:latin typeface="+mj-lt"/>
              </a:rPr>
              <a:t>Your Logo or Name Here</a:t>
            </a:r>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3EA56B-BEB0-4656-A20B-D15F03B7ACA1}"/>
              </a:ext>
            </a:extLst>
          </p:cNvPr>
          <p:cNvSpPr>
            <a:spLocks noGrp="1"/>
          </p:cNvSpPr>
          <p:nvPr>
            <p:ph type="ctrTitle"/>
          </p:nvPr>
        </p:nvSpPr>
        <p:spPr>
          <a:xfrm>
            <a:off x="-1" y="714703"/>
            <a:ext cx="7893269" cy="4593021"/>
          </a:xfrm>
          <a:solidFill>
            <a:srgbClr val="1A8C35">
              <a:alpha val="8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sp3d extrusionH="57150">
              <a:bevelT w="38100" h="38100"/>
            </a:sp3d>
          </a:bodyPr>
          <a:lstStyle/>
          <a:p>
            <a:pPr algn="ctr">
              <a:lnSpc>
                <a:spcPct val="150000"/>
              </a:lnSpc>
            </a:pPr>
            <a:r>
              <a:rPr lang="en-GB" sz="2800" spc="0" dirty="0">
                <a:effectLst>
                  <a:outerShdw blurRad="50800" dist="38100" dir="2700000" algn="tl" rotWithShape="0">
                    <a:prstClr val="black">
                      <a:alpha val="40000"/>
                    </a:prstClr>
                  </a:outerShdw>
                </a:effectLst>
                <a:latin typeface="Cooper Black" panose="0208090404030B020404" pitchFamily="18" charset="0"/>
              </a:rPr>
              <a:t>ZIMBABWE REVENUE AUTHORITY (ZIMRA) CLIENT SATISFACTION SURVEY REPORT</a:t>
            </a:r>
            <a:endParaRPr lang="en-US" sz="2800" spc="0" dirty="0">
              <a:effectLst>
                <a:outerShdw blurRad="50800" dist="38100" dir="2700000" algn="tl" rotWithShape="0">
                  <a:prstClr val="black">
                    <a:alpha val="40000"/>
                  </a:prstClr>
                </a:outerShdw>
              </a:effectLst>
              <a:latin typeface="Cooper Black" panose="0208090404030B020404" pitchFamily="18" charset="0"/>
            </a:endParaRPr>
          </a:p>
        </p:txBody>
      </p:sp>
      <p:sp>
        <p:nvSpPr>
          <p:cNvPr id="7" name="Subtitle 6">
            <a:extLst>
              <a:ext uri="{FF2B5EF4-FFF2-40B4-BE49-F238E27FC236}">
                <a16:creationId xmlns:a16="http://schemas.microsoft.com/office/drawing/2014/main" id="{DA0FE6D5-D475-4CBB-A6C2-E3D991A36891}"/>
              </a:ext>
            </a:extLst>
          </p:cNvPr>
          <p:cNvSpPr>
            <a:spLocks noGrp="1"/>
          </p:cNvSpPr>
          <p:nvPr>
            <p:ph type="subTitle" idx="1"/>
          </p:nvPr>
        </p:nvSpPr>
        <p:spPr>
          <a:xfrm>
            <a:off x="-1" y="5307724"/>
            <a:ext cx="7893268" cy="811741"/>
          </a:xfrm>
          <a:solidFill>
            <a:srgbClr val="00B050">
              <a:alpha val="90000"/>
            </a:srgb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en-GB" sz="2000" b="1" dirty="0">
                <a:latin typeface="Sitka Subheading" panose="02000505000000020004" pitchFamily="2" charset="0"/>
              </a:rPr>
              <a:t>FIRST QUARTER (Q1) 2026</a:t>
            </a:r>
            <a:endParaRPr lang="en-US" sz="2000" b="1" dirty="0">
              <a:latin typeface="Sitka Subheading" panose="02000505000000020004"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67" y="1137534"/>
            <a:ext cx="2599858" cy="1591883"/>
          </a:xfrm>
          <a:prstGeom prst="rect">
            <a:avLst/>
          </a:prstGeom>
          <a:effectLst>
            <a:softEdge rad="31750"/>
          </a:effectLst>
        </p:spPr>
      </p:pic>
      <p:sp>
        <p:nvSpPr>
          <p:cNvPr id="5" name="TextBox 4"/>
          <p:cNvSpPr txBox="1"/>
          <p:nvPr/>
        </p:nvSpPr>
        <p:spPr>
          <a:xfrm>
            <a:off x="8040414" y="714703"/>
            <a:ext cx="3825766" cy="5404762"/>
          </a:xfrm>
          <a:prstGeom prst="rect">
            <a:avLst/>
          </a:prstGeom>
          <a:noFill/>
          <a:ln>
            <a:noFill/>
          </a:ln>
          <a:effectLst>
            <a:outerShdw blurRad="44450" dist="27940" dir="5400000" algn="ctr">
              <a:srgbClr val="000000">
                <a:alpha val="32000"/>
              </a:srgbClr>
            </a:outerShdw>
          </a:effectLst>
        </p:spPr>
        <p:txBody>
          <a:bodyPr wrap="square" lIns="0" tIns="0" rIns="0" bIns="0" rtlCol="0">
            <a:noAutofit/>
            <a:sp3d/>
          </a:bodyPr>
          <a:lstStyle/>
          <a:p>
            <a:pPr algn="ctr">
              <a:lnSpc>
                <a:spcPct val="150000"/>
              </a:lnSpc>
            </a:pPr>
            <a:r>
              <a:rPr lang="en-GB" sz="2800" dirty="0">
                <a:solidFill>
                  <a:srgbClr val="044B92"/>
                </a:solidFill>
                <a:effectLst>
                  <a:innerShdw blurRad="63500" dist="50800" dir="13500000">
                    <a:prstClr val="black">
                      <a:alpha val="50000"/>
                    </a:prstClr>
                  </a:innerShdw>
                </a:effectLst>
                <a:latin typeface="Cooper Black" panose="0208090404030B020404" pitchFamily="18" charset="0"/>
              </a:rPr>
              <a:t>PREPARED BY</a:t>
            </a:r>
          </a:p>
          <a:p>
            <a:pPr algn="ctr">
              <a:lnSpc>
                <a:spcPct val="150000"/>
              </a:lnSpc>
            </a:pPr>
            <a:r>
              <a:rPr lang="en-GB" sz="2800" dirty="0">
                <a:solidFill>
                  <a:srgbClr val="044B92"/>
                </a:solidFill>
                <a:effectLst>
                  <a:innerShdw blurRad="63500" dist="50800" dir="13500000">
                    <a:prstClr val="black">
                      <a:alpha val="50000"/>
                    </a:prstClr>
                  </a:innerShdw>
                </a:effectLst>
                <a:latin typeface="Cooper Black" panose="0208090404030B020404" pitchFamily="18" charset="0"/>
              </a:rPr>
              <a:t>PRECISE MANAGEMENT AND RESEARCH CONSULTANCY</a:t>
            </a:r>
          </a:p>
          <a:p>
            <a:pPr algn="ctr">
              <a:lnSpc>
                <a:spcPct val="150000"/>
              </a:lnSpc>
            </a:pPr>
            <a:endParaRPr lang="en-US" sz="2800" dirty="0">
              <a:solidFill>
                <a:srgbClr val="055CB3"/>
              </a:solidFill>
              <a:latin typeface="Cooper Black" panose="0208090404030B0204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05" y="4225491"/>
            <a:ext cx="1724255" cy="171559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969" y="1137534"/>
            <a:ext cx="2467768" cy="1591883"/>
          </a:xfrm>
          <a:prstGeom prst="rect">
            <a:avLst/>
          </a:prstGeom>
          <a:ln>
            <a:noFill/>
          </a:ln>
          <a:effectLst>
            <a:softEdge rad="31750"/>
          </a:effectLst>
        </p:spPr>
      </p:pic>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10</a:t>
            </a:fld>
            <a:endParaRPr lang="en-US" noProof="0" dirty="0"/>
          </a:p>
        </p:txBody>
      </p:sp>
      <p:sp>
        <p:nvSpPr>
          <p:cNvPr id="5" name="TextBox 4"/>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EXECUTIVE SUMMARY</a:t>
            </a:r>
            <a:endParaRPr lang="en-US" sz="4400" dirty="0">
              <a:solidFill>
                <a:schemeClr val="accent3">
                  <a:lumMod val="50000"/>
                </a:schemeClr>
              </a:solidFill>
              <a:latin typeface="Cooper Black" panose="0208090404030B0204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81" y="5298166"/>
            <a:ext cx="2699618" cy="1652966"/>
          </a:xfrm>
          <a:prstGeom prst="rect">
            <a:avLst/>
          </a:prstGeom>
          <a:effectLst>
            <a:softEdge rad="3175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1677307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44892"/>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OVERALL CLIENT SATISFACTION INDEX</a:t>
            </a:r>
            <a:endParaRPr lang="en-US" sz="2800" b="1" dirty="0"/>
          </a:p>
        </p:txBody>
      </p:sp>
      <p:graphicFrame>
        <p:nvGraphicFramePr>
          <p:cNvPr id="5" name="Content Placeholder 4">
            <a:extLst>
              <a:ext uri="{FF2B5EF4-FFF2-40B4-BE49-F238E27FC236}">
                <a16:creationId xmlns:a16="http://schemas.microsoft.com/office/drawing/2014/main" id="{A1933F2A-1772-3840-14F7-095C3781BE40}"/>
              </a:ext>
            </a:extLst>
          </p:cNvPr>
          <p:cNvGraphicFramePr>
            <a:graphicFrameLocks noGrp="1"/>
          </p:cNvGraphicFramePr>
          <p:nvPr>
            <p:ph idx="15"/>
            <p:extLst>
              <p:ext uri="{D42A27DB-BD31-4B8C-83A1-F6EECF244321}">
                <p14:modId xmlns:p14="http://schemas.microsoft.com/office/powerpoint/2010/main" val="3315077710"/>
              </p:ext>
            </p:extLst>
          </p:nvPr>
        </p:nvGraphicFramePr>
        <p:xfrm>
          <a:off x="278266" y="841374"/>
          <a:ext cx="7118214" cy="444182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278266" y="5550801"/>
            <a:ext cx="11564548" cy="830997"/>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regional results provide deeper insight into how ZIMRA’s operational performance varies across service points, particularly between inland offices and high-volume border posts. </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7741920" y="841374"/>
            <a:ext cx="4100895" cy="2748849"/>
          </a:xfrm>
          <a:prstGeom prst="rect">
            <a:avLst/>
          </a:prstGeom>
          <a:effectLst>
            <a:softEdge rad="63500"/>
          </a:effectLst>
        </p:spPr>
      </p:pic>
      <p:cxnSp>
        <p:nvCxnSpPr>
          <p:cNvPr id="13" name="Straight Arrow Connector 12"/>
          <p:cNvCxnSpPr/>
          <p:nvPr/>
        </p:nvCxnSpPr>
        <p:spPr>
          <a:xfrm>
            <a:off x="7559039" y="841374"/>
            <a:ext cx="20320" cy="4441826"/>
          </a:xfrm>
          <a:prstGeom prst="straightConnector1">
            <a:avLst/>
          </a:prstGeom>
          <a:ln>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741919" y="3785682"/>
            <a:ext cx="4100895" cy="1569660"/>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While the overall CSI remains 74%, variations across regions reflect differences in traffic volumes, system reliance, and service complexity.</a:t>
            </a:r>
            <a:endParaRPr lang="en-US" sz="20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8475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657116"/>
            <a:ext cx="5472000" cy="366286"/>
          </a:xfrm>
        </p:spPr>
        <p:txBody>
          <a:bodyPr/>
          <a:lstStyle/>
          <a:p>
            <a:pPr algn="ctr"/>
            <a:r>
              <a:rPr lang="en-ZW" sz="2000" b="1" dirty="0">
                <a:solidFill>
                  <a:schemeClr val="accent3">
                    <a:lumMod val="50000"/>
                  </a:schemeClr>
                </a:solidFill>
                <a:latin typeface="Cambria" panose="02040503050406030204" pitchFamily="18" charset="0"/>
                <a:ea typeface="Cambria" panose="02040503050406030204" pitchFamily="18" charset="0"/>
              </a:rPr>
              <a:t>Overall Regional Performance</a:t>
            </a:r>
            <a:br>
              <a:rPr lang="en-US" sz="2000" dirty="0">
                <a:solidFill>
                  <a:schemeClr val="accent3">
                    <a:lumMod val="50000"/>
                  </a:schemeClr>
                </a:solidFill>
                <a:latin typeface="Cambria" panose="02040503050406030204" pitchFamily="18" charset="0"/>
                <a:ea typeface="Cambria" panose="02040503050406030204" pitchFamily="18" charset="0"/>
              </a:rPr>
            </a:br>
            <a:endParaRPr lang="en-US" sz="2000" dirty="0">
              <a:solidFill>
                <a:schemeClr val="accent3">
                  <a:lumMod val="50000"/>
                </a:schemeClr>
              </a:solidFill>
              <a:latin typeface="Cambria" panose="02040503050406030204" pitchFamily="18" charset="0"/>
              <a:ea typeface="Cambria" panose="02040503050406030204" pitchFamily="18" charset="0"/>
            </a:endParaRPr>
          </a:p>
        </p:txBody>
      </p:sp>
      <p:sp>
        <p:nvSpPr>
          <p:cNvPr id="3" name="Content Placeholder 2"/>
          <p:cNvSpPr>
            <a:spLocks noGrp="1"/>
          </p:cNvSpPr>
          <p:nvPr>
            <p:ph sz="half" idx="1"/>
          </p:nvPr>
        </p:nvSpPr>
        <p:spPr>
          <a:xfrm>
            <a:off x="432000" y="1487563"/>
            <a:ext cx="5141183" cy="2611478"/>
          </a:xfrm>
        </p:spPr>
        <p:txBody>
          <a:bodyPr/>
          <a:lstStyle/>
          <a:p>
            <a:pPr marL="0" indent="0" algn="ctr">
              <a:buNone/>
            </a:pPr>
            <a:r>
              <a:rPr lang="en-ZW" sz="1600" b="1" dirty="0">
                <a:solidFill>
                  <a:schemeClr val="accent3">
                    <a:lumMod val="50000"/>
                  </a:schemeClr>
                </a:solidFill>
                <a:latin typeface="Cambria" panose="02040503050406030204" pitchFamily="18" charset="0"/>
                <a:ea typeface="Cambria" panose="02040503050406030204" pitchFamily="18" charset="0"/>
              </a:rPr>
              <a:t>Q1 2026 CSI: 74%</a:t>
            </a:r>
            <a:endParaRPr lang="en-US" sz="1600" b="1"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50000"/>
              </a:lnSpc>
              <a:buNone/>
            </a:pPr>
            <a:r>
              <a:rPr lang="en-ZW" sz="1600" dirty="0">
                <a:solidFill>
                  <a:schemeClr val="accent3">
                    <a:lumMod val="50000"/>
                  </a:schemeClr>
                </a:solidFill>
                <a:latin typeface="Cambria" panose="02040503050406030204" pitchFamily="18" charset="0"/>
                <a:ea typeface="Cambria" panose="02040503050406030204" pitchFamily="18" charset="0"/>
              </a:rPr>
              <a:t>The relatively narrow range (72% – 77%) indicates: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Consistent service delivery standards across ZIMRA</a:t>
            </a:r>
            <a:endParaRPr lang="en-US"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No severely underperforming region</a:t>
            </a:r>
            <a:endParaRPr lang="en-US"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However, no region has exceeded 80%, suggesting system-wide improvement opportunities</a:t>
            </a:r>
            <a:endParaRPr lang="en-US" dirty="0">
              <a:solidFill>
                <a:schemeClr val="accent3">
                  <a:lumMod val="50000"/>
                </a:schemeClr>
              </a:solidFill>
              <a:latin typeface="Cambria" panose="02040503050406030204" pitchFamily="18" charset="0"/>
              <a:ea typeface="Cambria" panose="02040503050406030204" pitchFamily="18" charset="0"/>
            </a:endParaRPr>
          </a:p>
          <a:p>
            <a:endParaRPr lang="en-US" sz="1600" dirty="0"/>
          </a:p>
        </p:txBody>
      </p:sp>
      <p:sp>
        <p:nvSpPr>
          <p:cNvPr id="5" name="Content Placeholder 4"/>
          <p:cNvSpPr>
            <a:spLocks noGrp="1"/>
          </p:cNvSpPr>
          <p:nvPr>
            <p:ph sz="half" idx="2"/>
          </p:nvPr>
        </p:nvSpPr>
        <p:spPr>
          <a:xfrm>
            <a:off x="6372170" y="1465572"/>
            <a:ext cx="5327657" cy="3999044"/>
          </a:xfrm>
        </p:spPr>
        <p:txBody>
          <a:bodyPr/>
          <a:lstStyle/>
          <a:p>
            <a:pPr marL="0" lvl="0" indent="0" algn="ctr">
              <a:lnSpc>
                <a:spcPct val="150000"/>
              </a:lnSpc>
              <a:buNone/>
            </a:pPr>
            <a:r>
              <a:rPr lang="en-ZW" sz="1600" b="1" dirty="0">
                <a:solidFill>
                  <a:schemeClr val="accent3">
                    <a:lumMod val="50000"/>
                  </a:schemeClr>
                </a:solidFill>
                <a:latin typeface="Cambria" panose="02040503050406030204" pitchFamily="18" charset="0"/>
                <a:ea typeface="Cambria" panose="02040503050406030204" pitchFamily="18" charset="0"/>
              </a:rPr>
              <a:t>Forbes Border Post – 77%</a:t>
            </a:r>
            <a:endParaRPr lang="en-US" sz="1600" b="1" dirty="0">
              <a:solidFill>
                <a:schemeClr val="accent3">
                  <a:lumMod val="50000"/>
                </a:schemeClr>
              </a:solidFill>
              <a:latin typeface="Cambria" panose="02040503050406030204" pitchFamily="18" charset="0"/>
              <a:ea typeface="Cambria" panose="02040503050406030204" pitchFamily="18" charset="0"/>
            </a:endParaRPr>
          </a:p>
          <a:p>
            <a:pPr marL="0" indent="0">
              <a:lnSpc>
                <a:spcPct val="150000"/>
              </a:lnSpc>
              <a:buNone/>
            </a:pPr>
            <a:r>
              <a:rPr lang="en-ZW" sz="1600" dirty="0">
                <a:solidFill>
                  <a:schemeClr val="accent3">
                    <a:lumMod val="50000"/>
                  </a:schemeClr>
                </a:solidFill>
                <a:latin typeface="Cambria" panose="02040503050406030204" pitchFamily="18" charset="0"/>
                <a:ea typeface="Cambria" panose="02040503050406030204" pitchFamily="18" charset="0"/>
              </a:rPr>
              <a:t>This is the best-performing station, indicating relatively stronger service delivery.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5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More manageable traffic volumes compared to major borders like Beitbridge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There is efficient processing of systems and shorter queues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Better client-staff interaction due to lower congestion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sp>
        <p:nvSpPr>
          <p:cNvPr id="6" name="Title 1"/>
          <p:cNvSpPr txBox="1">
            <a:spLocks/>
          </p:cNvSpPr>
          <p:nvPr/>
        </p:nvSpPr>
        <p:spPr>
          <a:xfrm>
            <a:off x="6299998" y="657116"/>
            <a:ext cx="5472000" cy="3662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ZW" sz="2000" b="1" dirty="0">
                <a:solidFill>
                  <a:schemeClr val="accent3">
                    <a:lumMod val="50000"/>
                  </a:schemeClr>
                </a:solidFill>
                <a:latin typeface="Cambria" panose="02040503050406030204" pitchFamily="18" charset="0"/>
                <a:ea typeface="Cambria" panose="02040503050406030204" pitchFamily="18" charset="0"/>
              </a:rPr>
              <a:t>High Performance Location</a:t>
            </a:r>
            <a:br>
              <a:rPr lang="en-US" sz="2000" dirty="0">
                <a:solidFill>
                  <a:schemeClr val="accent3">
                    <a:lumMod val="50000"/>
                  </a:schemeClr>
                </a:solidFill>
                <a:latin typeface="Cambria" panose="02040503050406030204" pitchFamily="18" charset="0"/>
                <a:ea typeface="Cambria" panose="02040503050406030204" pitchFamily="18" charset="0"/>
              </a:rPr>
            </a:br>
            <a:endParaRPr lang="en-US" sz="2000" dirty="0">
              <a:solidFill>
                <a:schemeClr val="accent3">
                  <a:lumMod val="50000"/>
                </a:schemeClr>
              </a:solidFill>
              <a:latin typeface="Cambria" panose="02040503050406030204" pitchFamily="18" charset="0"/>
              <a:ea typeface="Cambria" panose="02040503050406030204" pitchFamily="18" charset="0"/>
            </a:endParaRPr>
          </a:p>
        </p:txBody>
      </p:sp>
      <p:cxnSp>
        <p:nvCxnSpPr>
          <p:cNvPr id="14" name="Straight Arrow Connector 13"/>
          <p:cNvCxnSpPr/>
          <p:nvPr/>
        </p:nvCxnSpPr>
        <p:spPr>
          <a:xfrm>
            <a:off x="5936590" y="235819"/>
            <a:ext cx="0" cy="6622181"/>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99" y="5027363"/>
            <a:ext cx="2599858" cy="1591883"/>
          </a:xfrm>
          <a:prstGeom prst="rect">
            <a:avLst/>
          </a:prstGeom>
          <a:effectLst>
            <a:softEdge rad="31750"/>
          </a:effectLst>
        </p:spPr>
      </p:pic>
    </p:spTree>
    <p:extLst>
      <p:ext uri="{BB962C8B-B14F-4D97-AF65-F5344CB8AC3E}">
        <p14:creationId xmlns:p14="http://schemas.microsoft.com/office/powerpoint/2010/main" val="363270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p:cNvSpPr>
            <a:spLocks noGrp="1"/>
          </p:cNvSpPr>
          <p:nvPr>
            <p:ph type="title"/>
          </p:nvPr>
        </p:nvSpPr>
        <p:spPr>
          <a:xfrm>
            <a:off x="432000" y="286854"/>
            <a:ext cx="5472000" cy="554971"/>
          </a:xfrm>
        </p:spPr>
        <p:txBody>
          <a:bodyPr/>
          <a:lstStyle/>
          <a:p>
            <a:pPr algn="ctr"/>
            <a:r>
              <a:rPr lang="en-ZW" sz="2000" b="1" dirty="0">
                <a:solidFill>
                  <a:schemeClr val="accent3">
                    <a:lumMod val="50000"/>
                  </a:schemeClr>
                </a:solidFill>
                <a:latin typeface="Cambria" panose="02040503050406030204" pitchFamily="18" charset="0"/>
                <a:ea typeface="Cambria" panose="02040503050406030204" pitchFamily="18" charset="0"/>
              </a:rPr>
              <a:t>Moderate Performing Regions</a:t>
            </a:r>
            <a:br>
              <a:rPr lang="en-US" sz="2000" dirty="0">
                <a:solidFill>
                  <a:schemeClr val="accent3">
                    <a:lumMod val="50000"/>
                  </a:schemeClr>
                </a:solidFill>
                <a:latin typeface="Cambria" panose="02040503050406030204" pitchFamily="18" charset="0"/>
                <a:ea typeface="Cambria" panose="02040503050406030204" pitchFamily="18" charset="0"/>
              </a:rPr>
            </a:br>
            <a:endParaRPr lang="en-US" sz="2000" dirty="0">
              <a:solidFill>
                <a:schemeClr val="accent3">
                  <a:lumMod val="50000"/>
                </a:schemeClr>
              </a:solidFill>
              <a:latin typeface="Cambria" panose="02040503050406030204" pitchFamily="18" charset="0"/>
              <a:ea typeface="Cambria" panose="02040503050406030204" pitchFamily="18" charset="0"/>
            </a:endParaRPr>
          </a:p>
        </p:txBody>
      </p:sp>
      <p:sp>
        <p:nvSpPr>
          <p:cNvPr id="13" name="Content Placeholder 12"/>
          <p:cNvSpPr>
            <a:spLocks noGrp="1"/>
          </p:cNvSpPr>
          <p:nvPr>
            <p:ph sz="half" idx="1"/>
          </p:nvPr>
        </p:nvSpPr>
        <p:spPr>
          <a:xfrm>
            <a:off x="290286" y="841825"/>
            <a:ext cx="5613714" cy="5364914"/>
          </a:xfrm>
        </p:spPr>
        <p:txBody>
          <a:bodyPr/>
          <a:lstStyle/>
          <a:p>
            <a:pPr lvl="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Region 2 – 75%</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Region 3 – 74%</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Region 1 – 73%</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50000"/>
              </a:lnSpc>
              <a:buNone/>
            </a:pPr>
            <a:r>
              <a:rPr lang="en-ZW" sz="1600" dirty="0">
                <a:solidFill>
                  <a:schemeClr val="accent3">
                    <a:lumMod val="50000"/>
                  </a:schemeClr>
                </a:solidFill>
                <a:latin typeface="Cambria" panose="02040503050406030204" pitchFamily="18" charset="0"/>
                <a:ea typeface="Cambria" panose="02040503050406030204" pitchFamily="18" charset="0"/>
              </a:rPr>
              <a:t>These regions represent ZIMRA’s core inland operations, including domestic tax offices and some customs activities.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5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lvl="0" indent="0" algn="just">
              <a:lnSpc>
                <a:spcPct val="150000"/>
              </a:lnSpc>
              <a:buNone/>
            </a:pPr>
            <a:r>
              <a:rPr lang="en-ZW" sz="1600" dirty="0">
                <a:solidFill>
                  <a:schemeClr val="accent3">
                    <a:lumMod val="50000"/>
                  </a:schemeClr>
                </a:solidFill>
                <a:latin typeface="Cambria" panose="02040503050406030204" pitchFamily="18" charset="0"/>
                <a:ea typeface="Cambria" panose="02040503050406030204" pitchFamily="18" charset="0"/>
              </a:rPr>
              <a:t>Fairly stable performance in: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Tax processing</a:t>
            </a:r>
            <a:endParaRPr lang="en-US"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Client support services</a:t>
            </a:r>
            <a:endParaRPr lang="en-US"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5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Noted challenges include: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System inefficiencies (e-filing, payment platforms)</a:t>
            </a:r>
            <a:endParaRPr lang="en-US"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Turnaround times for assessments and queries</a:t>
            </a:r>
            <a:endParaRPr lang="en-US"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buFont typeface="Wingdings" panose="05000000000000000000" pitchFamily="2" charset="2"/>
              <a:buChar char="Ø"/>
            </a:pPr>
            <a:r>
              <a:rPr lang="en-ZW" dirty="0">
                <a:solidFill>
                  <a:schemeClr val="accent3">
                    <a:lumMod val="50000"/>
                  </a:schemeClr>
                </a:solidFill>
                <a:latin typeface="Cambria" panose="02040503050406030204" pitchFamily="18" charset="0"/>
                <a:ea typeface="Cambria" panose="02040503050406030204" pitchFamily="18" charset="0"/>
              </a:rPr>
              <a:t>Client communication gaps</a:t>
            </a:r>
            <a:endParaRPr lang="en-US" dirty="0">
              <a:solidFill>
                <a:schemeClr val="accent3">
                  <a:lumMod val="50000"/>
                </a:schemeClr>
              </a:solidFill>
              <a:latin typeface="Cambria" panose="02040503050406030204" pitchFamily="18" charset="0"/>
              <a:ea typeface="Cambria" panose="02040503050406030204" pitchFamily="18" charset="0"/>
            </a:endParaRPr>
          </a:p>
          <a:p>
            <a:endParaRPr lang="en-US" sz="1600" dirty="0"/>
          </a:p>
        </p:txBody>
      </p:sp>
      <p:sp>
        <p:nvSpPr>
          <p:cNvPr id="14" name="Content Placeholder 13"/>
          <p:cNvSpPr>
            <a:spLocks noGrp="1"/>
          </p:cNvSpPr>
          <p:nvPr>
            <p:ph sz="half" idx="2"/>
          </p:nvPr>
        </p:nvSpPr>
        <p:spPr>
          <a:xfrm>
            <a:off x="6300384" y="841825"/>
            <a:ext cx="5578098" cy="5892804"/>
          </a:xfrm>
        </p:spPr>
        <p:txBody>
          <a:bodyPr/>
          <a:lstStyle/>
          <a:p>
            <a:pPr marL="342900" lvl="0" indent="-342900">
              <a:lnSpc>
                <a:spcPct val="15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Head Office – 72%</a:t>
            </a:r>
            <a:endParaRPr lang="en-US" sz="2400" dirty="0">
              <a:solidFill>
                <a:schemeClr val="accent3">
                  <a:lumMod val="50000"/>
                </a:schemeClr>
              </a:solidFill>
              <a:latin typeface="Cambria" panose="02040503050406030204" pitchFamily="18" charset="0"/>
              <a:ea typeface="Cambria" panose="02040503050406030204" pitchFamily="18" charset="0"/>
            </a:endParaRPr>
          </a:p>
          <a:p>
            <a:pPr marL="342900" lvl="0" indent="-342900">
              <a:lnSpc>
                <a:spcPct val="15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Beitbridge Border Post – 72%</a:t>
            </a:r>
            <a:endParaRPr lang="en-US" sz="24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50000"/>
              </a:lnSpc>
              <a:buNone/>
            </a:pPr>
            <a:r>
              <a:rPr lang="en-ZW" dirty="0">
                <a:solidFill>
                  <a:schemeClr val="accent3">
                    <a:lumMod val="50000"/>
                  </a:schemeClr>
                </a:solidFill>
                <a:latin typeface="Cambria" panose="02040503050406030204" pitchFamily="18" charset="0"/>
                <a:ea typeface="Cambria" panose="02040503050406030204" pitchFamily="18" charset="0"/>
              </a:rPr>
              <a:t>These scores highlight pressure points within ZIMRA’s operations.</a:t>
            </a:r>
            <a:endParaRPr lang="en-US" sz="2400" dirty="0">
              <a:solidFill>
                <a:schemeClr val="accent3">
                  <a:lumMod val="50000"/>
                </a:schemeClr>
              </a:solidFill>
              <a:latin typeface="Cambria" panose="02040503050406030204" pitchFamily="18" charset="0"/>
              <a:ea typeface="Cambria" panose="02040503050406030204" pitchFamily="18" charset="0"/>
            </a:endParaRPr>
          </a:p>
          <a:p>
            <a:pPr marL="0" lvl="0" indent="0">
              <a:lnSpc>
                <a:spcPct val="150000"/>
              </a:lnSpc>
              <a:buNone/>
            </a:pPr>
            <a:r>
              <a:rPr lang="en-ZW" b="1" u="sng" dirty="0">
                <a:solidFill>
                  <a:schemeClr val="accent3">
                    <a:lumMod val="50000"/>
                  </a:schemeClr>
                </a:solidFill>
                <a:latin typeface="Cambria" panose="02040503050406030204" pitchFamily="18" charset="0"/>
                <a:ea typeface="Cambria" panose="02040503050406030204" pitchFamily="18" charset="0"/>
              </a:rPr>
              <a:t>Head Office (72%)</a:t>
            </a:r>
            <a:endParaRPr lang="en-US" sz="24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50000"/>
              </a:lnSpc>
              <a:buNone/>
            </a:pPr>
            <a:r>
              <a:rPr lang="en-ZW" dirty="0">
                <a:solidFill>
                  <a:schemeClr val="accent3">
                    <a:lumMod val="50000"/>
                  </a:schemeClr>
                </a:solidFill>
                <a:latin typeface="Cambria" panose="02040503050406030204" pitchFamily="18" charset="0"/>
                <a:ea typeface="Cambria" panose="02040503050406030204" pitchFamily="18" charset="0"/>
              </a:rPr>
              <a:t>Despite being the strategic and administrative hub, Head Office records one of the lowest scores.</a:t>
            </a:r>
            <a:endParaRPr lang="en-US" sz="24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50000"/>
              </a:lnSpc>
              <a:buNone/>
            </a:pPr>
            <a:r>
              <a:rPr lang="en-ZW"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24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buFont typeface="Wingdings" panose="05000000000000000000" pitchFamily="2" charset="2"/>
              <a:buChar char="Ø"/>
            </a:pPr>
            <a:r>
              <a:rPr lang="en-ZW" b="1" u="sng" dirty="0">
                <a:solidFill>
                  <a:schemeClr val="accent3">
                    <a:lumMod val="50000"/>
                  </a:schemeClr>
                </a:solidFill>
                <a:latin typeface="Cambria" panose="02040503050406030204" pitchFamily="18" charset="0"/>
                <a:ea typeface="Cambria" panose="02040503050406030204" pitchFamily="18" charset="0"/>
              </a:rPr>
              <a:t>Noted challenges especially in:</a:t>
            </a:r>
            <a:endParaRPr lang="en-US" sz="24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dirty="0">
                <a:solidFill>
                  <a:schemeClr val="accent3">
                    <a:lumMod val="50000"/>
                  </a:schemeClr>
                </a:solidFill>
                <a:latin typeface="Cambria" panose="02040503050406030204" pitchFamily="18" charset="0"/>
                <a:ea typeface="Cambria" panose="02040503050406030204" pitchFamily="18" charset="0"/>
              </a:rPr>
              <a:t>Escalation handling and query resolution delays</a:t>
            </a:r>
            <a:endParaRPr lang="en-US" sz="20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dirty="0">
                <a:solidFill>
                  <a:schemeClr val="accent3">
                    <a:lumMod val="50000"/>
                  </a:schemeClr>
                </a:solidFill>
                <a:latin typeface="Cambria" panose="02040503050406030204" pitchFamily="18" charset="0"/>
                <a:ea typeface="Cambria" panose="02040503050406030204" pitchFamily="18" charset="0"/>
              </a:rPr>
              <a:t>Policy interpretation inconsistencies</a:t>
            </a:r>
            <a:endParaRPr lang="en-US" sz="20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dirty="0">
                <a:solidFill>
                  <a:schemeClr val="accent3">
                    <a:lumMod val="50000"/>
                  </a:schemeClr>
                </a:solidFill>
                <a:latin typeface="Cambria" panose="02040503050406030204" pitchFamily="18" charset="0"/>
                <a:ea typeface="Cambria" panose="02040503050406030204" pitchFamily="18" charset="0"/>
              </a:rPr>
              <a:t>Centralized systems responsiveness</a:t>
            </a:r>
            <a:endParaRPr lang="en-US" sz="2000" dirty="0">
              <a:solidFill>
                <a:schemeClr val="accent3">
                  <a:lumMod val="50000"/>
                </a:schemeClr>
              </a:solidFill>
              <a:latin typeface="Cambria" panose="02040503050406030204" pitchFamily="18" charset="0"/>
              <a:ea typeface="Cambria" panose="02040503050406030204" pitchFamily="18" charset="0"/>
            </a:endParaRPr>
          </a:p>
          <a:p>
            <a:endParaRPr lang="en-US" dirty="0"/>
          </a:p>
        </p:txBody>
      </p:sp>
      <p:sp>
        <p:nvSpPr>
          <p:cNvPr id="15" name="Title 11"/>
          <p:cNvSpPr txBox="1">
            <a:spLocks/>
          </p:cNvSpPr>
          <p:nvPr/>
        </p:nvSpPr>
        <p:spPr>
          <a:xfrm>
            <a:off x="6155241" y="286854"/>
            <a:ext cx="5472000" cy="554971"/>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pPr algn="ctr"/>
            <a:r>
              <a:rPr lang="en-ZW" sz="2000" b="1" dirty="0">
                <a:solidFill>
                  <a:schemeClr val="accent3">
                    <a:lumMod val="50000"/>
                  </a:schemeClr>
                </a:solidFill>
                <a:latin typeface="Cambria" panose="02040503050406030204" pitchFamily="18" charset="0"/>
                <a:ea typeface="Cambria" panose="02040503050406030204" pitchFamily="18" charset="0"/>
              </a:rPr>
              <a:t>Low  Performing Locations</a:t>
            </a:r>
            <a:br>
              <a:rPr lang="en-US" sz="2000" dirty="0">
                <a:solidFill>
                  <a:schemeClr val="accent3">
                    <a:lumMod val="50000"/>
                  </a:schemeClr>
                </a:solidFill>
                <a:latin typeface="Cambria" panose="02040503050406030204" pitchFamily="18" charset="0"/>
                <a:ea typeface="Cambria" panose="02040503050406030204" pitchFamily="18" charset="0"/>
              </a:rPr>
            </a:br>
            <a:endParaRPr lang="en-US" sz="2000" dirty="0">
              <a:solidFill>
                <a:schemeClr val="accent3">
                  <a:lumMod val="50000"/>
                </a:schemeClr>
              </a:solidFill>
              <a:latin typeface="Cambria" panose="02040503050406030204" pitchFamily="18" charset="0"/>
              <a:ea typeface="Cambria" panose="02040503050406030204" pitchFamily="18" charset="0"/>
            </a:endParaRPr>
          </a:p>
        </p:txBody>
      </p:sp>
      <p:cxnSp>
        <p:nvCxnSpPr>
          <p:cNvPr id="17" name="Straight Arrow Connector 16"/>
          <p:cNvCxnSpPr/>
          <p:nvPr/>
        </p:nvCxnSpPr>
        <p:spPr>
          <a:xfrm>
            <a:off x="6025415" y="105878"/>
            <a:ext cx="13338" cy="6628751"/>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8289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5"/>
          </p:nvPr>
        </p:nvSpPr>
        <p:spPr>
          <a:xfrm>
            <a:off x="798286" y="512507"/>
            <a:ext cx="10464800" cy="5438273"/>
          </a:xfrm>
        </p:spPr>
        <p:txBody>
          <a:bodyPr anchor="t"/>
          <a:lstStyle/>
          <a:p>
            <a:pPr marL="0" lvl="0" indent="0" algn="just">
              <a:lnSpc>
                <a:spcPct val="200000"/>
              </a:lnSpc>
              <a:buNone/>
            </a:pPr>
            <a:r>
              <a:rPr lang="en-ZW" b="1" u="sng" dirty="0">
                <a:solidFill>
                  <a:schemeClr val="accent3">
                    <a:lumMod val="50000"/>
                  </a:schemeClr>
                </a:solidFill>
                <a:latin typeface="Cambria" panose="02040503050406030204" pitchFamily="18" charset="0"/>
                <a:ea typeface="Cambria" panose="02040503050406030204" pitchFamily="18" charset="0"/>
              </a:rPr>
              <a:t>Beitbridge Border Post (72%)</a:t>
            </a:r>
            <a:endParaRPr lang="en-US"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200000"/>
              </a:lnSpc>
              <a:buNone/>
            </a:pPr>
            <a:r>
              <a:rPr lang="en-ZW" sz="1600" dirty="0">
                <a:solidFill>
                  <a:schemeClr val="accent3">
                    <a:lumMod val="50000"/>
                  </a:schemeClr>
                </a:solidFill>
                <a:latin typeface="Cambria" panose="02040503050406030204" pitchFamily="18" charset="0"/>
                <a:ea typeface="Cambria" panose="02040503050406030204" pitchFamily="18" charset="0"/>
              </a:rPr>
              <a:t>As Zimbabwe’s busiest border post, this score is significant.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20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2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High traffic volumes (commercial and passenger)</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2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Common operational challenges: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609600" lvl="1" indent="-342900" algn="just">
              <a:lnSpc>
                <a:spcPct val="20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Long queues and delays</a:t>
            </a:r>
            <a:endParaRPr lang="en-US" dirty="0">
              <a:solidFill>
                <a:schemeClr val="accent3">
                  <a:lumMod val="50000"/>
                </a:schemeClr>
              </a:solidFill>
              <a:latin typeface="Cambria" panose="02040503050406030204" pitchFamily="18" charset="0"/>
              <a:ea typeface="Cambria" panose="02040503050406030204" pitchFamily="18" charset="0"/>
            </a:endParaRPr>
          </a:p>
          <a:p>
            <a:pPr marL="609600" lvl="1" indent="-342900" algn="just">
              <a:lnSpc>
                <a:spcPct val="20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System downtime affecting clearance</a:t>
            </a:r>
            <a:endParaRPr lang="en-US" dirty="0">
              <a:solidFill>
                <a:schemeClr val="accent3">
                  <a:lumMod val="50000"/>
                </a:schemeClr>
              </a:solidFill>
              <a:latin typeface="Cambria" panose="02040503050406030204" pitchFamily="18" charset="0"/>
              <a:ea typeface="Cambria" panose="02040503050406030204" pitchFamily="18" charset="0"/>
            </a:endParaRPr>
          </a:p>
          <a:p>
            <a:pPr marL="609600" lvl="1" indent="-342900" algn="just">
              <a:lnSpc>
                <a:spcPct val="20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Congestion in cargo processing</a:t>
            </a:r>
            <a:endParaRPr lang="en-US" dirty="0">
              <a:solidFill>
                <a:schemeClr val="accent3">
                  <a:lumMod val="50000"/>
                </a:schemeClr>
              </a:solidFill>
              <a:latin typeface="Cambria" panose="02040503050406030204" pitchFamily="18" charset="0"/>
              <a:ea typeface="Cambria" panose="02040503050406030204" pitchFamily="18" charset="0"/>
            </a:endParaRPr>
          </a:p>
          <a:p>
            <a:pPr marL="609600" lvl="1" indent="-342900" algn="just">
              <a:lnSpc>
                <a:spcPct val="200000"/>
              </a:lnSpc>
              <a:buFont typeface="+mj-lt"/>
              <a:buAutoNum type="arabicPeriod"/>
            </a:pPr>
            <a:r>
              <a:rPr lang="en-ZW" dirty="0">
                <a:solidFill>
                  <a:schemeClr val="accent3">
                    <a:lumMod val="50000"/>
                  </a:schemeClr>
                </a:solidFill>
                <a:latin typeface="Cambria" panose="02040503050406030204" pitchFamily="18" charset="0"/>
                <a:ea typeface="Cambria" panose="02040503050406030204" pitchFamily="18" charset="0"/>
              </a:rPr>
              <a:t>Multiple agency coordination issues</a:t>
            </a:r>
            <a:endParaRPr lang="en-US"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buFont typeface="Wingdings" panose="05000000000000000000" pitchFamily="2" charset="2"/>
              <a:buChar char="Ø"/>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E6766D-0447-A73A-F166-DEFE83A56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281" y="5040810"/>
            <a:ext cx="2599858" cy="1591883"/>
          </a:xfrm>
          <a:prstGeom prst="rect">
            <a:avLst/>
          </a:prstGeom>
          <a:effectLst>
            <a:softEdge rad="31750"/>
          </a:effectLst>
        </p:spPr>
      </p:pic>
    </p:spTree>
    <p:extLst>
      <p:ext uri="{BB962C8B-B14F-4D97-AF65-F5344CB8AC3E}">
        <p14:creationId xmlns:p14="http://schemas.microsoft.com/office/powerpoint/2010/main" val="349592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38628"/>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OVERALL INDICES BY SERVICE ATTRIBUTES</a:t>
            </a:r>
            <a:endParaRPr lang="en-US" sz="2800" b="1" dirty="0"/>
          </a:p>
        </p:txBody>
      </p:sp>
      <p:graphicFrame>
        <p:nvGraphicFramePr>
          <p:cNvPr id="3" name="Content Placeholder 2"/>
          <p:cNvGraphicFramePr>
            <a:graphicFrameLocks noGrp="1"/>
          </p:cNvGraphicFramePr>
          <p:nvPr>
            <p:ph idx="15"/>
            <p:extLst>
              <p:ext uri="{D42A27DB-BD31-4B8C-83A1-F6EECF244321}">
                <p14:modId xmlns:p14="http://schemas.microsoft.com/office/powerpoint/2010/main" val="2833602046"/>
              </p:ext>
            </p:extLst>
          </p:nvPr>
        </p:nvGraphicFramePr>
        <p:xfrm>
          <a:off x="195942" y="856342"/>
          <a:ext cx="11800115" cy="5878285"/>
        </p:xfrm>
        <a:graphic>
          <a:graphicData uri="http://schemas.openxmlformats.org/drawingml/2006/table">
            <a:tbl>
              <a:tblPr firstRow="1" firstCol="1" bandRow="1">
                <a:tableStyleId>{0E3FDE45-AF77-4B5C-9715-49D594BDF05E}</a:tableStyleId>
              </a:tblPr>
              <a:tblGrid>
                <a:gridCol w="2860539">
                  <a:extLst>
                    <a:ext uri="{9D8B030D-6E8A-4147-A177-3AD203B41FA5}">
                      <a16:colId xmlns:a16="http://schemas.microsoft.com/office/drawing/2014/main" val="886564400"/>
                    </a:ext>
                  </a:extLst>
                </a:gridCol>
                <a:gridCol w="1185214">
                  <a:extLst>
                    <a:ext uri="{9D8B030D-6E8A-4147-A177-3AD203B41FA5}">
                      <a16:colId xmlns:a16="http://schemas.microsoft.com/office/drawing/2014/main" val="1207227285"/>
                    </a:ext>
                  </a:extLst>
                </a:gridCol>
                <a:gridCol w="1177931">
                  <a:extLst>
                    <a:ext uri="{9D8B030D-6E8A-4147-A177-3AD203B41FA5}">
                      <a16:colId xmlns:a16="http://schemas.microsoft.com/office/drawing/2014/main" val="596938509"/>
                    </a:ext>
                  </a:extLst>
                </a:gridCol>
                <a:gridCol w="1171687">
                  <a:extLst>
                    <a:ext uri="{9D8B030D-6E8A-4147-A177-3AD203B41FA5}">
                      <a16:colId xmlns:a16="http://schemas.microsoft.com/office/drawing/2014/main" val="731547584"/>
                    </a:ext>
                  </a:extLst>
                </a:gridCol>
                <a:gridCol w="1303840">
                  <a:extLst>
                    <a:ext uri="{9D8B030D-6E8A-4147-A177-3AD203B41FA5}">
                      <a16:colId xmlns:a16="http://schemas.microsoft.com/office/drawing/2014/main" val="4154459442"/>
                    </a:ext>
                  </a:extLst>
                </a:gridCol>
                <a:gridCol w="1078035">
                  <a:extLst>
                    <a:ext uri="{9D8B030D-6E8A-4147-A177-3AD203B41FA5}">
                      <a16:colId xmlns:a16="http://schemas.microsoft.com/office/drawing/2014/main" val="197370801"/>
                    </a:ext>
                  </a:extLst>
                </a:gridCol>
                <a:gridCol w="1489062">
                  <a:extLst>
                    <a:ext uri="{9D8B030D-6E8A-4147-A177-3AD203B41FA5}">
                      <a16:colId xmlns:a16="http://schemas.microsoft.com/office/drawing/2014/main" val="979214254"/>
                    </a:ext>
                  </a:extLst>
                </a:gridCol>
                <a:gridCol w="1533807">
                  <a:extLst>
                    <a:ext uri="{9D8B030D-6E8A-4147-A177-3AD203B41FA5}">
                      <a16:colId xmlns:a16="http://schemas.microsoft.com/office/drawing/2014/main" val="1712951130"/>
                    </a:ext>
                  </a:extLst>
                </a:gridCol>
              </a:tblGrid>
              <a:tr h="687443">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SERVICE </a:t>
                      </a:r>
                      <a:endParaRPr lang="en-US" sz="1400" kern="100" dirty="0">
                        <a:solidFill>
                          <a:schemeClr val="bg1"/>
                        </a:solidFill>
                        <a:effectLst/>
                        <a:latin typeface="Cambria" panose="02040503050406030204" pitchFamily="18" charset="0"/>
                        <a:ea typeface="Cambria" panose="02040503050406030204" pitchFamily="18" charset="0"/>
                      </a:endParaRPr>
                    </a:p>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ATTRIBUTES</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Region 1</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Region 2</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Region 3</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Head Office</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Forbes</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kern="0" dirty="0">
                          <a:solidFill>
                            <a:schemeClr val="bg1"/>
                          </a:solidFill>
                          <a:effectLst/>
                          <a:latin typeface="Cambria" panose="02040503050406030204" pitchFamily="18" charset="0"/>
                          <a:ea typeface="Cambria" panose="02040503050406030204" pitchFamily="18" charset="0"/>
                        </a:rPr>
                        <a:t>Beitbridge</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00B050"/>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Q1,2026 ZIMRA Overall Indices</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4099030050"/>
                  </a:ext>
                </a:extLst>
              </a:tr>
              <a:tr h="687443">
                <a:tc>
                  <a:txBody>
                    <a:bodyPr/>
                    <a:lstStyle/>
                    <a:p>
                      <a:pPr algn="just">
                        <a:lnSpc>
                          <a:spcPct val="115000"/>
                        </a:lnSpc>
                        <a:spcAft>
                          <a:spcPts val="0"/>
                        </a:spcAft>
                      </a:pPr>
                      <a:r>
                        <a:rPr lang="en-ZW" sz="1400" b="0" kern="0">
                          <a:effectLst/>
                          <a:latin typeface="Cambria" panose="02040503050406030204" pitchFamily="18" charset="0"/>
                          <a:ea typeface="Cambria" panose="02040503050406030204" pitchFamily="18" charset="0"/>
                        </a:rPr>
                        <a:t>SERVICE EFFICIENCY AND COMPETENCE</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77%</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4001183114"/>
                  </a:ext>
                </a:extLst>
              </a:tr>
              <a:tr h="529631">
                <a:tc>
                  <a:txBody>
                    <a:bodyPr/>
                    <a:lstStyle/>
                    <a:p>
                      <a:pPr algn="just">
                        <a:lnSpc>
                          <a:spcPct val="200000"/>
                        </a:lnSpc>
                        <a:spcAft>
                          <a:spcPts val="0"/>
                        </a:spcAft>
                      </a:pPr>
                      <a:r>
                        <a:rPr lang="en-ZW" sz="1400" b="0" kern="0">
                          <a:effectLst/>
                          <a:latin typeface="Cambria" panose="02040503050406030204" pitchFamily="18" charset="0"/>
                          <a:ea typeface="Cambria" panose="02040503050406030204" pitchFamily="18" charset="0"/>
                        </a:rPr>
                        <a:t>DIGITAL EXPERIENCE</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80%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75%</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849475214"/>
                  </a:ext>
                </a:extLst>
              </a:tr>
              <a:tr h="384905">
                <a:tc>
                  <a:txBody>
                    <a:bodyPr/>
                    <a:lstStyle/>
                    <a:p>
                      <a:pPr algn="just">
                        <a:lnSpc>
                          <a:spcPct val="115000"/>
                        </a:lnSpc>
                        <a:spcAft>
                          <a:spcPts val="0"/>
                        </a:spcAft>
                      </a:pPr>
                      <a:r>
                        <a:rPr lang="en-ZW" sz="1400" b="0" kern="0">
                          <a:effectLst/>
                          <a:latin typeface="Cambria" panose="02040503050406030204" pitchFamily="18" charset="0"/>
                          <a:ea typeface="Cambria" panose="02040503050406030204" pitchFamily="18" charset="0"/>
                        </a:rPr>
                        <a:t>ACCESS AND INCLUSION</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79%</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4088707801"/>
                  </a:ext>
                </a:extLst>
              </a:tr>
              <a:tr h="687443">
                <a:tc>
                  <a:txBody>
                    <a:bodyPr/>
                    <a:lstStyle/>
                    <a:p>
                      <a:pPr algn="just">
                        <a:lnSpc>
                          <a:spcPct val="115000"/>
                        </a:lnSpc>
                        <a:spcAft>
                          <a:spcPts val="0"/>
                        </a:spcAft>
                      </a:pPr>
                      <a:r>
                        <a:rPr lang="en-ZW" sz="1400" b="0" kern="0">
                          <a:effectLst/>
                          <a:latin typeface="Cambria" panose="02040503050406030204" pitchFamily="18" charset="0"/>
                          <a:ea typeface="Cambria" panose="02040503050406030204" pitchFamily="18" charset="0"/>
                        </a:rPr>
                        <a:t>BRAND STRENGTH/REPUTATION</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78%</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833975229"/>
                  </a:ext>
                </a:extLst>
              </a:tr>
              <a:tr h="529631">
                <a:tc>
                  <a:txBody>
                    <a:bodyPr/>
                    <a:lstStyle/>
                    <a:p>
                      <a:pPr algn="just">
                        <a:lnSpc>
                          <a:spcPct val="200000"/>
                        </a:lnSpc>
                        <a:spcAft>
                          <a:spcPts val="0"/>
                        </a:spcAft>
                      </a:pPr>
                      <a:r>
                        <a:rPr lang="en-ZW" sz="1400" b="0" kern="0">
                          <a:effectLst/>
                          <a:latin typeface="Cambria" panose="02040503050406030204" pitchFamily="18" charset="0"/>
                          <a:ea typeface="Cambria" panose="02040503050406030204" pitchFamily="18" charset="0"/>
                        </a:rPr>
                        <a:t>PUBLIC TRUST</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82%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83%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effectLst/>
                          <a:latin typeface="Cambria" panose="02040503050406030204" pitchFamily="18" charset="0"/>
                          <a:ea typeface="Cambria" panose="02040503050406030204" pitchFamily="18" charset="0"/>
                        </a:rPr>
                        <a:t>77%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78%</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626454212"/>
                  </a:ext>
                </a:extLst>
              </a:tr>
              <a:tr h="687443">
                <a:tc>
                  <a:txBody>
                    <a:bodyPr/>
                    <a:lstStyle/>
                    <a:p>
                      <a:pPr algn="just">
                        <a:lnSpc>
                          <a:spcPct val="115000"/>
                        </a:lnSpc>
                        <a:spcAft>
                          <a:spcPts val="0"/>
                        </a:spcAft>
                      </a:pPr>
                      <a:r>
                        <a:rPr lang="en-ZW" sz="1400" b="0" kern="0">
                          <a:effectLst/>
                          <a:latin typeface="Cambria" panose="02040503050406030204" pitchFamily="18" charset="0"/>
                          <a:ea typeface="Cambria" panose="02040503050406030204" pitchFamily="18" charset="0"/>
                        </a:rPr>
                        <a:t>INTEGRITY AND GOVERNANCE CLIMATE</a:t>
                      </a:r>
                      <a:endParaRPr lang="en-US" sz="1400" b="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58%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73%</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192047914"/>
                  </a:ext>
                </a:extLst>
              </a:tr>
              <a:tr h="384905">
                <a:tc>
                  <a:txBody>
                    <a:bodyPr/>
                    <a:lstStyle/>
                    <a:p>
                      <a:pPr algn="just">
                        <a:lnSpc>
                          <a:spcPct val="115000"/>
                        </a:lnSpc>
                        <a:spcAft>
                          <a:spcPts val="0"/>
                        </a:spcAft>
                      </a:pPr>
                      <a:r>
                        <a:rPr lang="en-ZW" sz="1400" b="0" kern="0" dirty="0">
                          <a:effectLst/>
                          <a:latin typeface="Cambria" panose="02040503050406030204" pitchFamily="18" charset="0"/>
                          <a:ea typeface="Cambria" panose="02040503050406030204" pitchFamily="18" charset="0"/>
                        </a:rPr>
                        <a:t>REPUTATIONAL RISK INDICATOR</a:t>
                      </a:r>
                      <a:endParaRPr lang="en-US" sz="1400" b="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50%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73%</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003949232"/>
                  </a:ext>
                </a:extLst>
              </a:tr>
              <a:tr h="384905">
                <a:tc>
                  <a:txBody>
                    <a:bodyPr/>
                    <a:lstStyle/>
                    <a:p>
                      <a:pPr algn="just">
                        <a:lnSpc>
                          <a:spcPct val="115000"/>
                        </a:lnSpc>
                        <a:spcAft>
                          <a:spcPts val="0"/>
                        </a:spcAft>
                      </a:pPr>
                      <a:r>
                        <a:rPr lang="en-ZW" sz="1400" b="0" kern="0" dirty="0">
                          <a:effectLst/>
                          <a:latin typeface="Cambria" panose="02040503050406030204" pitchFamily="18" charset="0"/>
                          <a:ea typeface="Cambria" panose="02040503050406030204" pitchFamily="18" charset="0"/>
                        </a:rPr>
                        <a:t>STAKEHOLDER CONFIDENCE</a:t>
                      </a:r>
                      <a:endParaRPr lang="en-US" sz="1400" b="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75%</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9127766"/>
                  </a:ext>
                </a:extLst>
              </a:tr>
              <a:tr h="384905">
                <a:tc>
                  <a:txBody>
                    <a:bodyPr/>
                    <a:lstStyle/>
                    <a:p>
                      <a:pPr algn="just">
                        <a:lnSpc>
                          <a:spcPct val="115000"/>
                        </a:lnSpc>
                        <a:spcAft>
                          <a:spcPts val="0"/>
                        </a:spcAft>
                      </a:pPr>
                      <a:r>
                        <a:rPr lang="en-ZW" sz="1400" kern="0">
                          <a:effectLst/>
                          <a:latin typeface="Cambria" panose="02040503050406030204" pitchFamily="18" charset="0"/>
                          <a:ea typeface="Cambria" panose="02040503050406030204" pitchFamily="18" charset="0"/>
                        </a:rPr>
                        <a:t>CUSTOMER EFFORT SCORE</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85%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effectLst/>
                          <a:latin typeface="Cambria" panose="02040503050406030204" pitchFamily="18" charset="0"/>
                          <a:ea typeface="Cambria" panose="02040503050406030204" pitchFamily="18" charset="0"/>
                        </a:rPr>
                        <a:t>72%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77%</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09859072"/>
                  </a:ext>
                </a:extLst>
              </a:tr>
              <a:tr h="529631">
                <a:tc>
                  <a:txBody>
                    <a:bodyPr/>
                    <a:lstStyle/>
                    <a:p>
                      <a:pPr algn="just">
                        <a:lnSpc>
                          <a:spcPct val="200000"/>
                        </a:lnSpc>
                        <a:spcAft>
                          <a:spcPts val="0"/>
                        </a:spcAft>
                      </a:pPr>
                      <a:r>
                        <a:rPr lang="en-ZW" sz="1400" kern="0" dirty="0">
                          <a:effectLst/>
                          <a:latin typeface="Cambria" panose="02040503050406030204" pitchFamily="18" charset="0"/>
                          <a:ea typeface="Cambria" panose="02040503050406030204" pitchFamily="18" charset="0"/>
                        </a:rPr>
                        <a:t>OVERAL CSI BY REGION </a:t>
                      </a:r>
                      <a:endParaRPr lang="en-US" sz="1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73%</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74%</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75%</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72%</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77%</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72%</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200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74%</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683977706"/>
                  </a:ext>
                </a:extLst>
              </a:tr>
            </a:tbl>
          </a:graphicData>
        </a:graphic>
      </p:graphicFrame>
    </p:spTree>
    <p:extLst>
      <p:ext uri="{BB962C8B-B14F-4D97-AF65-F5344CB8AC3E}">
        <p14:creationId xmlns:p14="http://schemas.microsoft.com/office/powerpoint/2010/main" val="397403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38628"/>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CSI OVERALL FINDINGS</a:t>
            </a:r>
            <a:endParaRPr lang="en-US" sz="2800" b="1" dirty="0"/>
          </a:p>
        </p:txBody>
      </p:sp>
      <p:graphicFrame>
        <p:nvGraphicFramePr>
          <p:cNvPr id="5" name="Content Placeholder 4">
            <a:extLst>
              <a:ext uri="{FF2B5EF4-FFF2-40B4-BE49-F238E27FC236}">
                <a16:creationId xmlns:a16="http://schemas.microsoft.com/office/drawing/2014/main" id="{FD6B7E45-3F7C-975E-2F19-2F3C982F3619}"/>
              </a:ext>
            </a:extLst>
          </p:cNvPr>
          <p:cNvGraphicFramePr>
            <a:graphicFrameLocks noGrp="1"/>
          </p:cNvGraphicFramePr>
          <p:nvPr>
            <p:ph idx="15"/>
            <p:extLst>
              <p:ext uri="{D42A27DB-BD31-4B8C-83A1-F6EECF244321}">
                <p14:modId xmlns:p14="http://schemas.microsoft.com/office/powerpoint/2010/main" val="1939210176"/>
              </p:ext>
            </p:extLst>
          </p:nvPr>
        </p:nvGraphicFramePr>
        <p:xfrm>
          <a:off x="1780672" y="792651"/>
          <a:ext cx="8630653" cy="447259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62857" y="5419270"/>
            <a:ext cx="11466285" cy="1200329"/>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Q1 2026 ZIMRA Satisfaction Index of 74% reflects a generally positive but moderate performance, indicating that while clients are largely satisfied with ZIMRA’s services, there are clear opportunities for improvement, particularly in governance, trust reinforcement, and digital experience optimization.</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752508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5"/>
          </p:nvPr>
        </p:nvSpPr>
        <p:spPr>
          <a:xfrm>
            <a:off x="406399" y="338335"/>
            <a:ext cx="11437257" cy="6280179"/>
          </a:xfrm>
        </p:spPr>
        <p:txBody>
          <a:bodyPr anchor="t"/>
          <a:lstStyle/>
          <a:p>
            <a:pPr marL="457200" indent="-457200" algn="ctr">
              <a:buFont typeface="+mj-lt"/>
              <a:buAutoNum type="arabicPeriod"/>
            </a:pPr>
            <a:r>
              <a:rPr lang="en-ZW" sz="2000" b="1" dirty="0">
                <a:solidFill>
                  <a:schemeClr val="accent3">
                    <a:lumMod val="50000"/>
                  </a:schemeClr>
                </a:solidFill>
                <a:latin typeface="Cambria" panose="02040503050406030204" pitchFamily="18" charset="0"/>
                <a:ea typeface="Cambria" panose="02040503050406030204" pitchFamily="18" charset="0"/>
              </a:rPr>
              <a:t>SERVICE DELIVERY AND OPERATIONAL PERFORMANCE</a:t>
            </a:r>
            <a:endParaRPr lang="en-US" sz="2000"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00000"/>
              </a:lnSpc>
              <a:buNone/>
            </a:pPr>
            <a:r>
              <a:rPr lang="en-ZW" sz="1600" dirty="0">
                <a:solidFill>
                  <a:schemeClr val="accent3">
                    <a:lumMod val="50000"/>
                  </a:schemeClr>
                </a:solidFill>
                <a:latin typeface="Cambria" panose="02040503050406030204" pitchFamily="18" charset="0"/>
                <a:ea typeface="Cambria" panose="02040503050406030204" pitchFamily="18" charset="0"/>
              </a:rPr>
              <a:t>Service delivery indicators remain relatively strong, showing that ZIMRA is performing well in its core mandate of tax and customs administration.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Service Efficiency and Competence (77%)</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Customer Effort Score (77%)</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0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These scores suggest that: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Clients find ZIMRA staff reasonably competent and capable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Processes are fairly efficient, with manageable effort required to access services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However, scores below 80% indicate room to reduce delays, bureaucracy, and complexity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457200" indent="-457200" algn="ctr">
              <a:lnSpc>
                <a:spcPct val="100000"/>
              </a:lnSpc>
              <a:buFont typeface="+mj-lt"/>
              <a:buAutoNum type="arabicPeriod" startAt="2"/>
            </a:pPr>
            <a:r>
              <a:rPr lang="en-ZW" sz="2000" b="1" dirty="0">
                <a:solidFill>
                  <a:schemeClr val="accent3">
                    <a:lumMod val="50000"/>
                  </a:schemeClr>
                </a:solidFill>
                <a:latin typeface="Cambria" panose="02040503050406030204" pitchFamily="18" charset="0"/>
                <a:ea typeface="Cambria" panose="02040503050406030204" pitchFamily="18" charset="0"/>
              </a:rPr>
              <a:t>DIGITAL EXPERIENCE</a:t>
            </a:r>
            <a:endParaRPr lang="en-US" sz="20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b="1" dirty="0">
                <a:solidFill>
                  <a:schemeClr val="accent3">
                    <a:lumMod val="50000"/>
                  </a:schemeClr>
                </a:solidFill>
                <a:latin typeface="Cambria" panose="02040503050406030204" pitchFamily="18" charset="0"/>
                <a:ea typeface="Cambria" panose="02040503050406030204" pitchFamily="18" charset="0"/>
              </a:rPr>
              <a:t>Digital Experience (75%)</a:t>
            </a:r>
            <a:endParaRPr lang="en-US" sz="1600" b="1" dirty="0">
              <a:solidFill>
                <a:schemeClr val="accent3">
                  <a:lumMod val="50000"/>
                </a:schemeClr>
              </a:solidFill>
              <a:latin typeface="Cambria" panose="02040503050406030204" pitchFamily="18" charset="0"/>
              <a:ea typeface="Cambria" panose="02040503050406030204" pitchFamily="18" charset="0"/>
            </a:endParaRPr>
          </a:p>
          <a:p>
            <a:pPr marL="0" indent="0">
              <a:lnSpc>
                <a:spcPct val="100000"/>
              </a:lnSpc>
              <a:buNone/>
            </a:pPr>
            <a:r>
              <a:rPr lang="en-ZW" sz="1600" dirty="0">
                <a:solidFill>
                  <a:schemeClr val="accent3">
                    <a:lumMod val="50000"/>
                  </a:schemeClr>
                </a:solidFill>
                <a:latin typeface="Cambria" panose="02040503050406030204" pitchFamily="18" charset="0"/>
                <a:ea typeface="Cambria" panose="02040503050406030204" pitchFamily="18" charset="0"/>
              </a:rPr>
              <a:t>This reflects moderate satisfaction with ZIMRA’s digital platforms, such as online filing systems and e-services.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nSpc>
                <a:spcPct val="10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These scores suggest that: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Systems are functional but not fully optimized</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Users still experience: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00000"/>
              </a:lnSpc>
            </a:pPr>
            <a:r>
              <a:rPr lang="en-ZW" dirty="0">
                <a:solidFill>
                  <a:schemeClr val="accent3">
                    <a:lumMod val="50000"/>
                  </a:schemeClr>
                </a:solidFill>
                <a:latin typeface="Cambria" panose="02040503050406030204" pitchFamily="18" charset="0"/>
                <a:ea typeface="Cambria" panose="02040503050406030204" pitchFamily="18" charset="0"/>
              </a:rPr>
              <a:t>System downtime</a:t>
            </a:r>
            <a:endParaRPr lang="en-US" dirty="0">
              <a:solidFill>
                <a:schemeClr val="accent3">
                  <a:lumMod val="50000"/>
                </a:schemeClr>
              </a:solidFill>
              <a:latin typeface="Cambria" panose="02040503050406030204" pitchFamily="18" charset="0"/>
              <a:ea typeface="Cambria" panose="02040503050406030204" pitchFamily="18" charset="0"/>
            </a:endParaRPr>
          </a:p>
          <a:p>
            <a:pPr lvl="1">
              <a:lnSpc>
                <a:spcPct val="100000"/>
              </a:lnSpc>
            </a:pPr>
            <a:r>
              <a:rPr lang="en-ZW" dirty="0">
                <a:solidFill>
                  <a:schemeClr val="accent3">
                    <a:lumMod val="50000"/>
                  </a:schemeClr>
                </a:solidFill>
                <a:latin typeface="Cambria" panose="02040503050406030204" pitchFamily="18" charset="0"/>
                <a:ea typeface="Cambria" panose="02040503050406030204" pitchFamily="18" charset="0"/>
              </a:rPr>
              <a:t>Navigation challenges</a:t>
            </a:r>
          </a:p>
          <a:p>
            <a:pPr lvl="1">
              <a:lnSpc>
                <a:spcPct val="100000"/>
              </a:lnSpc>
            </a:pPr>
            <a:r>
              <a:rPr lang="en-ZW" sz="1600" dirty="0">
                <a:solidFill>
                  <a:schemeClr val="accent3">
                    <a:lumMod val="50000"/>
                  </a:schemeClr>
                </a:solidFill>
                <a:latin typeface="Cambria" panose="02040503050406030204" pitchFamily="18" charset="0"/>
                <a:ea typeface="Cambria" panose="02040503050406030204" pitchFamily="18" charset="0"/>
              </a:rPr>
              <a:t>Inconsistent user experience</a:t>
            </a: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205034"/>
            <a:ext cx="2699618" cy="1652966"/>
          </a:xfrm>
          <a:prstGeom prst="rect">
            <a:avLst/>
          </a:prstGeom>
          <a:effectLst>
            <a:softEdge rad="31750"/>
          </a:effectLst>
        </p:spPr>
      </p:pic>
    </p:spTree>
    <p:extLst>
      <p:ext uri="{BB962C8B-B14F-4D97-AF65-F5344CB8AC3E}">
        <p14:creationId xmlns:p14="http://schemas.microsoft.com/office/powerpoint/2010/main" val="1320662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5"/>
          </p:nvPr>
        </p:nvSpPr>
        <p:spPr>
          <a:xfrm>
            <a:off x="406399" y="338335"/>
            <a:ext cx="11437257" cy="6280179"/>
          </a:xfrm>
        </p:spPr>
        <p:txBody>
          <a:bodyPr anchor="t"/>
          <a:lstStyle/>
          <a:p>
            <a:pPr marL="0" indent="0" algn="ctr">
              <a:lnSpc>
                <a:spcPct val="100000"/>
              </a:lnSpc>
              <a:spcAft>
                <a:spcPts val="1000"/>
              </a:spcAft>
              <a:buNone/>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ACCESS AND INCLUSION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Access and Inclusion (79%)</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lnSpc>
                <a:spcPct val="100000"/>
              </a:lnSpc>
              <a:spcAft>
                <a:spcPts val="1000"/>
              </a:spcAft>
              <a:buNone/>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is one of the strongest-performing dimensions, indicating that: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ZIMRA services are largely accessible across different client segments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There is fair reach across regions and taxpayer categories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lgn="ctr">
              <a:lnSpc>
                <a:spcPct val="100000"/>
              </a:lnSpc>
              <a:spcAft>
                <a:spcPts val="1000"/>
              </a:spcAft>
              <a:buNone/>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BRAND STRENGTH AND PUBLIC PERCEPTION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Brand Strength/Reputation (78%)</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Public Trust (78%)</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Stakeholder Confidence (75%)</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lnSpc>
                <a:spcPct val="100000"/>
              </a:lnSpc>
              <a:spcAft>
                <a:spcPts val="1000"/>
              </a:spcAft>
              <a:buNone/>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These scores indicate: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generally positive institutional image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perceive ZIMRA as credible and important, but not yet fully trusted</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Confidence is slightly lower, suggesting cautious optimism among stakeholders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ctr">
              <a:lnSpc>
                <a:spcPct val="100000"/>
              </a:lnSpc>
              <a:buFont typeface="+mj-lt"/>
              <a:buAutoNum type="arabicPeriod"/>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205034"/>
            <a:ext cx="2699618" cy="1652966"/>
          </a:xfrm>
          <a:prstGeom prst="rect">
            <a:avLst/>
          </a:prstGeom>
          <a:effectLst>
            <a:softEdge rad="31750"/>
          </a:effectLst>
        </p:spPr>
      </p:pic>
    </p:spTree>
    <p:extLst>
      <p:ext uri="{BB962C8B-B14F-4D97-AF65-F5344CB8AC3E}">
        <p14:creationId xmlns:p14="http://schemas.microsoft.com/office/powerpoint/2010/main" val="174454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5"/>
          </p:nvPr>
        </p:nvSpPr>
        <p:spPr>
          <a:xfrm>
            <a:off x="406401" y="338335"/>
            <a:ext cx="5336674" cy="6280179"/>
          </a:xfrm>
        </p:spPr>
        <p:txBody>
          <a:bodyPr anchor="t"/>
          <a:lstStyle/>
          <a:p>
            <a:pPr marL="0" indent="0" algn="ctr">
              <a:lnSpc>
                <a:spcPct val="100000"/>
              </a:lnSpc>
              <a:spcAft>
                <a:spcPts val="1000"/>
              </a:spcAft>
              <a:buNone/>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a:t>
            </a:r>
            <a:r>
              <a:rPr lang="en-ZW"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GOVERNANCE, INTEGRITY AND RISK</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Integrity and Governance Climate (73%)</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Reputational Risk Indicator (73%)</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lgn="just">
              <a:lnSpc>
                <a:spcPct val="100000"/>
              </a:lnSpc>
              <a:spcAft>
                <a:spcPts val="1000"/>
              </a:spcAft>
              <a:buNone/>
            </a:pPr>
            <a:r>
              <a:rPr lang="en-ZW"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These scores indicate:</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Perceived gaps in: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00000"/>
              </a:lnSpc>
              <a:spcAft>
                <a:spcPts val="1000"/>
              </a:spcAft>
              <a:buSzPts val="1000"/>
              <a:buFont typeface="Courier New" panose="02070309020205020404" pitchFamily="49" charset="0"/>
              <a:buChar char="o"/>
              <a:tabLst>
                <a:tab pos="914400" algn="l"/>
              </a:tabLs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Transparency</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00000"/>
              </a:lnSpc>
              <a:spcAft>
                <a:spcPts val="1000"/>
              </a:spcAft>
              <a:buSzPts val="1000"/>
              <a:buFont typeface="Courier New" panose="02070309020205020404" pitchFamily="49" charset="0"/>
              <a:buChar char="o"/>
              <a:tabLst>
                <a:tab pos="914400" algn="l"/>
              </a:tabLs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Accountability</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00000"/>
              </a:lnSpc>
              <a:spcAft>
                <a:spcPts val="1000"/>
              </a:spcAft>
              <a:buSzPts val="1000"/>
              <a:buFont typeface="Courier New" panose="02070309020205020404" pitchFamily="49" charset="0"/>
              <a:buChar char="o"/>
              <a:tabLst>
                <a:tab pos="914400" algn="l"/>
              </a:tabLs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Ethical conduct</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Elevated reputational risk exposure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lgn="ctr">
              <a:lnSpc>
                <a:spcPct val="100000"/>
              </a:lnSpc>
              <a:spcAft>
                <a:spcPts val="1000"/>
              </a:spcAft>
              <a:buNone/>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a:t>
            </a:r>
            <a:r>
              <a:rPr lang="en-ZW"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OVERALL PERFORMANCE INTERPRETATION</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00000"/>
              </a:lnSpc>
              <a:spcAft>
                <a:spcPts val="1000"/>
              </a:spcAft>
              <a:buSzPts val="1000"/>
              <a:buFont typeface="Wingdings" panose="05000000000000000000" pitchFamily="2" charset="2"/>
              <a:buChar char="Ø"/>
              <a:tabLst>
                <a:tab pos="457200" algn="l"/>
              </a:tabLs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Overall Satisfaction Index: 74%</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places ZIMRA in a </a:t>
            </a:r>
            <a:r>
              <a:rPr lang="en-ZW" sz="1600" b="1" i="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Good but not excellent</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performance category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ctr">
              <a:lnSpc>
                <a:spcPct val="100000"/>
              </a:lnSpc>
              <a:buFont typeface="+mj-lt"/>
              <a:buAutoNum type="arabicPeriod"/>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sp>
        <p:nvSpPr>
          <p:cNvPr id="3" name="Content Placeholder 4"/>
          <p:cNvSpPr txBox="1">
            <a:spLocks/>
          </p:cNvSpPr>
          <p:nvPr/>
        </p:nvSpPr>
        <p:spPr>
          <a:xfrm>
            <a:off x="6446254" y="338334"/>
            <a:ext cx="5360736" cy="6280179"/>
          </a:xfrm>
          <a:prstGeom prst="rect">
            <a:avLst/>
          </a:prstGeom>
        </p:spPr>
        <p:txBody>
          <a:bodyPr vert="horz" lIns="0" tIns="0" rIns="0" bIns="0" rtlCol="0" anchor="t">
            <a:noAutofit/>
          </a:bodyPr>
          <a:lst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ZW" b="1" u="sng" dirty="0">
                <a:solidFill>
                  <a:schemeClr val="accent3">
                    <a:lumMod val="50000"/>
                  </a:schemeClr>
                </a:solidFill>
                <a:latin typeface="Cambria" panose="02040503050406030204" pitchFamily="18" charset="0"/>
                <a:ea typeface="Cambria" panose="02040503050406030204" pitchFamily="18" charset="0"/>
              </a:rPr>
              <a:t>Strengths</a:t>
            </a:r>
            <a:endParaRPr lang="en-US"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Strong service delivery foundation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Good accessibility and inclusion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Positive institutional reputation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gn="ctr">
              <a:lnSpc>
                <a:spcPct val="100000"/>
              </a:lnSpc>
              <a:buNone/>
            </a:pPr>
            <a:r>
              <a:rPr lang="en-ZW" sz="1600" b="1" u="sng" dirty="0">
                <a:solidFill>
                  <a:schemeClr val="accent3">
                    <a:lumMod val="50000"/>
                  </a:schemeClr>
                </a:solidFill>
                <a:latin typeface="Cambria" panose="02040503050406030204" pitchFamily="18" charset="0"/>
                <a:ea typeface="Cambria" panose="02040503050406030204" pitchFamily="18" charset="0"/>
              </a:rPr>
              <a:t>Areas for Improvement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Digital systems and user experience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Governance and integrity perception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gn="just">
              <a:lnSpc>
                <a:spcPct val="10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Building deeper public trust and confidence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0" indent="0" algn="ctr">
              <a:lnSpc>
                <a:spcPct val="100000"/>
              </a:lnSpc>
              <a:buNone/>
            </a:pPr>
            <a:r>
              <a:rPr lang="en-ZW" b="1" u="sng" dirty="0">
                <a:solidFill>
                  <a:schemeClr val="accent3">
                    <a:lumMod val="50000"/>
                  </a:schemeClr>
                </a:solidFill>
                <a:latin typeface="Cambria" panose="02040503050406030204" pitchFamily="18" charset="0"/>
                <a:ea typeface="Cambria" panose="02040503050406030204" pitchFamily="18" charset="0"/>
              </a:rPr>
              <a:t>Conclusion</a:t>
            </a:r>
            <a:endParaRPr lang="en-US" dirty="0">
              <a:solidFill>
                <a:schemeClr val="accent3">
                  <a:lumMod val="50000"/>
                </a:schemeClr>
              </a:solidFill>
              <a:latin typeface="Cambria" panose="02040503050406030204" pitchFamily="18" charset="0"/>
              <a:ea typeface="Cambria" panose="02040503050406030204" pitchFamily="18" charset="0"/>
            </a:endParaRPr>
          </a:p>
          <a:p>
            <a:pPr marL="0" indent="0" algn="just">
              <a:lnSpc>
                <a:spcPct val="150000"/>
              </a:lnSpc>
              <a:buNone/>
            </a:pPr>
            <a:r>
              <a:rPr lang="en-ZW" sz="1600" i="1" dirty="0">
                <a:solidFill>
                  <a:schemeClr val="accent3">
                    <a:lumMod val="50000"/>
                  </a:schemeClr>
                </a:solidFill>
                <a:latin typeface="Cambria" panose="02040503050406030204" pitchFamily="18" charset="0"/>
                <a:ea typeface="Cambria" panose="02040503050406030204" pitchFamily="18" charset="0"/>
              </a:rPr>
              <a:t>ZIMRA’s Q1 2026 results reflect a stable and functional organisation with strong operational delivery, but constrained by perception-related challenges, particularly around governance and digital experience. Addressing these gaps will be critical in enhancing client satisfaction, strengthening trust, and reducing reputational risk going forward.</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457200" indent="-457200" algn="just">
              <a:lnSpc>
                <a:spcPct val="100000"/>
              </a:lnSpc>
              <a:buFont typeface="+mj-lt"/>
              <a:buAutoNum type="arabicPeriod"/>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cxnSp>
        <p:nvCxnSpPr>
          <p:cNvPr id="4" name="Straight Arrow Connector 3"/>
          <p:cNvCxnSpPr/>
          <p:nvPr/>
        </p:nvCxnSpPr>
        <p:spPr>
          <a:xfrm>
            <a:off x="6047874" y="128337"/>
            <a:ext cx="16042" cy="6729663"/>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83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587140"/>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3200" b="1" dirty="0"/>
              <a:t>RESEARCH BACKGROUND</a:t>
            </a:r>
            <a:endParaRPr lang="en-US" sz="3200" b="1" dirty="0"/>
          </a:p>
        </p:txBody>
      </p:sp>
      <p:sp>
        <p:nvSpPr>
          <p:cNvPr id="5" name="Content Placeholder 4"/>
          <p:cNvSpPr>
            <a:spLocks noGrp="1"/>
          </p:cNvSpPr>
          <p:nvPr>
            <p:ph idx="15"/>
          </p:nvPr>
        </p:nvSpPr>
        <p:spPr>
          <a:xfrm>
            <a:off x="513347" y="1419727"/>
            <a:ext cx="11165305" cy="5438273"/>
          </a:xfrm>
        </p:spPr>
        <p:txBody>
          <a:bodyPr/>
          <a:lstStyle/>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The Zimbabwe Revenue Authority (ZIMRA) plays a pivotal role in Zimbabwe’s economic framework through the administration of tax and customs regulations, ensuring effective revenue mobilisation and facilitating legitimate trade.</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In fulfilling its mandate, ZIMRA serves a diverse client base comprising individuals, businesses, and institutions, with a focus on revenue collection, trade facilitation, taxpayer education, and compliance enforcement.</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To evaluate service delivery and strengthen stakeholder engagement, ZIMRA engaged Precise Management and Research Consultancy (PMRC) to conduct a Client Satisfaction Survey for </a:t>
            </a:r>
            <a:r>
              <a:rPr lang="en-GB" sz="1600" b="1" dirty="0">
                <a:solidFill>
                  <a:schemeClr val="accent3">
                    <a:lumMod val="50000"/>
                  </a:schemeClr>
                </a:solidFill>
                <a:latin typeface="Cambria" panose="02040503050406030204" pitchFamily="18" charset="0"/>
                <a:ea typeface="Cambria" panose="02040503050406030204" pitchFamily="18" charset="0"/>
              </a:rPr>
              <a:t>Q1 2026</a:t>
            </a:r>
            <a:r>
              <a:rPr lang="en-GB" sz="1600" dirty="0">
                <a:solidFill>
                  <a:schemeClr val="accent3">
                    <a:lumMod val="50000"/>
                  </a:schemeClr>
                </a:solidFill>
                <a:latin typeface="Cambria" panose="02040503050406030204" pitchFamily="18" charset="0"/>
                <a:ea typeface="Cambria" panose="02040503050406030204" pitchFamily="18" charset="0"/>
              </a:rPr>
              <a:t>. The survey was designed to measure client satisfaction levels, identify key service strengths and gaps, and generate actionable insights to support continuous improvement.</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The study assessed critical dimensions of the client experience, including service efficiency, staff professionalism, communication effectiveness, accessibility of services, and the overall service environment.</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The findings from this survey provide an evidence-based foundation to support ZIMRA in refining its operational strategies, enhancing service responsiveness, and improving overall client engagement.</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By leveraging these insights, ZIMRA seeks to reinforce its commitment to delivering high-quality, client-centric services while systematically addressing identified areas for improvement.</a:t>
            </a:r>
          </a:p>
          <a:p>
            <a:pPr marL="0" indent="0">
              <a:buNone/>
            </a:pPr>
            <a:endParaRPr lang="en-US" dirty="0"/>
          </a:p>
        </p:txBody>
      </p:sp>
    </p:spTree>
    <p:extLst>
      <p:ext uri="{BB962C8B-B14F-4D97-AF65-F5344CB8AC3E}">
        <p14:creationId xmlns:p14="http://schemas.microsoft.com/office/powerpoint/2010/main" val="795754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92EBE-1C32-9ABD-130A-36CC6AAB2B7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4756211-2D74-999E-A47B-29A0490B8DDE}"/>
              </a:ext>
            </a:extLst>
          </p:cNvPr>
          <p:cNvSpPr>
            <a:spLocks noGrp="1"/>
          </p:cNvSpPr>
          <p:nvPr>
            <p:ph idx="15"/>
          </p:nvPr>
        </p:nvSpPr>
        <p:spPr>
          <a:xfrm>
            <a:off x="406399" y="338335"/>
            <a:ext cx="11437257" cy="6280179"/>
          </a:xfrm>
        </p:spPr>
        <p:txBody>
          <a:bodyPr anchor="t"/>
          <a:lstStyle/>
          <a:p>
            <a:pPr marL="0" indent="0" algn="ctr">
              <a:lnSpc>
                <a:spcPct val="100000"/>
              </a:lnSpc>
              <a:spcAft>
                <a:spcPts val="1000"/>
              </a:spcAft>
              <a:buNone/>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ACCESS AND INCLUSION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ctr">
              <a:lnSpc>
                <a:spcPct val="100000"/>
              </a:lnSpc>
              <a:buFont typeface="+mj-lt"/>
              <a:buAutoNum type="arabicPeriod"/>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sp>
        <p:nvSpPr>
          <p:cNvPr id="2" name="Title 1">
            <a:extLst>
              <a:ext uri="{FF2B5EF4-FFF2-40B4-BE49-F238E27FC236}">
                <a16:creationId xmlns:a16="http://schemas.microsoft.com/office/drawing/2014/main" id="{CDF09CC9-4FAA-52DA-4702-39E9B409B77F}"/>
              </a:ext>
            </a:extLst>
          </p:cNvPr>
          <p:cNvSpPr>
            <a:spLocks noGrp="1"/>
          </p:cNvSpPr>
          <p:nvPr>
            <p:ph type="ctrTitle"/>
          </p:nvPr>
        </p:nvSpPr>
        <p:spPr>
          <a:xfrm>
            <a:off x="0" y="1"/>
            <a:ext cx="12192000" cy="638628"/>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STATION SPECIFIC CLIENT SATISFACTION INDEX SUMMARY</a:t>
            </a:r>
            <a:endParaRPr lang="en-US" sz="2800" b="1" dirty="0"/>
          </a:p>
        </p:txBody>
      </p:sp>
      <p:graphicFrame>
        <p:nvGraphicFramePr>
          <p:cNvPr id="6" name="Table 5">
            <a:extLst>
              <a:ext uri="{FF2B5EF4-FFF2-40B4-BE49-F238E27FC236}">
                <a16:creationId xmlns:a16="http://schemas.microsoft.com/office/drawing/2014/main" id="{1618593D-B9AC-967B-8ADB-5D91DC2893BC}"/>
              </a:ext>
            </a:extLst>
          </p:cNvPr>
          <p:cNvGraphicFramePr>
            <a:graphicFrameLocks noGrp="1"/>
          </p:cNvGraphicFramePr>
          <p:nvPr>
            <p:extLst>
              <p:ext uri="{D42A27DB-BD31-4B8C-83A1-F6EECF244321}">
                <p14:modId xmlns:p14="http://schemas.microsoft.com/office/powerpoint/2010/main" val="192975014"/>
              </p:ext>
            </p:extLst>
          </p:nvPr>
        </p:nvGraphicFramePr>
        <p:xfrm>
          <a:off x="252614" y="807795"/>
          <a:ext cx="11686771" cy="6035956"/>
        </p:xfrm>
        <a:graphic>
          <a:graphicData uri="http://schemas.openxmlformats.org/drawingml/2006/table">
            <a:tbl>
              <a:tblPr>
                <a:tableStyleId>{5DA37D80-6434-44D0-A028-1B22A696006F}</a:tableStyleId>
              </a:tblPr>
              <a:tblGrid>
                <a:gridCol w="1542191">
                  <a:extLst>
                    <a:ext uri="{9D8B030D-6E8A-4147-A177-3AD203B41FA5}">
                      <a16:colId xmlns:a16="http://schemas.microsoft.com/office/drawing/2014/main" val="3181661306"/>
                    </a:ext>
                  </a:extLst>
                </a:gridCol>
                <a:gridCol w="570521">
                  <a:extLst>
                    <a:ext uri="{9D8B030D-6E8A-4147-A177-3AD203B41FA5}">
                      <a16:colId xmlns:a16="http://schemas.microsoft.com/office/drawing/2014/main" val="525122106"/>
                    </a:ext>
                  </a:extLst>
                </a:gridCol>
                <a:gridCol w="2058756">
                  <a:extLst>
                    <a:ext uri="{9D8B030D-6E8A-4147-A177-3AD203B41FA5}">
                      <a16:colId xmlns:a16="http://schemas.microsoft.com/office/drawing/2014/main" val="1338656841"/>
                    </a:ext>
                  </a:extLst>
                </a:gridCol>
                <a:gridCol w="672353">
                  <a:extLst>
                    <a:ext uri="{9D8B030D-6E8A-4147-A177-3AD203B41FA5}">
                      <a16:colId xmlns:a16="http://schemas.microsoft.com/office/drawing/2014/main" val="1538368596"/>
                    </a:ext>
                  </a:extLst>
                </a:gridCol>
                <a:gridCol w="1039679">
                  <a:extLst>
                    <a:ext uri="{9D8B030D-6E8A-4147-A177-3AD203B41FA5}">
                      <a16:colId xmlns:a16="http://schemas.microsoft.com/office/drawing/2014/main" val="331418105"/>
                    </a:ext>
                  </a:extLst>
                </a:gridCol>
                <a:gridCol w="570521">
                  <a:extLst>
                    <a:ext uri="{9D8B030D-6E8A-4147-A177-3AD203B41FA5}">
                      <a16:colId xmlns:a16="http://schemas.microsoft.com/office/drawing/2014/main" val="1462465252"/>
                    </a:ext>
                  </a:extLst>
                </a:gridCol>
                <a:gridCol w="989498">
                  <a:extLst>
                    <a:ext uri="{9D8B030D-6E8A-4147-A177-3AD203B41FA5}">
                      <a16:colId xmlns:a16="http://schemas.microsoft.com/office/drawing/2014/main" val="4154586507"/>
                    </a:ext>
                  </a:extLst>
                </a:gridCol>
                <a:gridCol w="570521">
                  <a:extLst>
                    <a:ext uri="{9D8B030D-6E8A-4147-A177-3AD203B41FA5}">
                      <a16:colId xmlns:a16="http://schemas.microsoft.com/office/drawing/2014/main" val="2915507726"/>
                    </a:ext>
                  </a:extLst>
                </a:gridCol>
                <a:gridCol w="1408475">
                  <a:extLst>
                    <a:ext uri="{9D8B030D-6E8A-4147-A177-3AD203B41FA5}">
                      <a16:colId xmlns:a16="http://schemas.microsoft.com/office/drawing/2014/main" val="1745278653"/>
                    </a:ext>
                  </a:extLst>
                </a:gridCol>
                <a:gridCol w="570521">
                  <a:extLst>
                    <a:ext uri="{9D8B030D-6E8A-4147-A177-3AD203B41FA5}">
                      <a16:colId xmlns:a16="http://schemas.microsoft.com/office/drawing/2014/main" val="368309554"/>
                    </a:ext>
                  </a:extLst>
                </a:gridCol>
                <a:gridCol w="1123214">
                  <a:extLst>
                    <a:ext uri="{9D8B030D-6E8A-4147-A177-3AD203B41FA5}">
                      <a16:colId xmlns:a16="http://schemas.microsoft.com/office/drawing/2014/main" val="4097812423"/>
                    </a:ext>
                  </a:extLst>
                </a:gridCol>
                <a:gridCol w="570521">
                  <a:extLst>
                    <a:ext uri="{9D8B030D-6E8A-4147-A177-3AD203B41FA5}">
                      <a16:colId xmlns:a16="http://schemas.microsoft.com/office/drawing/2014/main" val="3491477336"/>
                    </a:ext>
                  </a:extLst>
                </a:gridCol>
              </a:tblGrid>
              <a:tr h="238152">
                <a:tc gridSpan="2">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Region 1</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tc gridSpan="2">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Region 2</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tc gridSpan="2">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Region 3</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tc gridSpan="2">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Head Office</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tc gridSpan="2">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Beitbridge</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tc gridSpan="2">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Forbes</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hMerge="1">
                  <a:txBody>
                    <a:bodyPr/>
                    <a:lstStyle/>
                    <a:p>
                      <a:endParaRPr lang="en-ZW"/>
                    </a:p>
                  </a:txBody>
                  <a:tcPr/>
                </a:tc>
                <a:extLst>
                  <a:ext uri="{0D108BD9-81ED-4DB2-BD59-A6C34878D82A}">
                    <a16:rowId xmlns:a16="http://schemas.microsoft.com/office/drawing/2014/main" val="1013361851"/>
                  </a:ext>
                </a:extLst>
              </a:tr>
              <a:tr h="238152">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CSI</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CSI</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CSI</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CSI</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CSI</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Station </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60000"/>
                        <a:lumOff val="4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CSI</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040227047"/>
                  </a:ext>
                </a:extLst>
              </a:tr>
              <a:tr h="467042">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Harare Airport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71%</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Vic Falls Town Office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Chipinge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76%</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Head Office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Beitbridge Border</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Forbes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77%</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extLst>
                  <a:ext uri="{0D108BD9-81ED-4DB2-BD59-A6C34878D82A}">
                    <a16:rowId xmlns:a16="http://schemas.microsoft.com/office/drawing/2014/main" val="1328085091"/>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Harare Port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70%</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Gwanda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Chiredzi</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74%</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Contact Centre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Beitbrideg Town Office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71%</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206818314"/>
                  </a:ext>
                </a:extLst>
              </a:tr>
              <a:tr h="23815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Chinhoyi</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77%</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Hwange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74%</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Gweru</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74%</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2016502235"/>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Bindura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77%</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Bulawayo Mhlahlandela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76%</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Kadoma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827051461"/>
                  </a:ext>
                </a:extLst>
              </a:tr>
              <a:tr h="23815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Chirundu</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Bulawayo Port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78%</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Masvingo</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69%</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255559627"/>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Marondera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Plumtree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Mt Selinda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74%</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801610454"/>
                  </a:ext>
                </a:extLst>
              </a:tr>
              <a:tr h="23815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Belgravia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err="1">
                          <a:solidFill>
                            <a:srgbClr val="000000"/>
                          </a:solidFill>
                          <a:effectLst/>
                          <a:latin typeface="Cambria" panose="02040503050406030204" pitchFamily="18" charset="0"/>
                          <a:ea typeface="Cambria" panose="02040503050406030204" pitchFamily="18" charset="0"/>
                        </a:rPr>
                        <a:t>Mphoengs</a:t>
                      </a:r>
                      <a:r>
                        <a:rPr lang="en-ZW" sz="1400" b="0" u="none" strike="noStrike" dirty="0">
                          <a:solidFill>
                            <a:srgbClr val="000000"/>
                          </a:solidFill>
                          <a:effectLst/>
                          <a:latin typeface="Cambria" panose="02040503050406030204" pitchFamily="18" charset="0"/>
                          <a:ea typeface="Cambria" panose="02040503050406030204" pitchFamily="18" charset="0"/>
                        </a:rPr>
                        <a:t> Border Post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74%</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Mutare Customs</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78%</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3330576726"/>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Kurima House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Pandamatenga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71%</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Mutare Zimra Centre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009330733"/>
                  </a:ext>
                </a:extLst>
              </a:tr>
              <a:tr h="23815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SCO Kurima</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62%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Maitengwe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Rusape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80%</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687514415"/>
                  </a:ext>
                </a:extLst>
              </a:tr>
              <a:tr h="23815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Bak Storage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83%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Vic Falls Border Post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76%</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Rutenga Office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82%</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2299202964"/>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Kanyemba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dirty="0" err="1">
                          <a:solidFill>
                            <a:srgbClr val="000000"/>
                          </a:solidFill>
                          <a:effectLst/>
                          <a:latin typeface="Cambria" panose="02040503050406030204" pitchFamily="18" charset="0"/>
                          <a:ea typeface="Cambria" panose="02040503050406030204" pitchFamily="18" charset="0"/>
                        </a:rPr>
                        <a:t>Mhlambapele</a:t>
                      </a:r>
                      <a:r>
                        <a:rPr lang="en-ZW" sz="1400" b="0" u="none" strike="noStrike" dirty="0">
                          <a:solidFill>
                            <a:srgbClr val="000000"/>
                          </a:solidFill>
                          <a:effectLst/>
                          <a:latin typeface="Cambria" panose="02040503050406030204" pitchFamily="18" charset="0"/>
                          <a:ea typeface="Cambria" panose="02040503050406030204" pitchFamily="18" charset="0"/>
                        </a:rPr>
                        <a:t> Border Post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70%</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Sango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a:solidFill>
                            <a:srgbClr val="000000"/>
                          </a:solidFill>
                          <a:effectLst/>
                          <a:latin typeface="Cambria" panose="02040503050406030204" pitchFamily="18" charset="0"/>
                          <a:ea typeface="Cambria" panose="02040503050406030204" pitchFamily="18" charset="0"/>
                        </a:rPr>
                        <a:t>77%</a:t>
                      </a:r>
                      <a:endParaRPr lang="en-ZW" sz="1400" b="1"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2414764212"/>
                  </a:ext>
                </a:extLst>
              </a:tr>
              <a:tr h="238152">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Kariba Border Post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Kazungula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73%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Zvishavane</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63%</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35100951"/>
                  </a:ext>
                </a:extLst>
              </a:tr>
              <a:tr h="467042">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Nyamapanda Border Post</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69%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rowSpan="2" gridSpan="2">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rowSpan="2" hMerge="1">
                  <a:txBody>
                    <a:bodyPr/>
                    <a:lstStyle/>
                    <a:p>
                      <a:endParaRPr/>
                    </a:p>
                  </a:txBody>
                  <a:tcPr marL="8634" marR="8634" marT="8634" marB="0" anchor="b"/>
                </a:tc>
                <a:tc rowSpan="2" gridSpan="2">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p>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rowSpan="2" hMerge="1">
                  <a:txBody>
                    <a:bodyPr/>
                    <a:lstStyle/>
                    <a:p>
                      <a:endParaRP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469526060"/>
                  </a:ext>
                </a:extLst>
              </a:tr>
              <a:tr h="467042">
                <a:tc>
                  <a:txBody>
                    <a:bodyPr/>
                    <a:lstStyle/>
                    <a:p>
                      <a:pPr algn="l" fontAlgn="b">
                        <a:buNone/>
                      </a:pPr>
                      <a:r>
                        <a:rPr lang="en-ZW" sz="1400" b="0" u="none" strike="noStrike" dirty="0" err="1">
                          <a:solidFill>
                            <a:srgbClr val="000000"/>
                          </a:solidFill>
                          <a:effectLst/>
                          <a:latin typeface="Cambria" panose="02040503050406030204" pitchFamily="18" charset="0"/>
                          <a:ea typeface="Cambria" panose="02040503050406030204" pitchFamily="18" charset="0"/>
                        </a:rPr>
                        <a:t>Mukumbura</a:t>
                      </a:r>
                      <a:r>
                        <a:rPr lang="en-ZW" sz="1400" b="0" u="none" strike="noStrike" dirty="0">
                          <a:solidFill>
                            <a:srgbClr val="000000"/>
                          </a:solidFill>
                          <a:effectLst/>
                          <a:latin typeface="Cambria" panose="02040503050406030204" pitchFamily="18" charset="0"/>
                          <a:ea typeface="Cambria" panose="02040503050406030204" pitchFamily="18" charset="0"/>
                        </a:rPr>
                        <a:t> Border Post</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ctr" fontAlgn="b">
                        <a:buNone/>
                      </a:pPr>
                      <a:r>
                        <a:rPr lang="en-ZW" sz="1400" b="1" u="none" strike="noStrike" dirty="0">
                          <a:solidFill>
                            <a:srgbClr val="000000"/>
                          </a:solidFill>
                          <a:effectLst/>
                          <a:latin typeface="Cambria" panose="02040503050406030204" pitchFamily="18" charset="0"/>
                          <a:ea typeface="Cambria" panose="02040503050406030204" pitchFamily="18" charset="0"/>
                        </a:rPr>
                        <a:t>69%</a:t>
                      </a:r>
                      <a:endParaRPr lang="en-ZW" sz="1400" b="1"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solidFill>
                      <a:schemeClr val="tx2">
                        <a:lumMod val="40000"/>
                        <a:lumOff val="60000"/>
                      </a:schemeClr>
                    </a:solidFill>
                  </a:tcPr>
                </a:tc>
                <a:tc gridSpan="2" vMerge="1">
                  <a:txBody>
                    <a:bodyPr/>
                    <a:lstStyle/>
                    <a:p>
                      <a:endParaRPr/>
                    </a:p>
                  </a:txBody>
                  <a:tcPr marL="8634" marR="8634" marT="8634" marB="0" anchor="b"/>
                </a:tc>
                <a:tc hMerge="1" vMerge="1">
                  <a:txBody>
                    <a:bodyPr/>
                    <a:lstStyle/>
                    <a:p>
                      <a:endParaRPr dirty="0"/>
                    </a:p>
                  </a:txBody>
                  <a:tcPr marL="8634" marR="8634" marT="8634" marB="0" anchor="b"/>
                </a:tc>
                <a:tc gridSpan="2" vMerge="1">
                  <a:txBody>
                    <a:bodyPr/>
                    <a:lstStyle/>
                    <a:p>
                      <a:endParaRPr/>
                    </a:p>
                  </a:txBody>
                  <a:tcPr marL="8634" marR="8634" marT="8634" marB="0" anchor="b"/>
                </a:tc>
                <a:tc hMerge="1" vMerge="1">
                  <a:txBody>
                    <a:bodyPr/>
                    <a:lstStyle/>
                    <a:p>
                      <a:endParaRPr dirty="0"/>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a:solidFill>
                            <a:srgbClr val="000000"/>
                          </a:solidFill>
                          <a:effectLst/>
                          <a:latin typeface="Cambria" panose="02040503050406030204" pitchFamily="18" charset="0"/>
                          <a:ea typeface="Cambria" panose="02040503050406030204" pitchFamily="18" charset="0"/>
                        </a:rPr>
                        <a:t> </a:t>
                      </a:r>
                      <a:endParaRPr lang="en-ZW" sz="1400" b="0" i="0" u="none" strike="noStrike">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r>
                        <a:rPr lang="en-ZW" sz="1400" b="0" u="none" strike="noStrike" dirty="0">
                          <a:solidFill>
                            <a:srgbClr val="000000"/>
                          </a:solidFill>
                          <a:effectLst/>
                          <a:latin typeface="Cambria" panose="02040503050406030204" pitchFamily="18" charset="0"/>
                          <a:ea typeface="Cambria" panose="02040503050406030204" pitchFamily="18" charset="0"/>
                        </a:rPr>
                        <a:t> </a:t>
                      </a: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tc>
                  <a:txBody>
                    <a:bodyPr/>
                    <a:lstStyle/>
                    <a:p>
                      <a:pPr algn="l" fontAlgn="b">
                        <a:buNone/>
                      </a:pPr>
                      <a:endParaRPr lang="en-ZW" sz="1400" b="0" i="0" u="none" strike="noStrike" dirty="0">
                        <a:solidFill>
                          <a:srgbClr val="000000"/>
                        </a:solidFill>
                        <a:effectLst/>
                        <a:latin typeface="Cambria" panose="02040503050406030204" pitchFamily="18" charset="0"/>
                        <a:ea typeface="Cambria" panose="02040503050406030204" pitchFamily="18" charset="0"/>
                      </a:endParaRPr>
                    </a:p>
                  </a:txBody>
                  <a:tcPr marL="8634" marR="8634" marT="8634" marB="0" anchor="b"/>
                </a:tc>
                <a:extLst>
                  <a:ext uri="{0D108BD9-81ED-4DB2-BD59-A6C34878D82A}">
                    <a16:rowId xmlns:a16="http://schemas.microsoft.com/office/drawing/2014/main" val="1509463278"/>
                  </a:ext>
                </a:extLst>
              </a:tr>
            </a:tbl>
          </a:graphicData>
        </a:graphic>
      </p:graphicFrame>
    </p:spTree>
    <p:extLst>
      <p:ext uri="{BB962C8B-B14F-4D97-AF65-F5344CB8AC3E}">
        <p14:creationId xmlns:p14="http://schemas.microsoft.com/office/powerpoint/2010/main" val="3283507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NET PROMOTER SCORE (NPS)</a:t>
            </a:r>
            <a:endParaRPr lang="en-US" sz="2800" b="1" dirty="0"/>
          </a:p>
        </p:txBody>
      </p:sp>
      <p:sp>
        <p:nvSpPr>
          <p:cNvPr id="7" name="Rectangle 6"/>
          <p:cNvSpPr/>
          <p:nvPr/>
        </p:nvSpPr>
        <p:spPr>
          <a:xfrm>
            <a:off x="336884" y="673769"/>
            <a:ext cx="11518231" cy="785343"/>
          </a:xfrm>
          <a:prstGeom prst="rect">
            <a:avLst/>
          </a:prstGeom>
        </p:spPr>
        <p:txBody>
          <a:bodyPr wrap="square">
            <a:spAutoFit/>
          </a:bodyPr>
          <a:lstStyle/>
          <a:p>
            <a:pPr lvl="0" algn="just">
              <a:lnSpc>
                <a:spcPct val="150000"/>
              </a:lnSpc>
              <a:spcAft>
                <a:spcPts val="800"/>
              </a:spcAft>
              <a:buSzPts val="1000"/>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Net Promoter Score (NPS) measures clients’ likelihood to recommend NAC services to others, serving as an indicator of client loyalty and advocacy. It is calculated as: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2"/>
          <p:cNvSpPr>
            <a:spLocks noChangeArrowheads="1"/>
          </p:cNvSpPr>
          <p:nvPr/>
        </p:nvSpPr>
        <p:spPr bwMode="auto">
          <a:xfrm>
            <a:off x="4122821" y="113589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821" y="1415381"/>
            <a:ext cx="3406508" cy="59046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4351421" y="200584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336884" y="2285331"/>
            <a:ext cx="4575530" cy="3559949"/>
          </a:xfrm>
          <a:prstGeom prst="rect">
            <a:avLst/>
          </a:prstGeom>
        </p:spPr>
        <p:txBody>
          <a:bodyPr wrap="square">
            <a:spAutoFit/>
          </a:bodyPr>
          <a:lstStyle/>
          <a:p>
            <a:pPr algn="just">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Where:</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Promoters (score 9–10)</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Highly satisfied and likely to recommend.</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Passives (score 7–8)</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Satisfied but neutral; not counted in NPS calculation.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Detractors (score 0–6)</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Unhappy clients who may discourage others.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NPS ranges from </a:t>
            </a: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-100 to +100</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33378108"/>
              </p:ext>
            </p:extLst>
          </p:nvPr>
        </p:nvGraphicFramePr>
        <p:xfrm>
          <a:off x="5500514" y="2597249"/>
          <a:ext cx="6130011" cy="3592894"/>
        </p:xfrm>
        <a:graphic>
          <a:graphicData uri="http://schemas.openxmlformats.org/drawingml/2006/table">
            <a:tbl>
              <a:tblPr firstRow="1" firstCol="1" bandRow="1">
                <a:tableStyleId>{C083E6E3-FA7D-4D7B-A595-EF9225AFEA82}</a:tableStyleId>
              </a:tblPr>
              <a:tblGrid>
                <a:gridCol w="1107413">
                  <a:extLst>
                    <a:ext uri="{9D8B030D-6E8A-4147-A177-3AD203B41FA5}">
                      <a16:colId xmlns:a16="http://schemas.microsoft.com/office/drawing/2014/main" val="3288648154"/>
                    </a:ext>
                  </a:extLst>
                </a:gridCol>
                <a:gridCol w="5022598">
                  <a:extLst>
                    <a:ext uri="{9D8B030D-6E8A-4147-A177-3AD203B41FA5}">
                      <a16:colId xmlns:a16="http://schemas.microsoft.com/office/drawing/2014/main" val="1656082511"/>
                    </a:ext>
                  </a:extLst>
                </a:gridCol>
              </a:tblGrid>
              <a:tr h="754973">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Below 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0000"/>
                    </a:solidFill>
                  </a:tcPr>
                </a:tc>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Needs significant improvement (more detractors than promoters).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0000"/>
                    </a:solidFill>
                  </a:tcPr>
                </a:tc>
                <a:extLst>
                  <a:ext uri="{0D108BD9-81ED-4DB2-BD59-A6C34878D82A}">
                    <a16:rowId xmlns:a16="http://schemas.microsoft.com/office/drawing/2014/main" val="456660102"/>
                  </a:ext>
                </a:extLst>
              </a:tr>
              <a:tr h="754973">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Above 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C000">
                        <a:alpha val="20000"/>
                      </a:srgbClr>
                    </a:solidFill>
                  </a:tcPr>
                </a:tc>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Good (more promoters than detractors, a healthy baseline).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C000">
                        <a:alpha val="20000"/>
                      </a:srgbClr>
                    </a:solidFill>
                  </a:tcPr>
                </a:tc>
                <a:extLst>
                  <a:ext uri="{0D108BD9-81ED-4DB2-BD59-A6C34878D82A}">
                    <a16:rowId xmlns:a16="http://schemas.microsoft.com/office/drawing/2014/main" val="4256235678"/>
                  </a:ext>
                </a:extLst>
              </a:tr>
              <a:tr h="754973">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Above 20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Favourable/Great (indicating people are favouring the brand).</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82925922"/>
                  </a:ext>
                </a:extLst>
              </a:tr>
              <a:tr h="688401">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Above 50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alpha val="20000"/>
                      </a:srgbClr>
                    </a:solidFill>
                  </a:tcPr>
                </a:tc>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Excellent/Amazing (strong customer loyalty).</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alpha val="20000"/>
                      </a:srgbClr>
                    </a:solidFill>
                  </a:tcPr>
                </a:tc>
                <a:extLst>
                  <a:ext uri="{0D108BD9-81ED-4DB2-BD59-A6C34878D82A}">
                    <a16:rowId xmlns:a16="http://schemas.microsoft.com/office/drawing/2014/main" val="2904350679"/>
                  </a:ext>
                </a:extLst>
              </a:tr>
              <a:tr h="639574">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Above 70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00B050"/>
                    </a:solidFill>
                  </a:tcPr>
                </a:tc>
                <a:tc>
                  <a:txBody>
                    <a:bodyPr/>
                    <a:lstStyle/>
                    <a:p>
                      <a:pPr algn="just">
                        <a:lnSpc>
                          <a:spcPct val="150000"/>
                        </a:lnSpc>
                        <a:spcAft>
                          <a:spcPts val="100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World-class/Exceptional </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496711677"/>
                  </a:ext>
                </a:extLst>
              </a:tr>
            </a:tbl>
          </a:graphicData>
        </a:graphic>
      </p:graphicFrame>
    </p:spTree>
    <p:extLst>
      <p:ext uri="{BB962C8B-B14F-4D97-AF65-F5344CB8AC3E}">
        <p14:creationId xmlns:p14="http://schemas.microsoft.com/office/powerpoint/2010/main" val="1915810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US" sz="2800" b="1" dirty="0"/>
              <a:t>OVERALL ZIMRA NET PROMOTER SCORE BY REGION</a:t>
            </a:r>
            <a:endParaRPr lang="en-US" sz="1600" b="1" dirty="0"/>
          </a:p>
        </p:txBody>
      </p:sp>
      <p:graphicFrame>
        <p:nvGraphicFramePr>
          <p:cNvPr id="12" name="Chart 11">
            <a:extLst>
              <a:ext uri="{FF2B5EF4-FFF2-40B4-BE49-F238E27FC236}">
                <a16:creationId xmlns:a16="http://schemas.microsoft.com/office/drawing/2014/main" id="{FBE4896D-D806-B811-DBC1-78A4FF2AE04C}"/>
              </a:ext>
            </a:extLst>
          </p:cNvPr>
          <p:cNvGraphicFramePr/>
          <p:nvPr>
            <p:extLst>
              <p:ext uri="{D42A27DB-BD31-4B8C-83A1-F6EECF244321}">
                <p14:modId xmlns:p14="http://schemas.microsoft.com/office/powerpoint/2010/main" val="2082754267"/>
              </p:ext>
            </p:extLst>
          </p:nvPr>
        </p:nvGraphicFramePr>
        <p:xfrm>
          <a:off x="208547" y="634434"/>
          <a:ext cx="6561221" cy="372177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32873" y="4445208"/>
            <a:ext cx="11297653" cy="2564805"/>
          </a:xfrm>
          <a:prstGeom prst="rect">
            <a:avLst/>
          </a:prstGeom>
        </p:spPr>
        <p:txBody>
          <a:bodyPr wrap="square">
            <a:spAutoFit/>
          </a:bodyPr>
          <a:lstStyle/>
          <a:p>
            <a:pPr algn="just">
              <a:lnSpc>
                <a:spcPct val="150000"/>
              </a:lnSpc>
              <a:spcAft>
                <a:spcPts val="1000"/>
              </a:spcAft>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ZIMRA Client Satisfaction Survey – Q1 2026: Net Promoter Score (NPS) Analysis (Overall NPS: +11)</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overall Net Promoter Score (NPS) of +11 places ZIMRA in the </a:t>
            </a: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“Good”</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category, meaning:</a:t>
            </a: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ZIMRA has achieved a positive perception baseline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The organisation is not at risk (no negative NPS)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However, it has not yet built strong loyalty or brand advocacy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spcAft>
                <a:spcPts val="1000"/>
              </a:spcAft>
            </a:pP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7090610" y="964177"/>
            <a:ext cx="4539916" cy="2693045"/>
          </a:xfrm>
          <a:prstGeom prst="rect">
            <a:avLst/>
          </a:prstGeom>
        </p:spPr>
        <p:txBody>
          <a:bodyPr wrap="square">
            <a:spAutoFit/>
          </a:bodyPr>
          <a:lstStyle/>
          <a:p>
            <a:pPr algn="just">
              <a:lnSpc>
                <a:spcPct val="150000"/>
              </a:lnSpc>
              <a:spcAft>
                <a:spcPts val="1000"/>
              </a:spcAft>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Operational Meaning for ZIMRA:</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Aft>
                <a:spcPts val="1000"/>
              </a:spcAft>
              <a:buSzPts val="1000"/>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will use ZIMRA because they must (compliance-driven), but: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Not many are enthusiastic advocates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Experiences are acceptable but not memorable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2382" y="5205034"/>
            <a:ext cx="2699618" cy="1652966"/>
          </a:xfrm>
          <a:prstGeom prst="rect">
            <a:avLst/>
          </a:prstGeom>
          <a:effectLst>
            <a:softEdge rad="31750"/>
          </a:effectLst>
        </p:spPr>
      </p:pic>
    </p:spTree>
    <p:extLst>
      <p:ext uri="{BB962C8B-B14F-4D97-AF65-F5344CB8AC3E}">
        <p14:creationId xmlns:p14="http://schemas.microsoft.com/office/powerpoint/2010/main" val="308302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US" sz="2800" b="1" dirty="0"/>
              <a:t>REGIONIONAL NPS PERFORMANCE BREAKDOWN</a:t>
            </a:r>
            <a:endParaRPr lang="en-US" sz="1600" b="1" dirty="0"/>
          </a:p>
        </p:txBody>
      </p:sp>
      <p:sp>
        <p:nvSpPr>
          <p:cNvPr id="4" name="Rectangle 3"/>
          <p:cNvSpPr/>
          <p:nvPr/>
        </p:nvSpPr>
        <p:spPr>
          <a:xfrm>
            <a:off x="368970" y="545431"/>
            <a:ext cx="5325977" cy="6054030"/>
          </a:xfrm>
          <a:prstGeom prst="rect">
            <a:avLst/>
          </a:prstGeom>
        </p:spPr>
        <p:txBody>
          <a:bodyPr wrap="square">
            <a:spAutoFit/>
          </a:bodyPr>
          <a:lstStyle/>
          <a:p>
            <a:pPr algn="just">
              <a:lnSpc>
                <a:spcPct val="150000"/>
              </a:lnSpc>
              <a:spcAft>
                <a:spcPts val="1000"/>
              </a:spcAft>
            </a:pPr>
            <a:r>
              <a:rPr lang="en-ZW" sz="14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High Performing Regions</a:t>
            </a:r>
            <a:endParaRPr lang="en-US" sz="1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Region 3 – NPS: +17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Wingdings" panose="05000000000000000000" pitchFamily="2" charset="2"/>
              <a:buChar char="Ø"/>
            </a:pPr>
            <a:r>
              <a:rPr lang="en-ZW"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Forbes Border Post – NPS: +15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These are the strongest performers, approaching the “Favourable/Great” threshold (20+).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Operational Interpretation: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Better client experience consistency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Fewer service frustrations (delays, system issues)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positive staff-client interactions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Moderate Performing Regions </a:t>
            </a:r>
            <a:endParaRPr lang="en-US" sz="1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 – NPS: +12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Beitbridge Border Post – NPS: +9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Wingdings" panose="05000000000000000000" pitchFamily="2" charset="2"/>
              <a:buChar char="Ø"/>
            </a:pPr>
            <a:r>
              <a:rPr lang="en-ZW"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Region 2 – NPS: +8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These fall within the “Good” range, but below the overall benchmark for strong loyalty.</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6304550" y="545431"/>
            <a:ext cx="5566610" cy="6488764"/>
          </a:xfrm>
          <a:prstGeom prst="rect">
            <a:avLst/>
          </a:prstGeom>
        </p:spPr>
        <p:txBody>
          <a:bodyPr wrap="square">
            <a:spAutoFit/>
          </a:bodyPr>
          <a:lstStyle/>
          <a:p>
            <a:pPr>
              <a:lnSpc>
                <a:spcPct val="200000"/>
              </a:lnSpc>
            </a:pPr>
            <a:r>
              <a:rPr lang="en-ZW" sz="1400"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1400" dirty="0">
              <a:solidFill>
                <a:schemeClr val="accent3">
                  <a:lumMod val="50000"/>
                </a:schemeClr>
              </a:solidFill>
              <a:latin typeface="Cambria" panose="02040503050406030204" pitchFamily="18" charset="0"/>
              <a:ea typeface="Cambria" panose="02040503050406030204" pitchFamily="18" charset="0"/>
            </a:endParaRPr>
          </a:p>
          <a:p>
            <a:pPr lvl="0">
              <a:lnSpc>
                <a:spcPct val="200000"/>
              </a:lnSpc>
            </a:pPr>
            <a:r>
              <a:rPr lang="en-ZW" sz="1400" dirty="0">
                <a:solidFill>
                  <a:schemeClr val="accent3">
                    <a:lumMod val="50000"/>
                  </a:schemeClr>
                </a:solidFill>
                <a:latin typeface="Cambria" panose="02040503050406030204" pitchFamily="18" charset="0"/>
                <a:ea typeface="Cambria" panose="02040503050406030204" pitchFamily="18" charset="0"/>
              </a:rPr>
              <a:t>Clients are generally satisfied but not impressed due to presence of:</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Service delays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System inefficiencies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Communication gaps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a:lnSpc>
                <a:spcPct val="200000"/>
              </a:lnSpc>
            </a:pPr>
            <a:r>
              <a:rPr lang="en-ZW" sz="1400" b="1" u="sng" dirty="0">
                <a:solidFill>
                  <a:srgbClr val="FF0000"/>
                </a:solidFill>
                <a:latin typeface="Cambria" panose="02040503050406030204" pitchFamily="18" charset="0"/>
                <a:ea typeface="Cambria" panose="02040503050406030204" pitchFamily="18" charset="0"/>
              </a:rPr>
              <a:t>Lower Performing Region</a:t>
            </a:r>
            <a:endParaRPr lang="en-US" sz="1400" dirty="0">
              <a:solidFill>
                <a:srgbClr val="FF0000"/>
              </a:solidFill>
              <a:latin typeface="Cambria" panose="02040503050406030204" pitchFamily="18" charset="0"/>
              <a:ea typeface="Cambria" panose="02040503050406030204" pitchFamily="18" charset="0"/>
            </a:endParaRPr>
          </a:p>
          <a:p>
            <a:pPr marL="285750" lvl="0"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Region 1 – NPS: +4</a:t>
            </a:r>
            <a:endParaRPr lang="en-US" sz="1400" dirty="0">
              <a:solidFill>
                <a:schemeClr val="accent3">
                  <a:lumMod val="50000"/>
                </a:schemeClr>
              </a:solidFill>
              <a:latin typeface="Cambria" panose="02040503050406030204" pitchFamily="18" charset="0"/>
              <a:ea typeface="Cambria" panose="02040503050406030204" pitchFamily="18" charset="0"/>
            </a:endParaRPr>
          </a:p>
          <a:p>
            <a:pPr>
              <a:lnSpc>
                <a:spcPct val="200000"/>
              </a:lnSpc>
            </a:pPr>
            <a:r>
              <a:rPr lang="en-ZW" sz="1400" dirty="0">
                <a:solidFill>
                  <a:schemeClr val="accent3">
                    <a:lumMod val="50000"/>
                  </a:schemeClr>
                </a:solidFill>
                <a:latin typeface="Cambria" panose="02040503050406030204" pitchFamily="18" charset="0"/>
                <a:ea typeface="Cambria" panose="02040503050406030204" pitchFamily="18" charset="0"/>
              </a:rPr>
              <a:t>Although still positive, this is very close to neutral, indicating:</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Nearly equal proportions of promoters and detractors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a:lnSpc>
                <a:spcPct val="200000"/>
              </a:lnSpc>
            </a:pPr>
            <a:r>
              <a:rPr lang="en-ZW" sz="1400" b="1" u="sng" dirty="0">
                <a:solidFill>
                  <a:schemeClr val="accent3">
                    <a:lumMod val="50000"/>
                  </a:schemeClr>
                </a:solidFill>
                <a:latin typeface="Cambria" panose="02040503050406030204" pitchFamily="18" charset="0"/>
                <a:ea typeface="Cambria" panose="02040503050406030204" pitchFamily="18" charset="0"/>
              </a:rPr>
              <a:t>Operational Interpretation:</a:t>
            </a:r>
            <a:endParaRPr lang="en-US" sz="1400" dirty="0">
              <a:solidFill>
                <a:schemeClr val="accent3">
                  <a:lumMod val="50000"/>
                </a:schemeClr>
              </a:solidFill>
              <a:latin typeface="Cambria" panose="02040503050406030204" pitchFamily="18" charset="0"/>
              <a:ea typeface="Cambria" panose="02040503050406030204" pitchFamily="18" charset="0"/>
            </a:endParaRPr>
          </a:p>
          <a:p>
            <a:pPr lvl="0">
              <a:lnSpc>
                <a:spcPct val="200000"/>
              </a:lnSpc>
            </a:pPr>
            <a:r>
              <a:rPr lang="en-ZW" sz="1400" dirty="0">
                <a:solidFill>
                  <a:schemeClr val="accent3">
                    <a:lumMod val="50000"/>
                  </a:schemeClr>
                </a:solidFill>
                <a:latin typeface="Cambria" panose="02040503050406030204" pitchFamily="18" charset="0"/>
                <a:ea typeface="Cambria" panose="02040503050406030204" pitchFamily="18" charset="0"/>
              </a:rPr>
              <a:t>Higher likelihood of:</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Client frustrations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Inconsistent service delivery</a:t>
            </a:r>
            <a:endParaRPr lang="en-US" sz="1400" dirty="0">
              <a:solidFill>
                <a:schemeClr val="accent3">
                  <a:lumMod val="50000"/>
                </a:schemeClr>
              </a:solidFill>
              <a:latin typeface="Cambria" panose="02040503050406030204" pitchFamily="18" charset="0"/>
              <a:ea typeface="Cambria" panose="02040503050406030204" pitchFamily="18" charset="0"/>
            </a:endParaRPr>
          </a:p>
          <a:p>
            <a:pPr marL="742950" lvl="1" indent="-285750">
              <a:lnSpc>
                <a:spcPct val="200000"/>
              </a:lnSpc>
              <a:buFont typeface="Wingdings" panose="05000000000000000000" pitchFamily="2" charset="2"/>
              <a:buChar char="Ø"/>
            </a:pPr>
            <a:r>
              <a:rPr lang="en-ZW" sz="1400" dirty="0">
                <a:solidFill>
                  <a:schemeClr val="accent3">
                    <a:lumMod val="50000"/>
                  </a:schemeClr>
                </a:solidFill>
                <a:latin typeface="Cambria" panose="02040503050406030204" pitchFamily="18" charset="0"/>
                <a:ea typeface="Cambria" panose="02040503050406030204" pitchFamily="18" charset="0"/>
              </a:rPr>
              <a:t>Poorer communication or longer turnaround times</a:t>
            </a:r>
            <a:endParaRPr lang="en-US" sz="1400" dirty="0">
              <a:solidFill>
                <a:schemeClr val="accent3">
                  <a:lumMod val="50000"/>
                </a:schemeClr>
              </a:solidFill>
              <a:latin typeface="Cambria" panose="02040503050406030204" pitchFamily="18" charset="0"/>
              <a:ea typeface="Cambria" panose="02040503050406030204" pitchFamily="18" charset="0"/>
            </a:endParaRPr>
          </a:p>
          <a:p>
            <a:pPr algn="just">
              <a:lnSpc>
                <a:spcPct val="200000"/>
              </a:lnSpc>
              <a:spcAft>
                <a:spcPts val="1000"/>
              </a:spcAft>
            </a:pP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8" name="Straight Arrow Connector 7"/>
          <p:cNvCxnSpPr/>
          <p:nvPr/>
        </p:nvCxnSpPr>
        <p:spPr>
          <a:xfrm>
            <a:off x="6031834" y="545431"/>
            <a:ext cx="16042" cy="6312569"/>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575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GB" sz="2800" b="1" dirty="0"/>
              <a:t>KEY DRIVERS OF NPS AT ZIMRA &amp; OVERALL ZIMRA PAIN POINTS</a:t>
            </a:r>
            <a:endParaRPr lang="en-US" sz="1600" b="1" dirty="0"/>
          </a:p>
        </p:txBody>
      </p:sp>
      <p:cxnSp>
        <p:nvCxnSpPr>
          <p:cNvPr id="8" name="Straight Arrow Connector 7"/>
          <p:cNvCxnSpPr/>
          <p:nvPr/>
        </p:nvCxnSpPr>
        <p:spPr>
          <a:xfrm>
            <a:off x="5342024" y="545431"/>
            <a:ext cx="16042" cy="6312569"/>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421" y="898357"/>
            <a:ext cx="5630781" cy="4298613"/>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Across all regions, NPS is influenced by: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Positive Drivers (Promoters)</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Efficient service and shorter queues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Professional and helpful staff</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Smooth digital transactions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Negative Drivers (Detractors)</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and online platform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Long waiting times (especially at borders)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Poor communication and feedback delays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Perceived inefficiencies in handling queries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791202" y="620871"/>
            <a:ext cx="6096000" cy="6161687"/>
          </a:xfrm>
          <a:prstGeom prst="rect">
            <a:avLst/>
          </a:prstGeom>
        </p:spPr>
        <p:txBody>
          <a:bodyPr>
            <a:spAutoFit/>
          </a:bodyPr>
          <a:lstStyle/>
          <a:p>
            <a:pPr>
              <a:lnSpc>
                <a:spcPct val="115000"/>
              </a:lnSpc>
              <a:spcAft>
                <a:spcPts val="1000"/>
              </a:spcAft>
            </a:pPr>
            <a:r>
              <a:rPr lang="en-ZW" sz="1600" b="1" u="sng"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Overall ZIMRA Client Pain Points</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a:t>
            </a:r>
            <a:r>
              <a:rPr lang="en-ZW" sz="1600" b="1" u="sng"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System &amp; Digital Platform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 slow or unreliable, often only functional at night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Frequent system downtime affecting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Online platforms not user-friendly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Poor system maintenance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Payment processing delays across banks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a:t>
            </a:r>
            <a:r>
              <a:rPr lang="en-ZW" sz="1600" b="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ZW" sz="1600" b="1" kern="100" dirty="0">
                <a:latin typeface="Cambria" panose="02040503050406030204" pitchFamily="18" charset="0"/>
                <a:ea typeface="Cambria" panose="02040503050406030204" pitchFamily="18" charset="0"/>
                <a:cs typeface="Times New Roman" panose="02020603050405020304" pitchFamily="18" charset="0"/>
              </a:rPr>
              <a:t>Service Efficiency &amp; Delays</a:t>
            </a:r>
            <a:endParaRPr lang="en-US" sz="1600" kern="100" dirty="0">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Long waiting times and delayed processing of services (rebates, clearances, refunds)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at border posts and town offices, especially during holidays and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physical inspections and document processing at border post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eg</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Beitbridge,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and Plumtree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Rebate processing can take up to one month</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15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Bureaucratic procedures causing unnecessary delays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681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GB" sz="2800" b="1" dirty="0"/>
              <a:t>ZIMRA PAIN POINTS</a:t>
            </a:r>
            <a:endParaRPr lang="en-US" sz="1600" b="1" dirty="0"/>
          </a:p>
        </p:txBody>
      </p:sp>
      <p:cxnSp>
        <p:nvCxnSpPr>
          <p:cNvPr id="8" name="Straight Arrow Connector 7"/>
          <p:cNvCxnSpPr/>
          <p:nvPr/>
        </p:nvCxnSpPr>
        <p:spPr>
          <a:xfrm>
            <a:off x="5831309" y="545430"/>
            <a:ext cx="16042" cy="6312569"/>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92505" y="819936"/>
            <a:ext cx="5486399" cy="6288901"/>
          </a:xfrm>
          <a:prstGeom prst="rect">
            <a:avLst/>
          </a:prstGeom>
        </p:spPr>
        <p:txBody>
          <a:bodyPr wrap="square">
            <a:spAutoFit/>
          </a:bodyPr>
          <a:lstStyle/>
          <a:p>
            <a:pPr algn="just">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Staffing &amp; Capacity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Insufficient personnel at border posts and town offices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shortages leading to slow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not available or responsive on phone/email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e.g</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contact centre, Bulawayo Port,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Hwange,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SCO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GMS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Communication &amp; Responsiveness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lines often unanswered; emails and calls delayed (toll-free numbers not working) </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between ZIMRA and clients inconsistent there are multiple referrals without resolution especially at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Gweru, Belgravia LCO</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Poor guidance on processes and procedures</a:t>
            </a:r>
          </a:p>
          <a:p>
            <a:pPr marL="342900" lvl="0" indent="-342900" algn="just">
              <a:lnSpc>
                <a:spcPct val="150000"/>
              </a:lnSpc>
              <a:spcAft>
                <a:spcPts val="1000"/>
              </a:spcAft>
              <a:buSzPts val="1000"/>
              <a:buFont typeface="Wingdings" panose="05000000000000000000" pitchFamily="2" charset="2"/>
              <a:buChar char="Ø"/>
              <a:tabLst>
                <a:tab pos="457200" algn="l"/>
              </a:tabLs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5967666" y="644212"/>
            <a:ext cx="6096000" cy="6115007"/>
          </a:xfrm>
          <a:prstGeom prst="rect">
            <a:avLst/>
          </a:prstGeom>
        </p:spPr>
        <p:txBody>
          <a:bodyPr>
            <a:spAutoFit/>
          </a:bodyPr>
          <a:lstStyle/>
          <a:p>
            <a:pPr>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Customer Service &amp; Professionalism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are rude, harsh, or unprofessional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e,g</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Bindura as well as border post staff unprofessional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Harassment at checkpoints despite compliance noted at Harare Airport, Beitbridge Border, Forbes Border Post, ZIMRA enforcement team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Physical inspections and confiscations perceived as excessive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eg</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Harare Airports,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GMS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CEVA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Corruption, Fairness &amp; Accountability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Allegations of bribery for faster service most common at all border post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Perceived bias in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Accountability issues for staff conduct noted at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Gweru, Bulawayo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Mhlahlandela</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792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8" y="443575"/>
            <a:ext cx="5630779" cy="5504584"/>
          </a:xfrm>
          <a:prstGeom prst="rect">
            <a:avLst/>
          </a:prstGeom>
        </p:spPr>
        <p:txBody>
          <a:bodyPr wrap="square">
            <a:spAutoFit/>
          </a:bodyPr>
          <a:lstStyle/>
          <a:p>
            <a:pPr>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Tax Compliance Burden &amp; SME Concerns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Complex tax processes for SMEs and individual taxpayers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Excessive penalties and interest charges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Tax obligations seen as punitive or inflexible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New taxpayers lack awareness and education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Documentation &amp; Process Complexity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Excessive documentation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Forms disorganised, unavailable, or in short supply noted at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Beitbridge Border Post,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Maitengwe</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a:t>
            </a:r>
            <a:r>
              <a:rPr lang="en-ZW" sz="1600" kern="1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Sango Border Post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Procedures for reporting issues unclear</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6529137" y="443575"/>
            <a:ext cx="5406189" cy="5678478"/>
          </a:xfrm>
          <a:prstGeom prst="rect">
            <a:avLst/>
          </a:prstGeom>
        </p:spPr>
        <p:txBody>
          <a:bodyPr wrap="square">
            <a:spAutoFit/>
          </a:bodyPr>
          <a:lstStyle/>
          <a:p>
            <a:pPr>
              <a:lnSpc>
                <a:spcPct val="150000"/>
              </a:lnSpc>
            </a:pPr>
            <a:r>
              <a:rPr lang="en-ZW" b="1" u="sng" dirty="0">
                <a:solidFill>
                  <a:srgbClr val="FF0000"/>
                </a:solidFill>
                <a:latin typeface="Cambria" panose="02040503050406030204" pitchFamily="18" charset="0"/>
                <a:ea typeface="Cambria" panose="02040503050406030204" pitchFamily="18" charset="0"/>
              </a:rPr>
              <a:t>Overall Suggested Improvements for ZIMRA</a:t>
            </a:r>
            <a:endParaRPr lang="en-US" dirty="0">
              <a:solidFill>
                <a:srgbClr val="FF0000"/>
              </a:solidFill>
              <a:latin typeface="Cambria" panose="02040503050406030204" pitchFamily="18" charset="0"/>
              <a:ea typeface="Cambria" panose="02040503050406030204" pitchFamily="18" charset="0"/>
            </a:endParaRPr>
          </a:p>
          <a:p>
            <a:pPr>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1. System &amp; Digital Platform</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Upgrade and stabilise all digital platforms (</a:t>
            </a:r>
            <a:r>
              <a:rPr lang="en-ZW" sz="1600" dirty="0" err="1">
                <a:solidFill>
                  <a:schemeClr val="accent3">
                    <a:lumMod val="50000"/>
                  </a:schemeClr>
                </a:solidFill>
                <a:latin typeface="Cambria" panose="02040503050406030204" pitchFamily="18" charset="0"/>
                <a:ea typeface="Cambria" panose="02040503050406030204" pitchFamily="18" charset="0"/>
              </a:rPr>
              <a:t>TaRMS</a:t>
            </a:r>
            <a:r>
              <a:rPr lang="en-ZW" sz="1600" dirty="0">
                <a:solidFill>
                  <a:schemeClr val="accent3">
                    <a:lumMod val="50000"/>
                  </a:schemeClr>
                </a:solidFill>
                <a:latin typeface="Cambria" panose="02040503050406030204" pitchFamily="18" charset="0"/>
                <a:ea typeface="Cambria" panose="02040503050406030204" pitchFamily="18" charset="0"/>
              </a:rPr>
              <a:t>, online portals)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Ensure systems work 24/7 and perform consistently during peak hours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Improve ICT infrastructure and internet connectivity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Regular system maintenance and updates but please raise awareness first to the ZIMRA clients if there are any system maintenance issues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2. Service Efficiency &amp; Process Improvements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Streamline workflows and reduce waiting times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Process rebates, refunds, and clearances faster</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Introduce digital pre-clearance to reduce physical visits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spcAft>
                <a:spcPts val="1000"/>
              </a:spcAf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9" name="Straight Arrow Connector 8"/>
          <p:cNvCxnSpPr/>
          <p:nvPr/>
        </p:nvCxnSpPr>
        <p:spPr>
          <a:xfrm>
            <a:off x="5935587" y="93454"/>
            <a:ext cx="40102" cy="6764546"/>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1A28A366-05C6-0392-3F3C-4FD2957102C0}"/>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GB" sz="2800" b="1" dirty="0"/>
              <a:t>ZIMRA PAIN POINTS &amp; OVERALL IMPROVEMENTS</a:t>
            </a:r>
            <a:endParaRPr lang="en-US" sz="1600" b="1" dirty="0"/>
          </a:p>
        </p:txBody>
      </p:sp>
    </p:spTree>
    <p:extLst>
      <p:ext uri="{BB962C8B-B14F-4D97-AF65-F5344CB8AC3E}">
        <p14:creationId xmlns:p14="http://schemas.microsoft.com/office/powerpoint/2010/main" val="3763074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9" name="Straight Arrow Connector 8"/>
          <p:cNvCxnSpPr/>
          <p:nvPr/>
        </p:nvCxnSpPr>
        <p:spPr>
          <a:xfrm>
            <a:off x="6184240" y="93454"/>
            <a:ext cx="40102" cy="6764546"/>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08553" y="374461"/>
            <a:ext cx="5975687" cy="6201698"/>
          </a:xfrm>
          <a:prstGeom prst="rect">
            <a:avLst/>
          </a:prstGeom>
        </p:spPr>
        <p:txBody>
          <a:bodyPr wrap="square">
            <a:spAutoFit/>
          </a:bodyPr>
          <a:lstStyle/>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Staffing &amp; Capacity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Increase staffing at border posts and town offices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Deploy extra personnel during holidays and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adequate staffing in contact centres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Communication &amp; Responsiveness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responsiveness on phone lines, WhatsApp, and email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Standardise information shared with clients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Notify clients proactively about changes in policies or systems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Assign dedicated liaison officers for complex client queries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Conduct regular feedback surveys and workshops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Customer Service &amp; Professionalism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Train staff on professionalism, ethics, and client engagement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Encourage respectful and supportive treatment of all taxpayers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Monitor staff conduct and enforce accountability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 training to ZIMRA staff of Customer Handling or Customer Service Experience as well as Emotional Intelligence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Rotate staff to reduce opportunities for bias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464968" y="187230"/>
            <a:ext cx="5727032" cy="6576159"/>
          </a:xfrm>
          <a:prstGeom prst="rect">
            <a:avLst/>
          </a:prstGeom>
        </p:spPr>
        <p:txBody>
          <a:bodyPr wrap="square">
            <a:spAutoFit/>
          </a:bodyPr>
          <a:lstStyle/>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Tax Compliance Support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Provide targeted SME training and support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Educate new taxpayers about processes and obligations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Simplify compliance procedures where possible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Review penalties and interest to be fair and reasonable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Documentation &amp; Process Simplification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the number of required documents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Digitise forms and make them easily accessible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Organise forms systematically and ensure availability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Clarify issue reporting procedures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9. Infrastructure &amp; Access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communication lines are functional at all times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Expand capacity for online and offline service access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 Enforcement &amp; Border Post Practices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Train border and enforcement staff for fair and respectful conduct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unnecessary inspections or confiscations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efficiency during peak travel or holiday periods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74396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28</a:t>
            </a:fld>
            <a:endParaRPr lang="en-US" noProof="0" dirty="0"/>
          </a:p>
        </p:txBody>
      </p:sp>
      <p:sp>
        <p:nvSpPr>
          <p:cNvPr id="5" name="TextBox 4"/>
          <p:cNvSpPr txBox="1"/>
          <p:nvPr/>
        </p:nvSpPr>
        <p:spPr>
          <a:xfrm>
            <a:off x="1726186" y="642218"/>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REGIONAL ANALYSIS</a:t>
            </a:r>
            <a:endParaRPr lang="en-US" sz="4400" dirty="0">
              <a:solidFill>
                <a:schemeClr val="accent3">
                  <a:lumMod val="50000"/>
                </a:schemeClr>
              </a:solidFill>
              <a:latin typeface="Cooper Black" panose="0208090404030B0204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
        <p:nvSpPr>
          <p:cNvPr id="2" name="TextBox 1">
            <a:extLst>
              <a:ext uri="{FF2B5EF4-FFF2-40B4-BE49-F238E27FC236}">
                <a16:creationId xmlns:a16="http://schemas.microsoft.com/office/drawing/2014/main" id="{96F43245-CC17-A427-583B-9975C02E8199}"/>
              </a:ext>
            </a:extLst>
          </p:cNvPr>
          <p:cNvSpPr txBox="1"/>
          <p:nvPr/>
        </p:nvSpPr>
        <p:spPr>
          <a:xfrm>
            <a:off x="1578545" y="3511210"/>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BEITBRIDGE</a:t>
            </a:r>
            <a:endParaRPr lang="en-US" sz="4400" dirty="0">
              <a:solidFill>
                <a:schemeClr val="accent3">
                  <a:lumMod val="50000"/>
                </a:schemeClr>
              </a:solidFill>
              <a:latin typeface="Cooper Black" panose="0208090404030B020404" pitchFamily="18" charset="0"/>
            </a:endParaRPr>
          </a:p>
        </p:txBody>
      </p:sp>
    </p:spTree>
    <p:extLst>
      <p:ext uri="{BB962C8B-B14F-4D97-AF65-F5344CB8AC3E}">
        <p14:creationId xmlns:p14="http://schemas.microsoft.com/office/powerpoint/2010/main" val="2951441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000" b="1" dirty="0"/>
              <a:t>BEITBRIDGE BORDER POST SERVICE CHALLENGES ANALYSIS </a:t>
            </a:r>
            <a:r>
              <a:rPr lang="en-ZW" sz="1800" b="1" dirty="0"/>
              <a:t>(</a:t>
            </a:r>
            <a:r>
              <a:rPr lang="en-ZW" sz="1800" dirty="0"/>
              <a:t>BEITBRIDGE BORDER VS TOWN POST</a:t>
            </a:r>
            <a:r>
              <a:rPr lang="en-ZW" sz="1800" b="1" dirty="0"/>
              <a:t>)</a:t>
            </a:r>
            <a:endParaRPr lang="en-US" sz="800" b="1" dirty="0"/>
          </a:p>
        </p:txBody>
      </p:sp>
      <p:graphicFrame>
        <p:nvGraphicFramePr>
          <p:cNvPr id="4" name="Chart 3">
            <a:extLst>
              <a:ext uri="{FF2B5EF4-FFF2-40B4-BE49-F238E27FC236}">
                <a16:creationId xmlns:a16="http://schemas.microsoft.com/office/drawing/2014/main" id="{3C5B9BD0-37AD-026A-34BF-863D370422CA}"/>
              </a:ext>
            </a:extLst>
          </p:cNvPr>
          <p:cNvGraphicFramePr/>
          <p:nvPr>
            <p:extLst>
              <p:ext uri="{D42A27DB-BD31-4B8C-83A1-F6EECF244321}">
                <p14:modId xmlns:p14="http://schemas.microsoft.com/office/powerpoint/2010/main" val="2279648242"/>
              </p:ext>
            </p:extLst>
          </p:nvPr>
        </p:nvGraphicFramePr>
        <p:xfrm>
          <a:off x="1800726" y="722929"/>
          <a:ext cx="8273715" cy="442658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320842" y="5327012"/>
            <a:ext cx="11550315" cy="1200329"/>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challenges in the Beitbridge Region are driven by a combination of operational delays at the Border Post and system-related inefficiencies at the Town Office, with information clarity and documentation requirements consistently contributing to increased customer effort across both stations.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267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587140"/>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ea typeface="Cambria" panose="02040503050406030204" pitchFamily="18" charset="0"/>
              </a:rPr>
              <a:t>CLIENT SATISFACTION SURVEY OVERVIEW – Q1 2026</a:t>
            </a:r>
            <a:endParaRPr lang="en-US" sz="2800" b="1" dirty="0">
              <a:ea typeface="Cambria" panose="02040503050406030204" pitchFamily="18" charset="0"/>
            </a:endParaRPr>
          </a:p>
        </p:txBody>
      </p:sp>
      <p:sp>
        <p:nvSpPr>
          <p:cNvPr id="5" name="Content Placeholder 4"/>
          <p:cNvSpPr>
            <a:spLocks noGrp="1"/>
          </p:cNvSpPr>
          <p:nvPr>
            <p:ph idx="15"/>
          </p:nvPr>
        </p:nvSpPr>
        <p:spPr>
          <a:xfrm>
            <a:off x="105454" y="587142"/>
            <a:ext cx="11902770" cy="6270858"/>
          </a:xfrm>
        </p:spPr>
        <p:txBody>
          <a:bodyPr/>
          <a:lstStyle/>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The overall Client Satisfaction Index (CSI) for </a:t>
            </a:r>
            <a:r>
              <a:rPr lang="en-GB" sz="1600" b="1" dirty="0">
                <a:solidFill>
                  <a:schemeClr val="accent3">
                    <a:lumMod val="50000"/>
                  </a:schemeClr>
                </a:solidFill>
                <a:latin typeface="Cambria" panose="02040503050406030204" pitchFamily="18" charset="0"/>
                <a:ea typeface="Cambria" panose="02040503050406030204" pitchFamily="18" charset="0"/>
              </a:rPr>
              <a:t>Q1 2026</a:t>
            </a:r>
            <a:r>
              <a:rPr lang="en-GB" sz="1600" dirty="0">
                <a:solidFill>
                  <a:schemeClr val="accent3">
                    <a:lumMod val="50000"/>
                  </a:schemeClr>
                </a:solidFill>
                <a:latin typeface="Cambria" panose="02040503050406030204" pitchFamily="18" charset="0"/>
                <a:ea typeface="Cambria" panose="02040503050406030204" pitchFamily="18" charset="0"/>
              </a:rPr>
              <a:t> is recorded at </a:t>
            </a:r>
            <a:r>
              <a:rPr lang="en-GB" sz="1600" b="1" dirty="0">
                <a:solidFill>
                  <a:schemeClr val="accent3">
                    <a:lumMod val="50000"/>
                  </a:schemeClr>
                </a:solidFill>
                <a:latin typeface="Cambria" panose="02040503050406030204" pitchFamily="18" charset="0"/>
                <a:ea typeface="Cambria" panose="02040503050406030204" pitchFamily="18" charset="0"/>
              </a:rPr>
              <a:t>74%</a:t>
            </a:r>
            <a:r>
              <a:rPr lang="en-GB" sz="1600" dirty="0">
                <a:solidFill>
                  <a:schemeClr val="accent3">
                    <a:lumMod val="50000"/>
                  </a:schemeClr>
                </a:solidFill>
                <a:latin typeface="Cambria" panose="02040503050406030204" pitchFamily="18" charset="0"/>
                <a:ea typeface="Cambria" panose="02040503050406030204" pitchFamily="18" charset="0"/>
              </a:rPr>
              <a:t>, reflecting a generally positive client experience across ZIMRA services. Satisfaction is supported by strong performance across key service attributes, particularly </a:t>
            </a:r>
            <a:r>
              <a:rPr lang="en-GB" sz="1600" b="1" dirty="0">
                <a:solidFill>
                  <a:schemeClr val="accent3">
                    <a:lumMod val="50000"/>
                  </a:schemeClr>
                </a:solidFill>
                <a:latin typeface="Cambria" panose="02040503050406030204" pitchFamily="18" charset="0"/>
                <a:ea typeface="Cambria" panose="02040503050406030204" pitchFamily="18" charset="0"/>
              </a:rPr>
              <a:t>Access and Inclusion (79%)</a:t>
            </a:r>
            <a:r>
              <a:rPr lang="en-GB" sz="1600" dirty="0">
                <a:solidFill>
                  <a:schemeClr val="accent3">
                    <a:lumMod val="50000"/>
                  </a:schemeClr>
                </a:solidFill>
                <a:latin typeface="Cambria" panose="02040503050406030204" pitchFamily="18" charset="0"/>
                <a:ea typeface="Cambria" panose="02040503050406030204" pitchFamily="18" charset="0"/>
              </a:rPr>
              <a:t>, </a:t>
            </a:r>
            <a:r>
              <a:rPr lang="en-GB" sz="1600" b="1" dirty="0">
                <a:solidFill>
                  <a:schemeClr val="accent3">
                    <a:lumMod val="50000"/>
                  </a:schemeClr>
                </a:solidFill>
                <a:latin typeface="Cambria" panose="02040503050406030204" pitchFamily="18" charset="0"/>
                <a:ea typeface="Cambria" panose="02040503050406030204" pitchFamily="18" charset="0"/>
              </a:rPr>
              <a:t>Public Trust (78%)</a:t>
            </a:r>
            <a:r>
              <a:rPr lang="en-GB" sz="1600" dirty="0">
                <a:solidFill>
                  <a:schemeClr val="accent3">
                    <a:lumMod val="50000"/>
                  </a:schemeClr>
                </a:solidFill>
                <a:latin typeface="Cambria" panose="02040503050406030204" pitchFamily="18" charset="0"/>
                <a:ea typeface="Cambria" panose="02040503050406030204" pitchFamily="18" charset="0"/>
              </a:rPr>
              <a:t>, and </a:t>
            </a:r>
            <a:r>
              <a:rPr lang="en-GB" sz="1600" b="1" dirty="0">
                <a:solidFill>
                  <a:schemeClr val="accent3">
                    <a:lumMod val="50000"/>
                  </a:schemeClr>
                </a:solidFill>
                <a:latin typeface="Cambria" panose="02040503050406030204" pitchFamily="18" charset="0"/>
                <a:ea typeface="Cambria" panose="02040503050406030204" pitchFamily="18" charset="0"/>
              </a:rPr>
              <a:t>Brand Strength/Reputation (78%)</a:t>
            </a:r>
            <a:r>
              <a:rPr lang="en-GB" sz="1600" dirty="0">
                <a:solidFill>
                  <a:schemeClr val="accent3">
                    <a:lumMod val="50000"/>
                  </a:schemeClr>
                </a:solidFill>
                <a:latin typeface="Cambria" panose="02040503050406030204" pitchFamily="18" charset="0"/>
                <a:ea typeface="Cambria" panose="02040503050406030204" pitchFamily="18" charset="0"/>
              </a:rPr>
              <a:t>, indicating growing confidence in the Authority’s service delivery and institutional standing.</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Operational efficiency indicators also remain favourable, with </a:t>
            </a:r>
            <a:r>
              <a:rPr lang="en-GB" sz="1600" b="1" dirty="0">
                <a:solidFill>
                  <a:schemeClr val="accent3">
                    <a:lumMod val="50000"/>
                  </a:schemeClr>
                </a:solidFill>
                <a:latin typeface="Cambria" panose="02040503050406030204" pitchFamily="18" charset="0"/>
                <a:ea typeface="Cambria" panose="02040503050406030204" pitchFamily="18" charset="0"/>
              </a:rPr>
              <a:t>Customer Effort Score (77%)</a:t>
            </a:r>
            <a:r>
              <a:rPr lang="en-GB" sz="1600" dirty="0">
                <a:solidFill>
                  <a:schemeClr val="accent3">
                    <a:lumMod val="50000"/>
                  </a:schemeClr>
                </a:solidFill>
                <a:latin typeface="Cambria" panose="02040503050406030204" pitchFamily="18" charset="0"/>
                <a:ea typeface="Cambria" panose="02040503050406030204" pitchFamily="18" charset="0"/>
              </a:rPr>
              <a:t> and </a:t>
            </a:r>
            <a:r>
              <a:rPr lang="en-GB" sz="1600" b="1" dirty="0">
                <a:solidFill>
                  <a:schemeClr val="accent3">
                    <a:lumMod val="50000"/>
                  </a:schemeClr>
                </a:solidFill>
                <a:latin typeface="Cambria" panose="02040503050406030204" pitchFamily="18" charset="0"/>
                <a:ea typeface="Cambria" panose="02040503050406030204" pitchFamily="18" charset="0"/>
              </a:rPr>
              <a:t>Service Efficiency and Competence (77%)</a:t>
            </a:r>
            <a:r>
              <a:rPr lang="en-GB" sz="1600" dirty="0">
                <a:solidFill>
                  <a:schemeClr val="accent3">
                    <a:lumMod val="50000"/>
                  </a:schemeClr>
                </a:solidFill>
                <a:latin typeface="Cambria" panose="02040503050406030204" pitchFamily="18" charset="0"/>
                <a:ea typeface="Cambria" panose="02040503050406030204" pitchFamily="18" charset="0"/>
              </a:rPr>
              <a:t> suggesting that clients are able to access services with relative ease and interact with capable personnel. However, comparatively lower scores in </a:t>
            </a:r>
            <a:r>
              <a:rPr lang="en-GB" sz="1600" b="1" dirty="0">
                <a:solidFill>
                  <a:schemeClr val="accent3">
                    <a:lumMod val="50000"/>
                  </a:schemeClr>
                </a:solidFill>
                <a:latin typeface="Cambria" panose="02040503050406030204" pitchFamily="18" charset="0"/>
                <a:ea typeface="Cambria" panose="02040503050406030204" pitchFamily="18" charset="0"/>
              </a:rPr>
              <a:t>Reputational Risk (73%)</a:t>
            </a:r>
            <a:r>
              <a:rPr lang="en-GB" sz="1600" dirty="0">
                <a:solidFill>
                  <a:schemeClr val="accent3">
                    <a:lumMod val="50000"/>
                  </a:schemeClr>
                </a:solidFill>
                <a:latin typeface="Cambria" panose="02040503050406030204" pitchFamily="18" charset="0"/>
                <a:ea typeface="Cambria" panose="02040503050406030204" pitchFamily="18" charset="0"/>
              </a:rPr>
              <a:t> and </a:t>
            </a:r>
            <a:r>
              <a:rPr lang="en-GB" sz="1600" b="1" dirty="0">
                <a:solidFill>
                  <a:schemeClr val="accent3">
                    <a:lumMod val="50000"/>
                  </a:schemeClr>
                </a:solidFill>
                <a:latin typeface="Cambria" panose="02040503050406030204" pitchFamily="18" charset="0"/>
                <a:ea typeface="Cambria" panose="02040503050406030204" pitchFamily="18" charset="0"/>
              </a:rPr>
              <a:t>Integrity and Governance Climate (73%)</a:t>
            </a:r>
            <a:r>
              <a:rPr lang="en-GB" sz="1600" dirty="0">
                <a:solidFill>
                  <a:schemeClr val="accent3">
                    <a:lumMod val="50000"/>
                  </a:schemeClr>
                </a:solidFill>
                <a:latin typeface="Cambria" panose="02040503050406030204" pitchFamily="18" charset="0"/>
                <a:ea typeface="Cambria" panose="02040503050406030204" pitchFamily="18" charset="0"/>
              </a:rPr>
              <a:t> highlight areas requiring continued attention to strengthen overall perception and trust.</a:t>
            </a:r>
          </a:p>
          <a:p>
            <a:pPr algn="just">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In terms of client advocacy, the overall </a:t>
            </a:r>
            <a:r>
              <a:rPr lang="en-GB" sz="1600" b="1" dirty="0">
                <a:solidFill>
                  <a:schemeClr val="accent3">
                    <a:lumMod val="50000"/>
                  </a:schemeClr>
                </a:solidFill>
                <a:latin typeface="Cambria" panose="02040503050406030204" pitchFamily="18" charset="0"/>
                <a:ea typeface="Cambria" panose="02040503050406030204" pitchFamily="18" charset="0"/>
              </a:rPr>
              <a:t>Net Promoter Score (NPS) stands at +11</a:t>
            </a:r>
            <a:r>
              <a:rPr lang="en-GB" sz="1600" dirty="0">
                <a:solidFill>
                  <a:schemeClr val="accent3">
                    <a:lumMod val="50000"/>
                  </a:schemeClr>
                </a:solidFill>
                <a:latin typeface="Cambria" panose="02040503050406030204" pitchFamily="18" charset="0"/>
                <a:ea typeface="Cambria" panose="02040503050406030204" pitchFamily="18" charset="0"/>
              </a:rPr>
              <a:t>, indicating moderate levels of client loyalty. Regional performance shows variability, with </a:t>
            </a:r>
            <a:r>
              <a:rPr lang="en-GB" sz="1600" b="1" dirty="0">
                <a:solidFill>
                  <a:schemeClr val="accent3">
                    <a:lumMod val="50000"/>
                  </a:schemeClr>
                </a:solidFill>
                <a:latin typeface="Cambria" panose="02040503050406030204" pitchFamily="18" charset="0"/>
                <a:ea typeface="Cambria" panose="02040503050406030204" pitchFamily="18" charset="0"/>
              </a:rPr>
              <a:t>Region 3 (+17)</a:t>
            </a:r>
            <a:r>
              <a:rPr lang="en-GB" sz="1600" dirty="0">
                <a:solidFill>
                  <a:schemeClr val="accent3">
                    <a:lumMod val="50000"/>
                  </a:schemeClr>
                </a:solidFill>
                <a:latin typeface="Cambria" panose="02040503050406030204" pitchFamily="18" charset="0"/>
                <a:ea typeface="Cambria" panose="02040503050406030204" pitchFamily="18" charset="0"/>
              </a:rPr>
              <a:t> and </a:t>
            </a:r>
            <a:r>
              <a:rPr lang="en-GB" sz="1600" b="1" dirty="0">
                <a:solidFill>
                  <a:schemeClr val="accent3">
                    <a:lumMod val="50000"/>
                  </a:schemeClr>
                </a:solidFill>
                <a:latin typeface="Cambria" panose="02040503050406030204" pitchFamily="18" charset="0"/>
                <a:ea typeface="Cambria" panose="02040503050406030204" pitchFamily="18" charset="0"/>
              </a:rPr>
              <a:t>Forbes (+15)</a:t>
            </a:r>
            <a:r>
              <a:rPr lang="en-GB" sz="1600" dirty="0">
                <a:solidFill>
                  <a:schemeClr val="accent3">
                    <a:lumMod val="50000"/>
                  </a:schemeClr>
                </a:solidFill>
                <a:latin typeface="Cambria" panose="02040503050406030204" pitchFamily="18" charset="0"/>
                <a:ea typeface="Cambria" panose="02040503050406030204" pitchFamily="18" charset="0"/>
              </a:rPr>
              <a:t> demonstrating stronger advocacy, while </a:t>
            </a:r>
            <a:r>
              <a:rPr lang="en-GB" sz="1600" b="1" dirty="0">
                <a:solidFill>
                  <a:schemeClr val="accent3">
                    <a:lumMod val="50000"/>
                  </a:schemeClr>
                </a:solidFill>
                <a:latin typeface="Cambria" panose="02040503050406030204" pitchFamily="18" charset="0"/>
                <a:ea typeface="Cambria" panose="02040503050406030204" pitchFamily="18" charset="0"/>
              </a:rPr>
              <a:t>Region 1 (+4)</a:t>
            </a:r>
            <a:r>
              <a:rPr lang="en-GB" sz="1600" dirty="0">
                <a:solidFill>
                  <a:schemeClr val="accent3">
                    <a:lumMod val="50000"/>
                  </a:schemeClr>
                </a:solidFill>
                <a:latin typeface="Cambria" panose="02040503050406030204" pitchFamily="18" charset="0"/>
                <a:ea typeface="Cambria" panose="02040503050406030204" pitchFamily="18" charset="0"/>
              </a:rPr>
              <a:t> and </a:t>
            </a:r>
            <a:r>
              <a:rPr lang="en-GB" sz="1600" b="1" dirty="0" err="1">
                <a:solidFill>
                  <a:schemeClr val="accent3">
                    <a:lumMod val="50000"/>
                  </a:schemeClr>
                </a:solidFill>
                <a:latin typeface="Cambria" panose="02040503050406030204" pitchFamily="18" charset="0"/>
                <a:ea typeface="Cambria" panose="02040503050406030204" pitchFamily="18" charset="0"/>
              </a:rPr>
              <a:t>Beitbridge</a:t>
            </a:r>
            <a:r>
              <a:rPr lang="en-GB" sz="1600" b="1" dirty="0">
                <a:solidFill>
                  <a:schemeClr val="accent3">
                    <a:lumMod val="50000"/>
                  </a:schemeClr>
                </a:solidFill>
                <a:latin typeface="Cambria" panose="02040503050406030204" pitchFamily="18" charset="0"/>
                <a:ea typeface="Cambria" panose="02040503050406030204" pitchFamily="18" charset="0"/>
              </a:rPr>
              <a:t> (+9)</a:t>
            </a:r>
            <a:r>
              <a:rPr lang="en-GB" sz="1600" dirty="0">
                <a:solidFill>
                  <a:schemeClr val="accent3">
                    <a:lumMod val="50000"/>
                  </a:schemeClr>
                </a:solidFill>
                <a:latin typeface="Cambria" panose="02040503050406030204" pitchFamily="18" charset="0"/>
                <a:ea typeface="Cambria" panose="02040503050406030204" pitchFamily="18" charset="0"/>
              </a:rPr>
              <a:t> indicate comparatively lower levels of client endorsement.</a:t>
            </a:r>
          </a:p>
          <a:p>
            <a:pPr algn="just">
              <a:lnSpc>
                <a:spcPct val="150000"/>
              </a:lnSpc>
              <a:buFont typeface="Wingdings" panose="05000000000000000000" pitchFamily="2" charset="2"/>
              <a:buChar char="Ø"/>
            </a:pPr>
            <a:r>
              <a:rPr lang="en-US" sz="1600" dirty="0">
                <a:solidFill>
                  <a:schemeClr val="accent3">
                    <a:lumMod val="50000"/>
                  </a:schemeClr>
                </a:solidFill>
                <a:latin typeface="Cambria" panose="02040503050406030204" pitchFamily="18" charset="0"/>
                <a:ea typeface="Cambria" panose="02040503050406030204" pitchFamily="18" charset="0"/>
              </a:rPr>
              <a:t>A total of 1,544 responses were collected nationwide during the survey period through a combination of online and physical data collection methods across all administrative regions.</a:t>
            </a:r>
          </a:p>
          <a:p>
            <a:pPr algn="just">
              <a:lnSpc>
                <a:spcPct val="150000"/>
              </a:lnSpc>
              <a:buFont typeface="Wingdings" panose="05000000000000000000" pitchFamily="2" charset="2"/>
              <a:buChar char="Ø"/>
            </a:pPr>
            <a:r>
              <a:rPr lang="en-US" sz="1600" dirty="0">
                <a:solidFill>
                  <a:schemeClr val="accent3">
                    <a:lumMod val="50000"/>
                  </a:schemeClr>
                </a:solidFill>
                <a:latin typeface="Cambria" panose="02040503050406030204" pitchFamily="18" charset="0"/>
                <a:ea typeface="Cambria" panose="02040503050406030204" pitchFamily="18" charset="0"/>
              </a:rPr>
              <a:t>Following data cleaning and validation including the removal of duplicate submissions, incomplete questionnaires, and responses with insufficient coverage of key service attributes the final dataset was used for Customer Satisfaction Index (CSI) computation and net-score analysis. </a:t>
            </a:r>
          </a:p>
        </p:txBody>
      </p:sp>
    </p:spTree>
    <p:extLst>
      <p:ext uri="{BB962C8B-B14F-4D97-AF65-F5344CB8AC3E}">
        <p14:creationId xmlns:p14="http://schemas.microsoft.com/office/powerpoint/2010/main" val="2054891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927" y="252806"/>
            <a:ext cx="5630779" cy="6417141"/>
          </a:xfrm>
          <a:prstGeom prst="rect">
            <a:avLst/>
          </a:prstGeom>
        </p:spPr>
        <p:txBody>
          <a:bodyPr wrap="square">
            <a:spAutoFit/>
          </a:bodyPr>
          <a:lstStyle/>
          <a:p>
            <a:pPr>
              <a:lnSpc>
                <a:spcPct val="150000"/>
              </a:lnSpc>
              <a:spcAft>
                <a:spcPts val="1000"/>
              </a:spcAft>
            </a:pPr>
            <a:r>
              <a:rPr lang="en-ZW" sz="1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Major Challenge: Delays (Border: 30% | Town: 25%)</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emerge as the most significant issue across both stations, particularly at the Border Post.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Symbol" panose="05050102010706020507" pitchFamily="18" charset="2"/>
              <a:buChar char=""/>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the Border Post, this is driven by: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transaction volumes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Clearance bottlenecks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Physical verification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Symbol" panose="05050102010706020507" pitchFamily="18" charset="2"/>
              <a:buChar char=""/>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the Town Office, delays are present but less severe, likely linked to:</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Internal processing inefficiencies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slower response times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the primary pressure point, especially at the Border, directly affecting customer effort and overall satisfaction.</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432884" y="393870"/>
            <a:ext cx="5390147" cy="5052665"/>
          </a:xfrm>
          <a:prstGeom prst="rect">
            <a:avLst/>
          </a:prstGeom>
        </p:spPr>
        <p:txBody>
          <a:bodyPr wrap="square">
            <a:spAutoFit/>
          </a:bodyPr>
          <a:lstStyle/>
          <a:p>
            <a:pPr>
              <a:lnSpc>
                <a:spcPct val="150000"/>
              </a:lnSpc>
              <a:spcAft>
                <a:spcPts val="1000"/>
              </a:spcAft>
            </a:pPr>
            <a:r>
              <a:rPr lang="en-ZW" sz="1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System Issues (Border: 22% | Town: 27%)</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challenges are more pronounced at the Town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Symbol" panose="05050102010706020507" pitchFamily="18" charset="2"/>
              <a:buChar char=""/>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Town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Greater reliance on digital platforms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or slow systems impacting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Symbol" panose="05050102010706020507" pitchFamily="18" charset="2"/>
              <a:buChar char=""/>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Systems are critical, but operational processes partly compensate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While the Border struggles with physical congestion, the Town Office is more affected by digital system reliability.</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p:cNvCxnSpPr/>
          <p:nvPr/>
        </p:nvCxnSpPr>
        <p:spPr>
          <a:xfrm flipH="1">
            <a:off x="5807242" y="252806"/>
            <a:ext cx="64169" cy="6484878"/>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85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a:off x="6051884" y="288758"/>
            <a:ext cx="4011" cy="6288505"/>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8969" y="0"/>
            <a:ext cx="5438274" cy="7223003"/>
          </a:xfrm>
          <a:prstGeom prst="rect">
            <a:avLst/>
          </a:prstGeom>
        </p:spPr>
        <p:txBody>
          <a:bodyPr wrap="square">
            <a:spAutoFit/>
          </a:bodyPr>
          <a:lstStyle/>
          <a:p>
            <a:pPr>
              <a:lnSpc>
                <a:spcPct val="150000"/>
              </a:lnSpc>
              <a:spcAft>
                <a:spcPts val="1000"/>
              </a:spcAft>
            </a:pPr>
            <a:r>
              <a:rPr lang="en-ZW" sz="1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Unclear Information (Border: 17% | Town: 16%)</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Fairly consistent across both stations.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experience: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clarity on procedures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Uncertainty on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There is a system-wide gap in information clarity, contributing to repeated inquiries and increased customer effort.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(Border: 13% | Town: 16%)</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Slightly higher concern at the Town Office</a:t>
            </a:r>
          </a:p>
          <a:p>
            <a:pPr lvl="0">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Town Office: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Gaps in feedback and updates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Limited proactive engagement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Border Post: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Communication affected more by workload than structure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sp>
        <p:nvSpPr>
          <p:cNvPr id="3" name="Rectangle 2"/>
          <p:cNvSpPr/>
          <p:nvPr/>
        </p:nvSpPr>
        <p:spPr>
          <a:xfrm>
            <a:off x="6464967" y="288758"/>
            <a:ext cx="5582653" cy="4555093"/>
          </a:xfrm>
          <a:prstGeom prst="rect">
            <a:avLst/>
          </a:prstGeom>
        </p:spPr>
        <p:txBody>
          <a:bodyPr wrap="square">
            <a:spAutoFit/>
          </a:bodyPr>
          <a:lstStyle/>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is not critically weak but remains an area for service enhancement, especially in managing expectations.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Documentation Requirements (Border: 13% | Town: 14%)</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Almost identical across both stations.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perceive: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as cumbersome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Requirements as excessive or unclear</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is viewed as procedurally heavy, reinforcing the high Customer Effort Scores observed earlier.</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1174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694015372"/>
              </p:ext>
            </p:extLst>
          </p:nvPr>
        </p:nvGraphicFramePr>
        <p:xfrm>
          <a:off x="0" y="0"/>
          <a:ext cx="12192000" cy="4090737"/>
        </p:xfrm>
        <a:graphic>
          <a:graphicData uri="http://schemas.openxmlformats.org/drawingml/2006/table">
            <a:tbl>
              <a:tblPr firstRow="1" firstCol="1" bandRow="1">
                <a:tableStyleId>{0E3FDE45-AF77-4B5C-9715-49D594BDF05E}</a:tableStyleId>
              </a:tblPr>
              <a:tblGrid>
                <a:gridCol w="4636168">
                  <a:extLst>
                    <a:ext uri="{9D8B030D-6E8A-4147-A177-3AD203B41FA5}">
                      <a16:colId xmlns:a16="http://schemas.microsoft.com/office/drawing/2014/main" val="1388679704"/>
                    </a:ext>
                  </a:extLst>
                </a:gridCol>
                <a:gridCol w="3144252">
                  <a:extLst>
                    <a:ext uri="{9D8B030D-6E8A-4147-A177-3AD203B41FA5}">
                      <a16:colId xmlns:a16="http://schemas.microsoft.com/office/drawing/2014/main" val="1700106492"/>
                    </a:ext>
                  </a:extLst>
                </a:gridCol>
                <a:gridCol w="2390274">
                  <a:extLst>
                    <a:ext uri="{9D8B030D-6E8A-4147-A177-3AD203B41FA5}">
                      <a16:colId xmlns:a16="http://schemas.microsoft.com/office/drawing/2014/main" val="3036501229"/>
                    </a:ext>
                  </a:extLst>
                </a:gridCol>
                <a:gridCol w="2021306">
                  <a:extLst>
                    <a:ext uri="{9D8B030D-6E8A-4147-A177-3AD203B41FA5}">
                      <a16:colId xmlns:a16="http://schemas.microsoft.com/office/drawing/2014/main" val="1034707615"/>
                    </a:ext>
                  </a:extLst>
                </a:gridCol>
              </a:tblGrid>
              <a:tr h="343317">
                <a:tc>
                  <a:txBody>
                    <a:bodyPr/>
                    <a:lstStyle/>
                    <a:p>
                      <a:pPr>
                        <a:lnSpc>
                          <a:spcPct val="115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Attributes</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15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Beitbridge Border Post</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15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Beitbridge Town</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Beitbridge</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520818069"/>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Service Efficiency And Competence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77%</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78%</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621304603"/>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Digital Experience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74%</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76%</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624907103"/>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Access And Inclusion</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77%</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85%</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81%</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613210072"/>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Brand Strength/Reputation</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68%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80%</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74%</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4052461278"/>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Public Trust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75%</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79%</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77%</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060014202"/>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Integrity And Governance Climate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73%</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77%</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75%</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673401821"/>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Reputational Risk Indicator</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68%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73%</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279485091"/>
                  </a:ext>
                </a:extLst>
              </a:tr>
              <a:tr h="343317">
                <a:tc>
                  <a:txBody>
                    <a:bodyPr/>
                    <a:lstStyle/>
                    <a:p>
                      <a:pP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Stakeholder Confidence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68%</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74%</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71%</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876895782"/>
                  </a:ext>
                </a:extLst>
              </a:tr>
              <a:tr h="343317">
                <a:tc>
                  <a:txBody>
                    <a:bodyPr/>
                    <a:lstStyle/>
                    <a:p>
                      <a:pP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Customer Effort Score</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69%</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74%</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72%</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4278578303"/>
                  </a:ext>
                </a:extLst>
              </a:tr>
              <a:tr h="314250">
                <a:tc>
                  <a:txBody>
                    <a:bodyPr/>
                    <a:lstStyle/>
                    <a:p>
                      <a:pP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NPS</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9</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8</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9</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831838235"/>
                  </a:ext>
                </a:extLst>
              </a:tr>
              <a:tr h="343317">
                <a:tc>
                  <a:txBody>
                    <a:bodyPr/>
                    <a:lstStyle/>
                    <a:p>
                      <a:pPr>
                        <a:lnSpc>
                          <a:spcPct val="115000"/>
                        </a:lnSpc>
                        <a:spcAft>
                          <a:spcPts val="0"/>
                        </a:spcAft>
                      </a:pPr>
                      <a:r>
                        <a:rPr lang="en-US" sz="1600" b="1" kern="0" dirty="0" err="1">
                          <a:solidFill>
                            <a:schemeClr val="accent3">
                              <a:lumMod val="50000"/>
                            </a:schemeClr>
                          </a:solidFill>
                          <a:effectLst/>
                          <a:latin typeface="Cambria" panose="02040503050406030204" pitchFamily="18" charset="0"/>
                          <a:ea typeface="Cambria" panose="02040503050406030204" pitchFamily="18" charset="0"/>
                        </a:rPr>
                        <a:t>Overal</a:t>
                      </a:r>
                      <a:r>
                        <a:rPr lang="en-US" sz="1600" b="1" kern="0" dirty="0">
                          <a:solidFill>
                            <a:schemeClr val="accent3">
                              <a:lumMod val="50000"/>
                            </a:schemeClr>
                          </a:solidFill>
                          <a:effectLst/>
                          <a:latin typeface="Cambria" panose="02040503050406030204" pitchFamily="18" charset="0"/>
                          <a:ea typeface="Cambria" panose="02040503050406030204" pitchFamily="18" charset="0"/>
                        </a:rPr>
                        <a:t> CSI Region 2</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75000"/>
                        <a:alpha val="20000"/>
                      </a:schemeClr>
                    </a:solidFill>
                  </a:tcPr>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72%</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75000"/>
                        <a:alpha val="20000"/>
                      </a:schemeClr>
                    </a:solidFill>
                  </a:tcPr>
                </a:tc>
                <a:tc>
                  <a:txBody>
                    <a:bodyPr/>
                    <a:lstStyle/>
                    <a:p>
                      <a:pPr algn="ctr">
                        <a:lnSpc>
                          <a:spcPct val="115000"/>
                        </a:lnSpc>
                        <a:spcAft>
                          <a:spcPts val="0"/>
                        </a:spcAft>
                      </a:pPr>
                      <a:r>
                        <a:rPr lang="en-US" sz="1600" b="1" kern="0" dirty="0">
                          <a:solidFill>
                            <a:schemeClr val="accent3">
                              <a:lumMod val="50000"/>
                            </a:schemeClr>
                          </a:solidFill>
                          <a:effectLst/>
                          <a:latin typeface="Cambria" panose="02040503050406030204" pitchFamily="18" charset="0"/>
                          <a:ea typeface="Cambria" panose="02040503050406030204" pitchFamily="18" charset="0"/>
                        </a:rPr>
                        <a:t>71%</a:t>
                      </a:r>
                      <a:endParaRPr lang="en-US" sz="1600" b="1"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75000"/>
                        <a:alpha val="20000"/>
                      </a:schemeClr>
                    </a:solidFill>
                  </a:tcPr>
                </a:tc>
                <a:tc>
                  <a:txBody>
                    <a:bodyPr/>
                    <a:lstStyle/>
                    <a:p>
                      <a:pPr algn="ctr">
                        <a:lnSpc>
                          <a:spcPct val="115000"/>
                        </a:lnSpc>
                        <a:spcAft>
                          <a:spcPts val="0"/>
                        </a:spcAft>
                      </a:pPr>
                      <a:r>
                        <a:rPr lang="en-US" sz="1600" b="1" kern="0" dirty="0">
                          <a:solidFill>
                            <a:srgbClr val="333333"/>
                          </a:solidFill>
                          <a:effectLst/>
                          <a:latin typeface="Cambria" panose="02040503050406030204" pitchFamily="18" charset="0"/>
                          <a:ea typeface="Cambria" panose="02040503050406030204" pitchFamily="18" charset="0"/>
                        </a:rPr>
                        <a:t>72%</a:t>
                      </a:r>
                      <a:endParaRPr lang="en-US" sz="1600" b="1" kern="100" dirty="0">
                        <a:solidFill>
                          <a:srgbClr val="333333"/>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2003566416"/>
                  </a:ext>
                </a:extLst>
              </a:tr>
            </a:tbl>
          </a:graphicData>
        </a:graphic>
      </p:graphicFrame>
      <p:sp>
        <p:nvSpPr>
          <p:cNvPr id="4" name="Rectangle 3"/>
          <p:cNvSpPr/>
          <p:nvPr/>
        </p:nvSpPr>
        <p:spPr>
          <a:xfrm>
            <a:off x="184485" y="4090737"/>
            <a:ext cx="11823032" cy="2876685"/>
          </a:xfrm>
          <a:prstGeom prst="rect">
            <a:avLst/>
          </a:prstGeom>
        </p:spPr>
        <p:txBody>
          <a:bodyPr wrap="square" numCol="2">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Beitbridge Region reflects a dual-service environment: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 → High-volume, transactional, time-sensitive (imports/exports, clearing agents)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Town Office → Lower volume, more administrative and advisory (taxpayer services)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Across both stations, the region shows: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satisfaction driven by staff effort and system presence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Persistent strain from process inefficiencies and system limitations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 divide between operational pressure (border) and </a:t>
            </a: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experience (town)</a:t>
            </a:r>
            <a:endParaRPr lang="en-US"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47569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800" b="1" dirty="0"/>
              <a:t>BEITBRIDGE BORDER POST PAIN POINTS &amp; RECOMMENDATIONS</a:t>
            </a:r>
            <a:endParaRPr lang="en-US" sz="1050" b="1" dirty="0"/>
          </a:p>
        </p:txBody>
      </p:sp>
      <p:sp>
        <p:nvSpPr>
          <p:cNvPr id="3" name="Rectangle 2"/>
          <p:cNvSpPr/>
          <p:nvPr/>
        </p:nvSpPr>
        <p:spPr>
          <a:xfrm>
            <a:off x="240631" y="681950"/>
            <a:ext cx="5566611" cy="5929828"/>
          </a:xfrm>
          <a:prstGeom prst="rect">
            <a:avLst/>
          </a:prstGeom>
        </p:spPr>
        <p:txBody>
          <a:bodyPr wrap="square">
            <a:spAutoFit/>
          </a:bodyPr>
          <a:lstStyle/>
          <a:p>
            <a:pPr algn="just">
              <a:lnSpc>
                <a:spcPct val="150000"/>
              </a:lnSpc>
              <a:spcAft>
                <a:spcPts val="1000"/>
              </a:spcAft>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Operational Context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traffic (cross-border trade, haulage, clearing agents)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Time-sensitive environment → delays have financial implications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Heavy reliance on systems (ASYCUDA, online platforms)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Key Pain Points (Border Post)</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Delays in Clearance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processing times, especially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Congestion and long queues for physical verification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System Downtime &amp; Instability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Frequent interruptions affecting clearance timelines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Overdependence on digital systems without backup efficiency</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6096000" y="681950"/>
            <a:ext cx="5791200" cy="3273204"/>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Inconsistent Communication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unclear on procedures, requirements, and status updates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real-time feedback during processing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Customer Handling Under Pressure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responsiveness affected by workload</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Perceived professionalism gaps during peak congestion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Straight Arrow Connector 10"/>
          <p:cNvCxnSpPr/>
          <p:nvPr/>
        </p:nvCxnSpPr>
        <p:spPr>
          <a:xfrm>
            <a:off x="5807242" y="681950"/>
            <a:ext cx="0" cy="605573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6286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800" b="1" dirty="0"/>
              <a:t>BEITBRIDGE BORDER POST RECOMMENDATIONS</a:t>
            </a:r>
            <a:endParaRPr lang="en-US" sz="1050" b="1" dirty="0"/>
          </a:p>
        </p:txBody>
      </p:sp>
      <p:sp>
        <p:nvSpPr>
          <p:cNvPr id="2" name="Rectangle 1"/>
          <p:cNvSpPr/>
          <p:nvPr/>
        </p:nvSpPr>
        <p:spPr>
          <a:xfrm>
            <a:off x="201941" y="545431"/>
            <a:ext cx="6656059" cy="5889305"/>
          </a:xfrm>
          <a:prstGeom prst="rect">
            <a:avLst/>
          </a:prstGeom>
        </p:spPr>
        <p:txBody>
          <a:bodyPr wrap="square">
            <a:spAutoFit/>
          </a:bodyPr>
          <a:lstStyle/>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Recommendations (Border Post)</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System Reliability Enhancements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Strengthen system uptime (redundancy/backups)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offline contingency workflows during downtime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Real-Time Communication Systems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Digital tracking (SMS/online updates for clearance stages)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 service timelines displayed publicly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Transparency Protocols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Publish step-by-step clearance procedures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Standardise requirements across officers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Frontline Staff Capacity Support</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Deploy additional staff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97FB891-1375-C8FD-BE32-FA295A807F7F}"/>
              </a:ext>
            </a:extLst>
          </p:cNvPr>
          <p:cNvSpPr/>
          <p:nvPr/>
        </p:nvSpPr>
        <p:spPr>
          <a:xfrm>
            <a:off x="6284494" y="599364"/>
            <a:ext cx="5705565" cy="6756209"/>
          </a:xfrm>
          <a:prstGeom prst="rect">
            <a:avLst/>
          </a:prstGeom>
        </p:spPr>
        <p:txBody>
          <a:bodyPr wrap="square">
            <a:spAutoFit/>
          </a:bodyPr>
          <a:lstStyle/>
          <a:p>
            <a:pPr marL="285750" indent="-285750" algn="just">
              <a:lnSpc>
                <a:spcPct val="150000"/>
              </a:lnSpc>
              <a:spcAft>
                <a:spcPts val="100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Customer service reinforcement training (high-pressure environments)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Operational Context</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traffic compared to border</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Focus 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Tax services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General inquiries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Compliance support</a:t>
            </a: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Process Optimisation &amp; Fast-Track Lanes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segmented clearance channels: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Pre-cleared cargo</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Low-risk clients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congestion and turnaround time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1" algn="just">
              <a:lnSpc>
                <a:spcPct val="150000"/>
              </a:lnSpc>
              <a:spcAft>
                <a:spcPts val="1000"/>
              </a:spcAft>
              <a:buSzPts val="1000"/>
              <a:tabLst>
                <a:tab pos="914400" algn="l"/>
              </a:tabLst>
            </a:pPr>
            <a:endPar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67366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22957"/>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800" b="1" dirty="0"/>
              <a:t>BEITBRIDGE  TOWN OFFICE  - KEY PAIN POINTS</a:t>
            </a:r>
            <a:endParaRPr lang="en-US" sz="1050" b="1" dirty="0"/>
          </a:p>
        </p:txBody>
      </p:sp>
      <p:sp>
        <p:nvSpPr>
          <p:cNvPr id="4" name="Rectangle 3"/>
          <p:cNvSpPr/>
          <p:nvPr/>
        </p:nvSpPr>
        <p:spPr>
          <a:xfrm>
            <a:off x="545432" y="945738"/>
            <a:ext cx="4957010" cy="5889305"/>
          </a:xfrm>
          <a:prstGeom prst="rect">
            <a:avLst/>
          </a:prstGeom>
        </p:spPr>
        <p:txBody>
          <a:bodyPr wrap="square">
            <a:spAutoFit/>
          </a:bodyPr>
          <a:lstStyle/>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Key Pain Points (Town Office)</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Limited Digital Adoption</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Continued reliance on physical visits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 uptake of online/self-service platforms</a:t>
            </a: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Service Efficiency Gaps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response times for queries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in resolving taxpayer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Professionalism &amp; Customer Experience</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Some feedback indicating: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professionalism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Inconsistent service standards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Aft>
                <a:spcPts val="1000"/>
              </a:spcAft>
              <a:buSzPts val="1000"/>
              <a:tabLst>
                <a:tab pos="457200" algn="l"/>
              </a:tabLs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320589" y="945738"/>
            <a:ext cx="5069305" cy="1411156"/>
          </a:xfrm>
          <a:prstGeom prst="rect">
            <a:avLst/>
          </a:prstGeom>
        </p:spPr>
        <p:txBody>
          <a:bodyPr wrap="square">
            <a:spAutoFit/>
          </a:bodyPr>
          <a:lstStyle/>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Low Awareness of Services</a:t>
            </a:r>
            <a:endParaRPr lang="en-US"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unaware of available digital channels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communication on processes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5232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800" b="1" dirty="0">
                <a:ea typeface="Cambria" panose="02040503050406030204" pitchFamily="18" charset="0"/>
              </a:rPr>
              <a:t>BEITBRIDGE  TOWN OFFICE - RECOMMENDATIONS</a:t>
            </a:r>
            <a:endParaRPr lang="en-US" sz="2800" b="1" dirty="0">
              <a:ea typeface="Cambria" panose="02040503050406030204" pitchFamily="18" charset="0"/>
            </a:endParaRPr>
          </a:p>
        </p:txBody>
      </p:sp>
      <p:sp>
        <p:nvSpPr>
          <p:cNvPr id="3" name="Rectangle 2"/>
          <p:cNvSpPr/>
          <p:nvPr/>
        </p:nvSpPr>
        <p:spPr>
          <a:xfrm>
            <a:off x="385011" y="865063"/>
            <a:ext cx="5149516" cy="4442242"/>
          </a:xfrm>
          <a:prstGeom prst="rect">
            <a:avLst/>
          </a:prstGeom>
        </p:spPr>
        <p:txBody>
          <a:bodyPr wrap="square">
            <a:spAutoFit/>
          </a:bodyPr>
          <a:lstStyle/>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Recommendations (Town Office)</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Digital Channel Promotion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Drive adoption of:</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Online tax platforms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Email/contact centre usage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Awareness campaigns (on-site + digital)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Service Efficiency Improvement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service turnaround benchmarks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Monitor and publish performance metrics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112042" y="766201"/>
            <a:ext cx="5694947" cy="5391732"/>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Customer Service Standardisation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training 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Professional conduct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Wingdings" panose="05000000000000000000" pitchFamily="2" charset="2"/>
              <a:buChar char="Ø"/>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 engagement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service charters visibly displayed</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Client Education Initiatives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On-site guidance desks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Simple process guides for taxpayers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Feedback &amp; Resolution Mechanism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Strengthen complaint handling system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visible escalation channels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92579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t="-9000" b="-9000"/>
          </a:stretch>
        </a:blipFill>
        <a:effectLst/>
      </p:bgPr>
    </p:bg>
    <p:spTree>
      <p:nvGrpSpPr>
        <p:cNvPr id="1" name="">
          <a:extLst>
            <a:ext uri="{FF2B5EF4-FFF2-40B4-BE49-F238E27FC236}">
              <a16:creationId xmlns:a16="http://schemas.microsoft.com/office/drawing/2014/main" id="{4002C78A-3CED-F7F3-2362-BFD47528BA8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F896BB-D542-6F33-06E5-5E4C539CF8D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1" i="1" u="none" strike="noStrike" kern="1200" cap="none" spc="0" normalizeH="0" baseline="0" noProof="0" smtClean="0">
                <a:ln>
                  <a:noFill/>
                </a:ln>
                <a:solidFill>
                  <a:prstClr val="black">
                    <a:lumMod val="75000"/>
                    <a:lumOff val="25000"/>
                  </a:prstClr>
                </a:solidFill>
                <a:effectLst/>
                <a:uLnTx/>
                <a:uFillTx/>
                <a:latin typeface="Rockwel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1" i="1" u="none" strike="noStrike" kern="1200" cap="none" spc="0" normalizeH="0" baseline="0" noProof="0" dirty="0">
              <a:ln>
                <a:noFill/>
              </a:ln>
              <a:solidFill>
                <a:prstClr val="black">
                  <a:lumMod val="75000"/>
                  <a:lumOff val="25000"/>
                </a:prstClr>
              </a:solidFill>
              <a:effectLst/>
              <a:uLnTx/>
              <a:uFillTx/>
              <a:latin typeface="Rockwell"/>
              <a:ea typeface="+mn-ea"/>
              <a:cs typeface="+mn-cs"/>
            </a:endParaRPr>
          </a:p>
        </p:txBody>
      </p:sp>
      <p:sp>
        <p:nvSpPr>
          <p:cNvPr id="5" name="TextBox 4">
            <a:extLst>
              <a:ext uri="{FF2B5EF4-FFF2-40B4-BE49-F238E27FC236}">
                <a16:creationId xmlns:a16="http://schemas.microsoft.com/office/drawing/2014/main" id="{D0893CB5-21C0-8375-DBEF-2901591AEF48}"/>
              </a:ext>
            </a:extLst>
          </p:cNvPr>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srgbClr val="297D53">
                    <a:lumMod val="50000"/>
                  </a:srgbClr>
                </a:solidFill>
                <a:latin typeface="Cooper Black" panose="0208090404030B020404" pitchFamily="18" charset="0"/>
              </a:rPr>
              <a:t>HEAD OFFICE</a:t>
            </a:r>
            <a:r>
              <a:rPr kumimoji="0" lang="en-GB" sz="4400" b="0" i="0" u="none" strike="noStrike" kern="1200" cap="none" spc="0" normalizeH="0" baseline="0" noProof="0" dirty="0">
                <a:ln>
                  <a:noFill/>
                </a:ln>
                <a:solidFill>
                  <a:srgbClr val="297D53">
                    <a:lumMod val="50000"/>
                  </a:srgbClr>
                </a:solidFill>
                <a:effectLst/>
                <a:uLnTx/>
                <a:uFillTx/>
                <a:latin typeface="Cooper Black" panose="0208090404030B020404" pitchFamily="18" charset="0"/>
                <a:ea typeface="+mn-ea"/>
                <a:cs typeface="+mn-cs"/>
              </a:rPr>
              <a:t> ANALYSIS</a:t>
            </a:r>
            <a:endParaRPr kumimoji="0" lang="en-US" sz="4400" b="0" i="0" u="none" strike="noStrike" kern="1200" cap="none" spc="0" normalizeH="0" baseline="0" noProof="0" dirty="0">
              <a:ln>
                <a:noFill/>
              </a:ln>
              <a:solidFill>
                <a:srgbClr val="297D53">
                  <a:lumMod val="50000"/>
                </a:srgbClr>
              </a:solidFill>
              <a:effectLst/>
              <a:uLnTx/>
              <a:uFillTx/>
              <a:latin typeface="Cooper Black" panose="0208090404030B020404" pitchFamily="18" charset="0"/>
              <a:ea typeface="+mn-ea"/>
              <a:cs typeface="+mn-cs"/>
            </a:endParaRPr>
          </a:p>
        </p:txBody>
      </p:sp>
      <p:pic>
        <p:nvPicPr>
          <p:cNvPr id="6" name="Picture 5">
            <a:extLst>
              <a:ext uri="{FF2B5EF4-FFF2-40B4-BE49-F238E27FC236}">
                <a16:creationId xmlns:a16="http://schemas.microsoft.com/office/drawing/2014/main" id="{7580807E-22C5-8E16-B05C-307E36515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a:extLst>
              <a:ext uri="{FF2B5EF4-FFF2-40B4-BE49-F238E27FC236}">
                <a16:creationId xmlns:a16="http://schemas.microsoft.com/office/drawing/2014/main" id="{0300E1C8-229F-B50F-9399-0E23FF946B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1264644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CHALLENGES ANALYSIS (HEAD OFFICE + CONTACT CENTRE)</a:t>
            </a:r>
            <a:endParaRPr lang="en-US" sz="1000" b="1" dirty="0"/>
          </a:p>
        </p:txBody>
      </p:sp>
      <p:graphicFrame>
        <p:nvGraphicFramePr>
          <p:cNvPr id="4" name="Chart 3">
            <a:extLst>
              <a:ext uri="{FF2B5EF4-FFF2-40B4-BE49-F238E27FC236}">
                <a16:creationId xmlns:a16="http://schemas.microsoft.com/office/drawing/2014/main" id="{0D7A7A7B-D4EB-54FA-F770-FC015D1945F6}"/>
              </a:ext>
            </a:extLst>
          </p:cNvPr>
          <p:cNvGraphicFramePr/>
          <p:nvPr>
            <p:extLst>
              <p:ext uri="{D42A27DB-BD31-4B8C-83A1-F6EECF244321}">
                <p14:modId xmlns:p14="http://schemas.microsoft.com/office/powerpoint/2010/main" val="2947069040"/>
              </p:ext>
            </p:extLst>
          </p:nvPr>
        </p:nvGraphicFramePr>
        <p:xfrm>
          <a:off x="2310062" y="960052"/>
          <a:ext cx="7571874" cy="391674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449178" y="5291420"/>
            <a:ext cx="11293643" cy="1200329"/>
          </a:xfrm>
          <a:prstGeom prst="rect">
            <a:avLst/>
          </a:prstGeom>
        </p:spPr>
        <p:txBody>
          <a:bodyPr wrap="square">
            <a:spAutoFit/>
          </a:bodyPr>
          <a:lstStyle/>
          <a:p>
            <a:pPr algn="just">
              <a:lnSpc>
                <a:spcPct val="150000"/>
              </a:lnSpc>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challenges at Head Office are primarily driven by system-related inefficiencies, while the Contact Centre is more affected by delays and information clarity gaps, with documentation requirements remaining a consistent source of customer effort across both channels</a:t>
            </a:r>
            <a:endParaRPr lang="en-US" sz="1600"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141986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17094" y="459272"/>
            <a:ext cx="5518483" cy="6140142"/>
          </a:xfrm>
          <a:prstGeom prst="rect">
            <a:avLst/>
          </a:prstGeom>
        </p:spPr>
        <p:txBody>
          <a:bodyPr wrap="square">
            <a:spAutoFit/>
          </a:bodyPr>
          <a:lstStyle/>
          <a:p>
            <a:pPr algn="just">
              <a:lnSpc>
                <a:spcPct val="150000"/>
              </a:lnSpc>
              <a:spcAft>
                <a:spcPts val="1000"/>
              </a:spcAft>
            </a:pPr>
            <a:r>
              <a:rPr lang="en-ZW" sz="1600" b="1" u="sng"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Major Challenge: Delays (Head Office: 25% | Contact Centre: 29%)</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a key concern across both channels, more pronounced at the 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call volumes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Waiting times and slow query resolution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Internal processing delays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Longer turnaround times for complex issues</a:t>
            </a:r>
          </a:p>
          <a:p>
            <a:pPr algn="just">
              <a:lnSpc>
                <a:spcPct val="150000"/>
              </a:lnSpc>
              <a:spcAft>
                <a:spcPts val="1000"/>
              </a:spcAft>
              <a:buSzPts val="1000"/>
              <a:tabLst>
                <a:tab pos="914400" algn="l"/>
              </a:tabLst>
            </a:pPr>
            <a:r>
              <a:rPr lang="en-ZW" sz="1600" dirty="0">
                <a:solidFill>
                  <a:schemeClr val="accent3">
                    <a:lumMod val="50000"/>
                  </a:schemeClr>
                </a:solidFill>
                <a:latin typeface="Cambria" panose="02040503050406030204" pitchFamily="18" charset="0"/>
                <a:ea typeface="Cambria" panose="02040503050406030204" pitchFamily="18" charset="0"/>
              </a:rPr>
              <a:t>Delays reflect capacity and response-time pressures, particularly in client-facing support channels.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spcAft>
                <a:spcPts val="1000"/>
              </a:spcAft>
              <a:buSzPts val="1000"/>
              <a:tabLst>
                <a:tab pos="914400" algn="l"/>
              </a:tabLs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5" name="Straight Arrow Connector 4"/>
          <p:cNvCxnSpPr/>
          <p:nvPr/>
        </p:nvCxnSpPr>
        <p:spPr>
          <a:xfrm flipH="1">
            <a:off x="6160167"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561221" y="459272"/>
            <a:ext cx="5197643" cy="5052665"/>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(Head Office: 33% | Contact Centre: 24%)</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is the most significant challenge at 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Heavy reliance on internal systems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and inefficiencies affecting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Arial" panose="020B0604020202020204" pitchFamily="34" charset="0"/>
              <a:buChar char="•"/>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present but less dominant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 performance is highly dependent on system reliability, making this a critical operational risk area.</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9469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644892"/>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CLIENT SATISFACTION SURVEY OBJECTIVES</a:t>
            </a:r>
            <a:endParaRPr lang="en-US" sz="2800" b="1" dirty="0"/>
          </a:p>
        </p:txBody>
      </p:sp>
      <p:sp>
        <p:nvSpPr>
          <p:cNvPr id="4" name="Slide Number Placeholder 2">
            <a:extLst>
              <a:ext uri="{FF2B5EF4-FFF2-40B4-BE49-F238E27FC236}">
                <a16:creationId xmlns:a16="http://schemas.microsoft.com/office/drawing/2014/main" id="{B2A7A116-BC28-4E39-B586-25212F9948F2}"/>
              </a:ext>
            </a:extLst>
          </p:cNvPr>
          <p:cNvSpPr>
            <a:spLocks noGrp="1"/>
          </p:cNvSpPr>
          <p:nvPr>
            <p:ph type="sldNum" sz="quarter" idx="4294967295"/>
          </p:nvPr>
        </p:nvSpPr>
        <p:spPr>
          <a:xfrm>
            <a:off x="11496369" y="6155190"/>
            <a:ext cx="432000" cy="432000"/>
          </a:xfrm>
          <a:prstGeom prst="ellipse">
            <a:avLst/>
          </a:prstGeom>
          <a:ln>
            <a:solidFill>
              <a:schemeClr val="accent1"/>
            </a:solidFill>
          </a:ln>
        </p:spPr>
        <p:txBody>
          <a:bodyPr/>
          <a:lstStyle/>
          <a:p>
            <a:fld id="{19B51A1E-902D-48AF-9020-955120F399B6}" type="slidenum">
              <a:rPr lang="en-US" sz="1600" smtClean="0"/>
              <a:pPr/>
              <a:t>4</a:t>
            </a:fld>
            <a:endParaRPr lang="en-US" sz="1600" dirty="0"/>
          </a:p>
        </p:txBody>
      </p:sp>
      <p:graphicFrame>
        <p:nvGraphicFramePr>
          <p:cNvPr id="6" name="Content Placeholder 5"/>
          <p:cNvGraphicFramePr>
            <a:graphicFrameLocks noGrp="1"/>
          </p:cNvGraphicFramePr>
          <p:nvPr>
            <p:ph idx="15"/>
            <p:extLst>
              <p:ext uri="{D42A27DB-BD31-4B8C-83A1-F6EECF244321}">
                <p14:modId xmlns:p14="http://schemas.microsoft.com/office/powerpoint/2010/main" val="3355841307"/>
              </p:ext>
            </p:extLst>
          </p:nvPr>
        </p:nvGraphicFramePr>
        <p:xfrm>
          <a:off x="1552353" y="1998921"/>
          <a:ext cx="8633638" cy="4416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989798" y="991402"/>
            <a:ext cx="10212404" cy="895907"/>
          </a:xfrm>
          <a:prstGeom prst="rect">
            <a:avLst/>
          </a:prstGeom>
          <a:noFill/>
        </p:spPr>
        <p:txBody>
          <a:bodyPr wrap="square" lIns="0" tIns="0" rIns="0" bIns="0" rtlCol="0">
            <a:noAutofit/>
          </a:bodyPr>
          <a:lstStyle/>
          <a:p>
            <a:pPr algn="just">
              <a:lnSpc>
                <a:spcPct val="150000"/>
              </a:lnSpc>
            </a:pPr>
            <a:r>
              <a:rPr lang="en-GB" sz="1600" b="1" dirty="0">
                <a:solidFill>
                  <a:schemeClr val="accent3">
                    <a:lumMod val="50000"/>
                  </a:schemeClr>
                </a:solidFill>
                <a:latin typeface="Cambria" panose="02040503050406030204" pitchFamily="18" charset="0"/>
                <a:ea typeface="Cambria" panose="02040503050406030204" pitchFamily="18" charset="0"/>
              </a:rPr>
              <a:t>The Client Satisfaction Survey seeks to assess the experiences and perceptions of clients who interact with the Zimbabwe Revenue Authority (ZIMRA) across its service points. The key objectives are:</a:t>
            </a:r>
            <a:endParaRPr lang="en-US" sz="1600" b="1"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55401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85010" y="309718"/>
            <a:ext cx="5165557" cy="5314275"/>
          </a:xfrm>
          <a:prstGeom prst="rect">
            <a:avLst/>
          </a:prstGeom>
        </p:spPr>
        <p:txBody>
          <a:bodyPr wrap="square">
            <a:spAutoFit/>
          </a:bodyPr>
          <a:lstStyle/>
          <a:p>
            <a:pPr>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(Head Office: 9% | Contact Centre: 19%)</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notable gap at the 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receive inconsistent or insufficient information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clarity during remote interactions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Relatively lower concern, indicating better information handling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Information clarity is a key weakness in remote service delivery channels.</a:t>
            </a:r>
          </a:p>
          <a:p>
            <a:pPr>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(Head Office: 18% | Contact Centre: 13%)</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pronounced at 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160168" y="110971"/>
            <a:ext cx="5710990" cy="6725431"/>
          </a:xfrm>
          <a:prstGeom prst="rect">
            <a:avLst/>
          </a:prstGeom>
        </p:spPr>
        <p:txBody>
          <a:bodyPr wrap="square">
            <a:spAutoFit/>
          </a:bodyPr>
          <a:lstStyle/>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Gaps in feedback and follow-ups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proactive communication on case progress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structured but still requires strengthening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gaps at Head Office affect client visibility and confidence in processes</a:t>
            </a:r>
          </a:p>
          <a:p>
            <a:pPr>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Documentation Requirements (Head Office: 14% | Contact Centre: 14%)</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Consistent across both channels.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0">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Clients perceive: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Processes as documentation-heavy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Requirements as complex or repetitive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Insight: Documentation remains a system-wide friction point, contributing to higher customer effort.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spcAft>
                <a:spcPts val="1000"/>
              </a:spcAf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p:cNvCxnSpPr/>
          <p:nvPr/>
        </p:nvCxnSpPr>
        <p:spPr>
          <a:xfrm flipH="1">
            <a:off x="5855367" y="101171"/>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588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4107469"/>
              </p:ext>
            </p:extLst>
          </p:nvPr>
        </p:nvGraphicFramePr>
        <p:xfrm>
          <a:off x="1" y="-4"/>
          <a:ext cx="12192000" cy="4620132"/>
        </p:xfrm>
        <a:graphic>
          <a:graphicData uri="http://schemas.openxmlformats.org/drawingml/2006/table">
            <a:tbl>
              <a:tblPr firstRow="1" firstCol="1" bandRow="1">
                <a:tableStyleId>{5DA37D80-6434-44D0-A028-1B22A696006F}</a:tableStyleId>
              </a:tblPr>
              <a:tblGrid>
                <a:gridCol w="5000481">
                  <a:extLst>
                    <a:ext uri="{9D8B030D-6E8A-4147-A177-3AD203B41FA5}">
                      <a16:colId xmlns:a16="http://schemas.microsoft.com/office/drawing/2014/main" val="813930298"/>
                    </a:ext>
                  </a:extLst>
                </a:gridCol>
                <a:gridCol w="2219414">
                  <a:extLst>
                    <a:ext uri="{9D8B030D-6E8A-4147-A177-3AD203B41FA5}">
                      <a16:colId xmlns:a16="http://schemas.microsoft.com/office/drawing/2014/main" val="1295056606"/>
                    </a:ext>
                  </a:extLst>
                </a:gridCol>
                <a:gridCol w="2849649">
                  <a:extLst>
                    <a:ext uri="{9D8B030D-6E8A-4147-A177-3AD203B41FA5}">
                      <a16:colId xmlns:a16="http://schemas.microsoft.com/office/drawing/2014/main" val="4177660403"/>
                    </a:ext>
                  </a:extLst>
                </a:gridCol>
                <a:gridCol w="2122456">
                  <a:extLst>
                    <a:ext uri="{9D8B030D-6E8A-4147-A177-3AD203B41FA5}">
                      <a16:colId xmlns:a16="http://schemas.microsoft.com/office/drawing/2014/main" val="1112660414"/>
                    </a:ext>
                  </a:extLst>
                </a:gridCol>
              </a:tblGrid>
              <a:tr h="385011">
                <a:tc>
                  <a:txBody>
                    <a:bodyPr/>
                    <a:lstStyle/>
                    <a:p>
                      <a:pPr>
                        <a:lnSpc>
                          <a:spcPct val="150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ATTRIBUTES</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HEAD OFFICE</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0"/>
                        </a:spcAft>
                      </a:pPr>
                      <a:r>
                        <a:rPr lang="en-US" sz="1600" kern="0" dirty="0">
                          <a:solidFill>
                            <a:schemeClr val="bg1"/>
                          </a:solidFill>
                          <a:effectLst/>
                          <a:latin typeface="Cambria" panose="02040503050406030204" pitchFamily="18" charset="0"/>
                          <a:ea typeface="Cambria" panose="02040503050406030204" pitchFamily="18" charset="0"/>
                        </a:rPr>
                        <a:t>CONTACT CENTRE</a:t>
                      </a:r>
                      <a:endParaRPr lang="en-US" sz="16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HEAD OFFICE</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612154238"/>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Service Efficiency And Competence</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81%</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69%</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78%</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439066145"/>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Digital Experience</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82%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68%</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76%</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09739695"/>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Access And Inclusion</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82%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81%</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410871414"/>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Brand Strength/Reputation</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77%</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71%</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74%</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98354859"/>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Public Trust</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80%</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77%</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77%</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810190586"/>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Integrity And Governance Climate</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75%</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74%</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75%</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553980664"/>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Reputational Risk Indicator</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77%</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71%</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73%</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080746661"/>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Stakeholder Confidence</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74%</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71%</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013661384"/>
                  </a:ext>
                </a:extLst>
              </a:tr>
              <a:tr h="385011">
                <a:tc>
                  <a:txBody>
                    <a:bodyPr/>
                    <a:lstStyle/>
                    <a:p>
                      <a:pPr>
                        <a:lnSpc>
                          <a:spcPct val="150000"/>
                        </a:lnSpc>
                        <a:spcAft>
                          <a:spcPts val="0"/>
                        </a:spcAft>
                      </a:pPr>
                      <a:r>
                        <a:rPr lang="en-US" sz="1600" kern="0" dirty="0">
                          <a:effectLst/>
                          <a:latin typeface="Cambria" panose="02040503050406030204" pitchFamily="18" charset="0"/>
                          <a:ea typeface="Cambria" panose="02040503050406030204" pitchFamily="18" charset="0"/>
                        </a:rPr>
                        <a:t>Customer Effort Score</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78%</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73%</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72%</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190084754"/>
                  </a:ext>
                </a:extLst>
              </a:tr>
              <a:tr h="385011">
                <a:tc>
                  <a:txBody>
                    <a:bodyPr/>
                    <a:lstStyle/>
                    <a:p>
                      <a:pPr>
                        <a:lnSpc>
                          <a:spcPct val="150000"/>
                        </a:lnSpc>
                        <a:spcAft>
                          <a:spcPts val="0"/>
                        </a:spcAft>
                      </a:pPr>
                      <a:r>
                        <a:rPr lang="en-US" sz="1600" kern="0">
                          <a:effectLst/>
                          <a:latin typeface="Cambria" panose="02040503050406030204" pitchFamily="18" charset="0"/>
                          <a:ea typeface="Cambria" panose="02040503050406030204" pitchFamily="18" charset="0"/>
                        </a:rPr>
                        <a:t>NPS</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15</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8</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12</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3303538376"/>
                  </a:ext>
                </a:extLst>
              </a:tr>
              <a:tr h="385011">
                <a:tc>
                  <a:txBody>
                    <a:bodyPr/>
                    <a:lstStyle/>
                    <a:p>
                      <a:pPr>
                        <a:lnSpc>
                          <a:spcPct val="150000"/>
                        </a:lnSpc>
                        <a:spcAft>
                          <a:spcPts val="0"/>
                        </a:spcAft>
                      </a:pPr>
                      <a:r>
                        <a:rPr lang="en-US" sz="1600" kern="0" dirty="0" err="1">
                          <a:effectLst/>
                          <a:latin typeface="Cambria" panose="02040503050406030204" pitchFamily="18" charset="0"/>
                          <a:ea typeface="Cambria" panose="02040503050406030204" pitchFamily="18" charset="0"/>
                        </a:rPr>
                        <a:t>Overal</a:t>
                      </a:r>
                      <a:r>
                        <a:rPr lang="en-US" sz="1600" kern="0" dirty="0">
                          <a:effectLst/>
                          <a:latin typeface="Cambria" panose="02040503050406030204" pitchFamily="18" charset="0"/>
                          <a:ea typeface="Cambria" panose="02040503050406030204" pitchFamily="18" charset="0"/>
                        </a:rPr>
                        <a:t> CSI Region 2</a:t>
                      </a:r>
                      <a:endParaRPr lang="en-US" sz="16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kern="0">
                          <a:effectLst/>
                          <a:latin typeface="Cambria" panose="02040503050406030204" pitchFamily="18" charset="0"/>
                          <a:ea typeface="Cambria" panose="02040503050406030204" pitchFamily="18" charset="0"/>
                        </a:rPr>
                        <a:t>72%</a:t>
                      </a:r>
                      <a:endParaRPr lang="en-US" sz="16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72%</a:t>
                      </a:r>
                      <a:endParaRPr lang="en-US" sz="16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644551886"/>
                  </a:ext>
                </a:extLst>
              </a:tr>
            </a:tbl>
          </a:graphicData>
        </a:graphic>
      </p:graphicFrame>
      <p:sp>
        <p:nvSpPr>
          <p:cNvPr id="5" name="Rectangle 4"/>
          <p:cNvSpPr/>
          <p:nvPr/>
        </p:nvSpPr>
        <p:spPr>
          <a:xfrm>
            <a:off x="529390" y="4908884"/>
            <a:ext cx="11133222" cy="1456809"/>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Head Office and Contact Centre reflect a centralised dual-service support environment: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Head Office → System-driven, policy-oriented, handling complex and escalated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 → Client-facing, high-volume, real-time support and inquiry handling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46297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Arrow Connector 6"/>
          <p:cNvCxnSpPr/>
          <p:nvPr/>
        </p:nvCxnSpPr>
        <p:spPr>
          <a:xfrm flipH="1">
            <a:off x="6063914"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20840" y="534308"/>
            <a:ext cx="5470359" cy="3929281"/>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Across both channels, the region shows: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overall satisfaction (CSI: 72%), despite strong performance in key attributes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Strong performance at Head Office driven by system capability and staff competence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performance at the Contact Centre driven by delays, information gaps, and service pressure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clear divide between system strength (Head Office) and client interaction challenges (Contact Centre)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529138" y="492614"/>
            <a:ext cx="5277853" cy="6135013"/>
          </a:xfrm>
          <a:prstGeom prst="rect">
            <a:avLst/>
          </a:prstGeom>
        </p:spPr>
        <p:txBody>
          <a:bodyPr wrap="square">
            <a:spAutoFit/>
          </a:bodyPr>
          <a:lstStyle/>
          <a:p>
            <a:pPr algn="just">
              <a:spcAft>
                <a:spcPts val="1000"/>
              </a:spcAft>
            </a:pPr>
            <a:r>
              <a:rPr lang="en-ZW" sz="2000" b="1" kern="1800" dirty="0">
                <a:solidFill>
                  <a:srgbClr val="EE0000"/>
                </a:solidFill>
                <a:latin typeface="Cambria" panose="02040503050406030204" pitchFamily="18" charset="0"/>
                <a:ea typeface="Cambria" panose="02040503050406030204" pitchFamily="18" charset="0"/>
                <a:cs typeface="Times New Roman" panose="02020603050405020304" pitchFamily="18" charset="0"/>
              </a:rPr>
              <a:t>HEAD OFFICE ANALYSIS</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a:p>
            <a:pPr algn="just">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Operational Context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Centralised service hub handling: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Complex taxpayer issues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Policy interpretation and escalations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Heavy reliance on internal systems and digital platforms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volume but higher complexity transactions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spcAft>
                <a:spcPts val="1000"/>
              </a:spcAft>
            </a:pPr>
            <a:r>
              <a:rPr lang="en-ZW" sz="16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Key Pain Points (Head Office)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System Dependency and Downtime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are the highest reported challenge (33%)</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delivery heavily reliant on system availability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Processing Delays for Complex Cases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(25%) linked to:</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Case complexity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internal workflows and approvals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spTree>
    <p:extLst>
      <p:ext uri="{BB962C8B-B14F-4D97-AF65-F5344CB8AC3E}">
        <p14:creationId xmlns:p14="http://schemas.microsoft.com/office/powerpoint/2010/main" val="1168262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Arrow Connector 6"/>
          <p:cNvCxnSpPr/>
          <p:nvPr/>
        </p:nvCxnSpPr>
        <p:spPr>
          <a:xfrm flipH="1">
            <a:off x="5983703" y="0"/>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0630" y="393192"/>
            <a:ext cx="5582652" cy="5309146"/>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Communication Gaps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feedback on progress of cases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lack visibility on timelines and outcomes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Documentation Burden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Perceived complexity in documentation requirements(14%)</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seen as cumbersome and repetitive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Recommendations (Head Office)</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System Stability and Integration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system uptime and reliability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Strengthen system integration across departments</a:t>
            </a:r>
          </a:p>
        </p:txBody>
      </p:sp>
      <p:sp>
        <p:nvSpPr>
          <p:cNvPr id="3" name="Rectangle 2"/>
          <p:cNvSpPr/>
          <p:nvPr/>
        </p:nvSpPr>
        <p:spPr>
          <a:xfrm>
            <a:off x="6304547" y="521528"/>
            <a:ext cx="5422231" cy="4442242"/>
          </a:xfrm>
          <a:prstGeom prst="rect">
            <a:avLst/>
          </a:prstGeom>
        </p:spPr>
        <p:txBody>
          <a:bodyPr wrap="square">
            <a:spAutoFit/>
          </a:bodyPr>
          <a:lstStyle/>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Process Streamlining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Simplify workflows for faster case resolution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approval layers for standard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Proactive Communication Framework</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automated updates on case progress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Define and communicate turnaround times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Documentation Simplification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Review and rationalise documentation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Provide clear guidelines and checklists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87326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Arrow Connector 6"/>
          <p:cNvCxnSpPr/>
          <p:nvPr/>
        </p:nvCxnSpPr>
        <p:spPr>
          <a:xfrm flipH="1">
            <a:off x="5903493"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44379" y="200686"/>
            <a:ext cx="5277853" cy="5899051"/>
          </a:xfrm>
          <a:prstGeom prst="rect">
            <a:avLst/>
          </a:prstGeom>
        </p:spPr>
        <p:txBody>
          <a:bodyPr wrap="square">
            <a:spAutoFit/>
          </a:bodyPr>
          <a:lstStyle/>
          <a:p>
            <a:pPr algn="just">
              <a:lnSpc>
                <a:spcPct val="150000"/>
              </a:lnSpc>
              <a:spcAft>
                <a:spcPts val="1000"/>
              </a:spcAft>
            </a:pPr>
            <a:r>
              <a:rPr lang="en-ZW" sz="2000" b="1" kern="1800" dirty="0">
                <a:solidFill>
                  <a:srgbClr val="EE0000"/>
                </a:solidFill>
                <a:latin typeface="Cambria" panose="02040503050406030204" pitchFamily="18" charset="0"/>
                <a:ea typeface="Cambria" panose="02040503050406030204" pitchFamily="18" charset="0"/>
                <a:cs typeface="Times New Roman" panose="02020603050405020304" pitchFamily="18" charset="0"/>
              </a:rPr>
              <a:t>CONTACT CENTRE ANALYSIS</a:t>
            </a:r>
            <a:endParaRPr lang="en-US" sz="2000" kern="1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Operational Context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First point of contact for clients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Handles: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call volumes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General inquiries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support requests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Real-time service environment with high responsiveness expectations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Key Pain Points (Contact Centre)</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Delays in Response and Resolution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Highest challenge (29%)</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384755" y="371971"/>
            <a:ext cx="5374107" cy="6309420"/>
          </a:xfrm>
          <a:prstGeom prst="rect">
            <a:avLst/>
          </a:prstGeom>
        </p:spPr>
        <p:txBody>
          <a:bodyPr wrap="square">
            <a:spAutoFit/>
          </a:bodyPr>
          <a:lstStyle/>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Driven by: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call volumes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capacity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Information Gaps and Inconsistency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(19%)</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receive: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Incomplete or inconsistent responses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System Limitations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(24%) affecting: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response time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access to client information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Communication Effectiveness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gaps (13%)</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111984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7" name="Straight Arrow Connector 6"/>
          <p:cNvCxnSpPr/>
          <p:nvPr/>
        </p:nvCxnSpPr>
        <p:spPr>
          <a:xfrm flipH="1">
            <a:off x="5903493"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36885" y="416348"/>
            <a:ext cx="5213684" cy="4894160"/>
          </a:xfrm>
          <a:prstGeom prst="rect">
            <a:avLst/>
          </a:prstGeom>
        </p:spPr>
        <p:txBody>
          <a:bodyPr wrap="square">
            <a:spAutoFit/>
          </a:bodyPr>
          <a:lstStyle/>
          <a:p>
            <a:pPr>
              <a:lnSpc>
                <a:spcPct val="150000"/>
              </a:lnSpc>
              <a:spcAft>
                <a:spcPts val="1000"/>
              </a:spcAft>
            </a:pPr>
            <a:r>
              <a:rPr lang="en-ZW" sz="1600" b="1" u="sng"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Recommendations (Contact Centre)</a:t>
            </a:r>
            <a:endParaRPr lang="en-US" sz="16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Capacity Enhancement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Increase staffing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call prioritisation systems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Knowledge Management Systems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Develop centralised knowledge base for agents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consistency and accuracy of information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Staff Training and Quality Assurance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Continuous training 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customer handling</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6593302" y="240951"/>
            <a:ext cx="5021182" cy="5761064"/>
          </a:xfrm>
          <a:prstGeom prst="rect">
            <a:avLst/>
          </a:prstGeom>
        </p:spPr>
        <p:txBody>
          <a:bodyPr wrap="square">
            <a:spAutoFit/>
          </a:bodyPr>
          <a:lstStyle/>
          <a:p>
            <a:pPr>
              <a:lnSpc>
                <a:spcPct val="150000"/>
              </a:lnSpc>
            </a:pPr>
            <a:endParaRPr lang="en-US" sz="1600" dirty="0">
              <a:solidFill>
                <a:schemeClr val="accent3">
                  <a:lumMod val="50000"/>
                </a:schemeClr>
              </a:solidFill>
              <a:latin typeface="Cambria" panose="02040503050406030204" pitchFamily="18" charset="0"/>
              <a:ea typeface="Cambria" panose="020405030504060302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skills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Emotional Intelligence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Implement call quality monitoring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System Support Improvements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system speed and accessibility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Equip agents with real-time client data tools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Multi-Channel Support Expansion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Strengthen alternative channels: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email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online platforms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pressure on call centre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78174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t="-9000" b="-9000"/>
          </a:stretch>
        </a:blipFill>
        <a:effectLst/>
      </p:bgPr>
    </p:bg>
    <p:spTree>
      <p:nvGrpSpPr>
        <p:cNvPr id="1" name="">
          <a:extLst>
            <a:ext uri="{FF2B5EF4-FFF2-40B4-BE49-F238E27FC236}">
              <a16:creationId xmlns:a16="http://schemas.microsoft.com/office/drawing/2014/main" id="{8CEC9AD4-641E-BED5-6EC5-69D935C2544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BA55EC-CA23-1062-F5B9-9F9511D6503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1" i="1" u="none" strike="noStrike" kern="1200" cap="none" spc="0" normalizeH="0" baseline="0" noProof="0" smtClean="0">
                <a:ln>
                  <a:noFill/>
                </a:ln>
                <a:solidFill>
                  <a:prstClr val="black">
                    <a:lumMod val="75000"/>
                    <a:lumOff val="25000"/>
                  </a:prstClr>
                </a:solidFill>
                <a:effectLst/>
                <a:uLnTx/>
                <a:uFillTx/>
                <a:latin typeface="Rockwel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46</a:t>
            </a:fld>
            <a:endParaRPr kumimoji="0" lang="en-US" sz="1200" b="1" i="1" u="none" strike="noStrike" kern="1200" cap="none" spc="0" normalizeH="0" baseline="0" noProof="0" dirty="0">
              <a:ln>
                <a:noFill/>
              </a:ln>
              <a:solidFill>
                <a:prstClr val="black">
                  <a:lumMod val="75000"/>
                  <a:lumOff val="25000"/>
                </a:prstClr>
              </a:solidFill>
              <a:effectLst/>
              <a:uLnTx/>
              <a:uFillTx/>
              <a:latin typeface="Rockwell"/>
              <a:ea typeface="+mn-ea"/>
              <a:cs typeface="+mn-cs"/>
            </a:endParaRPr>
          </a:p>
        </p:txBody>
      </p:sp>
      <p:sp>
        <p:nvSpPr>
          <p:cNvPr id="5" name="TextBox 4">
            <a:extLst>
              <a:ext uri="{FF2B5EF4-FFF2-40B4-BE49-F238E27FC236}">
                <a16:creationId xmlns:a16="http://schemas.microsoft.com/office/drawing/2014/main" id="{351CE28A-8522-F770-7E32-15576E38AD3F}"/>
              </a:ext>
            </a:extLst>
          </p:cNvPr>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297D53">
                    <a:lumMod val="50000"/>
                  </a:srgbClr>
                </a:solidFill>
                <a:effectLst/>
                <a:uLnTx/>
                <a:uFillTx/>
                <a:latin typeface="Cooper Black" panose="0208090404030B020404" pitchFamily="18" charset="0"/>
                <a:ea typeface="+mn-ea"/>
                <a:cs typeface="+mn-cs"/>
              </a:rPr>
              <a:t>FORBES ANALYSIS</a:t>
            </a:r>
            <a:endParaRPr kumimoji="0" lang="en-US" sz="4400" b="0" i="0" u="none" strike="noStrike" kern="1200" cap="none" spc="0" normalizeH="0" baseline="0" noProof="0" dirty="0">
              <a:ln>
                <a:noFill/>
              </a:ln>
              <a:solidFill>
                <a:srgbClr val="297D53">
                  <a:lumMod val="50000"/>
                </a:srgbClr>
              </a:solidFill>
              <a:effectLst/>
              <a:uLnTx/>
              <a:uFillTx/>
              <a:latin typeface="Cooper Black" panose="0208090404030B020404" pitchFamily="18" charset="0"/>
              <a:ea typeface="+mn-ea"/>
              <a:cs typeface="+mn-cs"/>
            </a:endParaRPr>
          </a:p>
        </p:txBody>
      </p:sp>
      <p:pic>
        <p:nvPicPr>
          <p:cNvPr id="6" name="Picture 5">
            <a:extLst>
              <a:ext uri="{FF2B5EF4-FFF2-40B4-BE49-F238E27FC236}">
                <a16:creationId xmlns:a16="http://schemas.microsoft.com/office/drawing/2014/main" id="{E2093EC5-D41D-2DA4-E62C-411EE09C3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a:extLst>
              <a:ext uri="{FF2B5EF4-FFF2-40B4-BE49-F238E27FC236}">
                <a16:creationId xmlns:a16="http://schemas.microsoft.com/office/drawing/2014/main" id="{ACFC0441-8F21-4214-8DB7-3B115E448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42296213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CHALLENGES ANALYSIS (FORBES BORDER POST)</a:t>
            </a:r>
            <a:endParaRPr lang="en-US" sz="1000" b="1" dirty="0"/>
          </a:p>
        </p:txBody>
      </p:sp>
      <p:graphicFrame>
        <p:nvGraphicFramePr>
          <p:cNvPr id="5" name="Chart 4">
            <a:extLst>
              <a:ext uri="{FF2B5EF4-FFF2-40B4-BE49-F238E27FC236}">
                <a16:creationId xmlns:a16="http://schemas.microsoft.com/office/drawing/2014/main" id="{092391C6-AF00-E4FD-A6FB-E8DF6D9CCEBB}"/>
              </a:ext>
            </a:extLst>
          </p:cNvPr>
          <p:cNvGraphicFramePr/>
          <p:nvPr>
            <p:extLst>
              <p:ext uri="{D42A27DB-BD31-4B8C-83A1-F6EECF244321}">
                <p14:modId xmlns:p14="http://schemas.microsoft.com/office/powerpoint/2010/main" val="2504750516"/>
              </p:ext>
            </p:extLst>
          </p:nvPr>
        </p:nvGraphicFramePr>
        <p:xfrm>
          <a:off x="288758" y="705854"/>
          <a:ext cx="7555833" cy="362551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88757" y="4451700"/>
            <a:ext cx="7555833" cy="2451953"/>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Major Challenge: Delays (29%)</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remain the most prominent challenge, despite the station’s high performance.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Likely driven by: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Peak traffic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Clearance processes requiring verification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8133348" y="705854"/>
            <a:ext cx="3882188" cy="6160661"/>
          </a:xfrm>
          <a:prstGeom prst="rect">
            <a:avLst/>
          </a:prstGeom>
        </p:spPr>
        <p:txBody>
          <a:bodyPr wrap="square">
            <a:spAutoFit/>
          </a:bodyPr>
          <a:lstStyle/>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However, compared to other border posts, delays are better managed and less disruptive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Even in a high-performing environment, time-related pressures remain inherent to border operations</a:t>
            </a: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Requirements (20%)</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Second most cited issue.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perceive: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as documentation-heavy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Requirements as sometimes repetitive or complex</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06655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a:off x="5983703"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85011" y="200686"/>
            <a:ext cx="5229726" cy="6637715"/>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(17%)</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concern.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Reflects: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Occasional system downtime or slow performance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Not a dominant issue, indicating relatively stable digital systems</a:t>
            </a:r>
          </a:p>
          <a:p>
            <a:pPr marL="342900" lvl="0" indent="-342900">
              <a:lnSpc>
                <a:spcPct val="150000"/>
              </a:lnSpc>
              <a:spcAft>
                <a:spcPts val="1000"/>
              </a:spcAft>
              <a:buSzPts val="1000"/>
              <a:buFont typeface="Wingdings" panose="05000000000000000000" pitchFamily="2" charset="2"/>
              <a:buChar char="Ø"/>
              <a:tabLst>
                <a:tab pos="457200" algn="l"/>
              </a:tabLst>
            </a:pPr>
            <a:r>
              <a:rPr lang="en-ZW" sz="1600" dirty="0">
                <a:solidFill>
                  <a:schemeClr val="accent3">
                    <a:lumMod val="50000"/>
                  </a:schemeClr>
                </a:solidFill>
                <a:latin typeface="Cambria" panose="02040503050406030204" pitchFamily="18" charset="0"/>
                <a:ea typeface="Cambria" panose="02040503050406030204" pitchFamily="18" charset="0"/>
              </a:rPr>
              <a:t>Systems are generally reliable but still require ongoing optimisation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(15%)</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but notable.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experience: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updates during processing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Need for clearer engagement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352670" y="332389"/>
            <a:ext cx="5502446" cy="3318857"/>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(13%)</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compared to other stations.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Symbol" panose="05050102010706020507" pitchFamily="18" charset="2"/>
              <a:buChar char=""/>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Suggests: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Better clarity of procedures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consistent guidance to clients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Insight: Information flow is relatively well managed, contributing to lower customer effort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185435"/>
            <a:ext cx="2699618" cy="1652966"/>
          </a:xfrm>
          <a:prstGeom prst="rect">
            <a:avLst/>
          </a:prstGeom>
          <a:effectLst>
            <a:softEdge rad="31750"/>
          </a:effectLst>
        </p:spPr>
      </p:pic>
    </p:spTree>
    <p:extLst>
      <p:ext uri="{BB962C8B-B14F-4D97-AF65-F5344CB8AC3E}">
        <p14:creationId xmlns:p14="http://schemas.microsoft.com/office/powerpoint/2010/main" val="1321759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a:off x="7844588" y="0"/>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3CF83FE6-F22B-5043-D8D7-6799953EE573}"/>
              </a:ext>
            </a:extLst>
          </p:cNvPr>
          <p:cNvGraphicFramePr/>
          <p:nvPr>
            <p:extLst>
              <p:ext uri="{D42A27DB-BD31-4B8C-83A1-F6EECF244321}">
                <p14:modId xmlns:p14="http://schemas.microsoft.com/office/powerpoint/2010/main" val="973403818"/>
              </p:ext>
            </p:extLst>
          </p:nvPr>
        </p:nvGraphicFramePr>
        <p:xfrm>
          <a:off x="0" y="23785"/>
          <a:ext cx="7603958" cy="437949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96772" y="4643603"/>
            <a:ext cx="7307186" cy="1938992"/>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While delays and documentation requirements remain the primary sources of friction at Forbes Border Post, the relatively lower incidence of system, communication, and information challenges combined with a higher proportion of clients experiencing no issues confirms a well-managed and efficient service environment.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8213576" y="216291"/>
            <a:ext cx="3561329" cy="5037276"/>
          </a:xfrm>
          <a:prstGeom prst="rect">
            <a:avLst/>
          </a:prstGeom>
        </p:spPr>
        <p:txBody>
          <a:bodyPr wrap="square">
            <a:spAutoFit/>
          </a:bodyPr>
          <a:lstStyle/>
          <a:p>
            <a:pPr>
              <a:lnSpc>
                <a:spcPct val="150000"/>
              </a:lnSpc>
              <a:spcAft>
                <a:spcPts val="1000"/>
              </a:spcAft>
            </a:pPr>
            <a:r>
              <a:rPr lang="en-ZW" sz="1600" b="1" kern="18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Regional Overview (Forbes Border Post)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Forbes Border Post reflects a high-performing, transaction-driven service environment, characterised by: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Strong operational efficiency and service delivery capability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Relatively seamless client experience compared to other border points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levels of trust, accessibility, and stakeholder confidence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88248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44892"/>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RESEARCH DESIGN</a:t>
            </a:r>
            <a:endParaRPr lang="en-US" sz="2800" b="1" dirty="0"/>
          </a:p>
        </p:txBody>
      </p:sp>
      <p:graphicFrame>
        <p:nvGraphicFramePr>
          <p:cNvPr id="3" name="Content Placeholder 2"/>
          <p:cNvGraphicFramePr>
            <a:graphicFrameLocks noGrp="1"/>
          </p:cNvGraphicFramePr>
          <p:nvPr>
            <p:ph idx="15"/>
            <p:extLst>
              <p:ext uri="{D42A27DB-BD31-4B8C-83A1-F6EECF244321}">
                <p14:modId xmlns:p14="http://schemas.microsoft.com/office/powerpoint/2010/main" val="2197901579"/>
              </p:ext>
            </p:extLst>
          </p:nvPr>
        </p:nvGraphicFramePr>
        <p:xfrm>
          <a:off x="590350" y="1115057"/>
          <a:ext cx="11011300" cy="5391623"/>
        </p:xfrm>
        <a:graphic>
          <a:graphicData uri="http://schemas.openxmlformats.org/drawingml/2006/table">
            <a:tbl>
              <a:tblPr firstRow="1" bandRow="1">
                <a:tableStyleId>{8799B23B-EC83-4686-B30A-512413B5E67A}</a:tableStyleId>
              </a:tblPr>
              <a:tblGrid>
                <a:gridCol w="1268055">
                  <a:extLst>
                    <a:ext uri="{9D8B030D-6E8A-4147-A177-3AD203B41FA5}">
                      <a16:colId xmlns:a16="http://schemas.microsoft.com/office/drawing/2014/main" val="3472481616"/>
                    </a:ext>
                  </a:extLst>
                </a:gridCol>
                <a:gridCol w="9743245">
                  <a:extLst>
                    <a:ext uri="{9D8B030D-6E8A-4147-A177-3AD203B41FA5}">
                      <a16:colId xmlns:a16="http://schemas.microsoft.com/office/drawing/2014/main" val="4227162130"/>
                    </a:ext>
                  </a:extLst>
                </a:gridCol>
              </a:tblGrid>
              <a:tr h="3106918">
                <a:tc>
                  <a:txBody>
                    <a:bodyPr/>
                    <a:lstStyle/>
                    <a:p>
                      <a:pPr>
                        <a:lnSpc>
                          <a:spcPct val="150000"/>
                        </a:lnSpc>
                      </a:pPr>
                      <a:r>
                        <a:rPr lang="en-GB" sz="1600" dirty="0">
                          <a:solidFill>
                            <a:schemeClr val="accent3">
                              <a:lumMod val="50000"/>
                            </a:schemeClr>
                          </a:solidFill>
                          <a:latin typeface="Cambria" panose="02040503050406030204" pitchFamily="18" charset="0"/>
                          <a:ea typeface="Cambria" panose="02040503050406030204" pitchFamily="18" charset="0"/>
                        </a:rPr>
                        <a:t>Where</a:t>
                      </a:r>
                      <a:endParaRPr lang="en-US" sz="1600" dirty="0">
                        <a:solidFill>
                          <a:schemeClr val="accent3">
                            <a:lumMod val="50000"/>
                          </a:schemeClr>
                        </a:solidFill>
                        <a:latin typeface="Cambria" panose="02040503050406030204" pitchFamily="18" charset="0"/>
                        <a:ea typeface="Cambria" panose="02040503050406030204" pitchFamily="18" charset="0"/>
                      </a:endParaRPr>
                    </a:p>
                  </a:txBody>
                  <a:tcPr/>
                </a:tc>
                <a:tc>
                  <a:txBody>
                    <a:bodyPr/>
                    <a:lstStyle/>
                    <a:p>
                      <a:pPr marL="285750" indent="-285750">
                        <a:lnSpc>
                          <a:spcPct val="150000"/>
                        </a:lnSpc>
                        <a:buFont typeface="Wingdings" panose="05000000000000000000" pitchFamily="2" charset="2"/>
                        <a:buChar char="Ø"/>
                      </a:pPr>
                      <a:r>
                        <a:rPr lang="en-US" sz="1600" dirty="0">
                          <a:solidFill>
                            <a:schemeClr val="accent3">
                              <a:lumMod val="50000"/>
                            </a:schemeClr>
                          </a:solidFill>
                          <a:latin typeface="Cambria" panose="02040503050406030204" pitchFamily="18" charset="0"/>
                          <a:ea typeface="Cambria" panose="02040503050406030204" pitchFamily="18" charset="0"/>
                        </a:rPr>
                        <a:t>Database- ZIMRA active clients.</a:t>
                      </a:r>
                    </a:p>
                    <a:p>
                      <a:pPr marL="285750" indent="-285750">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Data collection was done across all regions and border posts:</a:t>
                      </a:r>
                    </a:p>
                    <a:p>
                      <a:pPr marL="742950" lvl="1" indent="-285750">
                        <a:lnSpc>
                          <a:spcPct val="150000"/>
                        </a:lnSpc>
                        <a:buFont typeface="Wingdings" panose="05000000000000000000" pitchFamily="2" charset="2"/>
                        <a:buChar char="Ø"/>
                      </a:pPr>
                      <a:r>
                        <a:rPr lang="en-GB" sz="1600" b="0" dirty="0">
                          <a:solidFill>
                            <a:schemeClr val="accent3">
                              <a:lumMod val="50000"/>
                            </a:schemeClr>
                          </a:solidFill>
                          <a:latin typeface="Cambria" panose="02040503050406030204" pitchFamily="18" charset="0"/>
                          <a:ea typeface="Cambria" panose="02040503050406030204" pitchFamily="18" charset="0"/>
                        </a:rPr>
                        <a:t>Region</a:t>
                      </a:r>
                      <a:r>
                        <a:rPr lang="en-GB" sz="1600" b="0" baseline="0" dirty="0">
                          <a:solidFill>
                            <a:schemeClr val="accent3">
                              <a:lumMod val="50000"/>
                            </a:schemeClr>
                          </a:solidFill>
                          <a:latin typeface="Cambria" panose="02040503050406030204" pitchFamily="18" charset="0"/>
                          <a:ea typeface="Cambria" panose="02040503050406030204" pitchFamily="18" charset="0"/>
                        </a:rPr>
                        <a:t> 1</a:t>
                      </a:r>
                    </a:p>
                    <a:p>
                      <a:pPr marL="742950" lvl="1" indent="-285750">
                        <a:lnSpc>
                          <a:spcPct val="150000"/>
                        </a:lnSpc>
                        <a:buFont typeface="Wingdings" panose="05000000000000000000" pitchFamily="2" charset="2"/>
                        <a:buChar char="Ø"/>
                      </a:pPr>
                      <a:r>
                        <a:rPr lang="en-GB" sz="1600" b="0" baseline="0" dirty="0">
                          <a:solidFill>
                            <a:schemeClr val="accent3">
                              <a:lumMod val="50000"/>
                            </a:schemeClr>
                          </a:solidFill>
                          <a:latin typeface="Cambria" panose="02040503050406030204" pitchFamily="18" charset="0"/>
                          <a:ea typeface="Cambria" panose="02040503050406030204" pitchFamily="18" charset="0"/>
                        </a:rPr>
                        <a:t>Region 2</a:t>
                      </a:r>
                    </a:p>
                    <a:p>
                      <a:pPr marL="742950" lvl="1" indent="-285750">
                        <a:lnSpc>
                          <a:spcPct val="150000"/>
                        </a:lnSpc>
                        <a:buFont typeface="Wingdings" panose="05000000000000000000" pitchFamily="2" charset="2"/>
                        <a:buChar char="Ø"/>
                      </a:pPr>
                      <a:r>
                        <a:rPr lang="en-GB" sz="1600" b="0" baseline="0" dirty="0">
                          <a:solidFill>
                            <a:schemeClr val="accent3">
                              <a:lumMod val="50000"/>
                            </a:schemeClr>
                          </a:solidFill>
                          <a:latin typeface="Cambria" panose="02040503050406030204" pitchFamily="18" charset="0"/>
                          <a:ea typeface="Cambria" panose="02040503050406030204" pitchFamily="18" charset="0"/>
                        </a:rPr>
                        <a:t>Region 3</a:t>
                      </a:r>
                    </a:p>
                    <a:p>
                      <a:pPr marL="742950" lvl="1" indent="-285750">
                        <a:lnSpc>
                          <a:spcPct val="150000"/>
                        </a:lnSpc>
                        <a:buFont typeface="Wingdings" panose="05000000000000000000" pitchFamily="2" charset="2"/>
                        <a:buChar char="Ø"/>
                      </a:pPr>
                      <a:r>
                        <a:rPr lang="en-GB" sz="1600" b="0" baseline="0" dirty="0">
                          <a:solidFill>
                            <a:schemeClr val="accent3">
                              <a:lumMod val="50000"/>
                            </a:schemeClr>
                          </a:solidFill>
                          <a:latin typeface="Cambria" panose="02040503050406030204" pitchFamily="18" charset="0"/>
                          <a:ea typeface="Cambria" panose="02040503050406030204" pitchFamily="18" charset="0"/>
                        </a:rPr>
                        <a:t>Head Office</a:t>
                      </a:r>
                    </a:p>
                    <a:p>
                      <a:pPr marL="742950" lvl="1" indent="-285750">
                        <a:lnSpc>
                          <a:spcPct val="150000"/>
                        </a:lnSpc>
                        <a:buFont typeface="Wingdings" panose="05000000000000000000" pitchFamily="2" charset="2"/>
                        <a:buChar char="Ø"/>
                      </a:pPr>
                      <a:r>
                        <a:rPr lang="en-GB" sz="1600" b="0" baseline="0" dirty="0">
                          <a:solidFill>
                            <a:schemeClr val="accent3">
                              <a:lumMod val="50000"/>
                            </a:schemeClr>
                          </a:solidFill>
                          <a:latin typeface="Cambria" panose="02040503050406030204" pitchFamily="18" charset="0"/>
                          <a:ea typeface="Cambria" panose="02040503050406030204" pitchFamily="18" charset="0"/>
                        </a:rPr>
                        <a:t>Beitbridge Border Post</a:t>
                      </a:r>
                    </a:p>
                    <a:p>
                      <a:pPr marL="742950" lvl="1" indent="-285750">
                        <a:lnSpc>
                          <a:spcPct val="150000"/>
                        </a:lnSpc>
                        <a:buFont typeface="Wingdings" panose="05000000000000000000" pitchFamily="2" charset="2"/>
                        <a:buChar char="Ø"/>
                      </a:pPr>
                      <a:r>
                        <a:rPr lang="en-GB" sz="1600" b="0" baseline="0" dirty="0">
                          <a:solidFill>
                            <a:schemeClr val="accent3">
                              <a:lumMod val="50000"/>
                            </a:schemeClr>
                          </a:solidFill>
                          <a:latin typeface="Cambria" panose="02040503050406030204" pitchFamily="18" charset="0"/>
                          <a:ea typeface="Cambria" panose="02040503050406030204" pitchFamily="18" charset="0"/>
                        </a:rPr>
                        <a:t>Forbes Border Post</a:t>
                      </a:r>
                      <a:endParaRPr lang="en-US" sz="1600" b="0" dirty="0">
                        <a:solidFill>
                          <a:schemeClr val="accent3">
                            <a:lumMod val="5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779471945"/>
                  </a:ext>
                </a:extLst>
              </a:tr>
              <a:tr h="503288">
                <a:tc>
                  <a:txBody>
                    <a:bodyPr/>
                    <a:lstStyle/>
                    <a:p>
                      <a:pPr>
                        <a:lnSpc>
                          <a:spcPct val="150000"/>
                        </a:lnSpc>
                      </a:pPr>
                      <a:r>
                        <a:rPr lang="en-GB" sz="1600" dirty="0">
                          <a:solidFill>
                            <a:schemeClr val="accent3">
                              <a:lumMod val="50000"/>
                            </a:schemeClr>
                          </a:solidFill>
                          <a:latin typeface="Cambria" panose="02040503050406030204" pitchFamily="18" charset="0"/>
                          <a:ea typeface="Cambria" panose="02040503050406030204" pitchFamily="18" charset="0"/>
                        </a:rPr>
                        <a:t>When</a:t>
                      </a:r>
                      <a:endParaRPr lang="en-US" sz="1600" dirty="0">
                        <a:solidFill>
                          <a:schemeClr val="accent3">
                            <a:lumMod val="50000"/>
                          </a:schemeClr>
                        </a:solidFill>
                        <a:latin typeface="Cambria" panose="02040503050406030204" pitchFamily="18" charset="0"/>
                        <a:ea typeface="Cambria" panose="02040503050406030204" pitchFamily="18" charset="0"/>
                      </a:endParaRPr>
                    </a:p>
                  </a:txBody>
                  <a:tcPr/>
                </a:tc>
                <a:tc>
                  <a:txBody>
                    <a:bodyPr/>
                    <a:lstStyle/>
                    <a:p>
                      <a:pPr marL="285750" indent="-285750">
                        <a:lnSpc>
                          <a:spcPct val="150000"/>
                        </a:lnSpc>
                        <a:buFont typeface="Wingdings" panose="05000000000000000000" pitchFamily="2" charset="2"/>
                        <a:buChar char="Ø"/>
                      </a:pPr>
                      <a:r>
                        <a:rPr lang="en-GB" sz="1600" dirty="0">
                          <a:solidFill>
                            <a:schemeClr val="accent3">
                              <a:lumMod val="50000"/>
                            </a:schemeClr>
                          </a:solidFill>
                          <a:latin typeface="Cambria" panose="02040503050406030204" pitchFamily="18" charset="0"/>
                          <a:ea typeface="Cambria" panose="02040503050406030204" pitchFamily="18" charset="0"/>
                        </a:rPr>
                        <a:t>Field work was conducted in the month of March 2026.</a:t>
                      </a:r>
                      <a:endParaRPr lang="en-US" sz="1600" dirty="0">
                        <a:solidFill>
                          <a:schemeClr val="accent3">
                            <a:lumMod val="5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266191676"/>
                  </a:ext>
                </a:extLst>
              </a:tr>
              <a:tr h="1781417">
                <a:tc>
                  <a:txBody>
                    <a:bodyPr/>
                    <a:lstStyle/>
                    <a:p>
                      <a:pPr>
                        <a:lnSpc>
                          <a:spcPct val="150000"/>
                        </a:lnSpc>
                      </a:pPr>
                      <a:r>
                        <a:rPr lang="en-GB" sz="1600" dirty="0">
                          <a:solidFill>
                            <a:schemeClr val="accent3">
                              <a:lumMod val="50000"/>
                            </a:schemeClr>
                          </a:solidFill>
                          <a:latin typeface="Cambria" panose="02040503050406030204" pitchFamily="18" charset="0"/>
                          <a:ea typeface="Cambria" panose="02040503050406030204" pitchFamily="18" charset="0"/>
                        </a:rPr>
                        <a:t>Limitation</a:t>
                      </a:r>
                      <a:endParaRPr lang="en-US" sz="1600" dirty="0">
                        <a:solidFill>
                          <a:schemeClr val="accent3">
                            <a:lumMod val="50000"/>
                          </a:schemeClr>
                        </a:solidFill>
                        <a:latin typeface="Cambria" panose="02040503050406030204" pitchFamily="18" charset="0"/>
                        <a:ea typeface="Cambria" panose="02040503050406030204" pitchFamily="18" charset="0"/>
                      </a:endParaRPr>
                    </a:p>
                  </a:txBody>
                  <a:tcPr/>
                </a:tc>
                <a:tc>
                  <a:txBody>
                    <a:bodyPr/>
                    <a:lstStyle/>
                    <a:p>
                      <a:pPr marL="285750" indent="-285750">
                        <a:lnSpc>
                          <a:spcPct val="150000"/>
                        </a:lnSpc>
                        <a:buFont typeface="Wingdings" panose="05000000000000000000" pitchFamily="2" charset="2"/>
                        <a:buChar char="Ø"/>
                      </a:pPr>
                      <a:r>
                        <a:rPr lang="en-GB" sz="1600" b="1" dirty="0">
                          <a:solidFill>
                            <a:schemeClr val="accent3">
                              <a:lumMod val="50000"/>
                            </a:schemeClr>
                          </a:solidFill>
                          <a:latin typeface="Cambria" panose="02040503050406030204" pitchFamily="18" charset="0"/>
                          <a:ea typeface="Cambria" panose="02040503050406030204" pitchFamily="18" charset="0"/>
                        </a:rPr>
                        <a:t>Limited Client Volumes at Certain Locations</a:t>
                      </a:r>
                      <a:r>
                        <a:rPr lang="en-GB" sz="1600" dirty="0">
                          <a:solidFill>
                            <a:schemeClr val="accent3">
                              <a:lumMod val="50000"/>
                            </a:schemeClr>
                          </a:solidFill>
                          <a:latin typeface="Cambria" panose="02040503050406030204" pitchFamily="18" charset="0"/>
                          <a:ea typeface="Cambria" panose="02040503050406030204" pitchFamily="18" charset="0"/>
                        </a:rPr>
                        <a:t>: Some border posts and service stations experienced low client traffic during the survey period, which affected the volume of responses collected. </a:t>
                      </a:r>
                    </a:p>
                    <a:p>
                      <a:pPr marL="285750" indent="-285750">
                        <a:lnSpc>
                          <a:spcPct val="150000"/>
                        </a:lnSpc>
                        <a:buFont typeface="Wingdings" panose="05000000000000000000" pitchFamily="2" charset="2"/>
                        <a:buChar char="Ø"/>
                      </a:pPr>
                      <a:r>
                        <a:rPr lang="en-GB" sz="1600" b="1" dirty="0">
                          <a:solidFill>
                            <a:schemeClr val="accent3">
                              <a:lumMod val="50000"/>
                            </a:schemeClr>
                          </a:solidFill>
                          <a:latin typeface="Cambria" panose="02040503050406030204" pitchFamily="18" charset="0"/>
                          <a:ea typeface="Cambria" panose="02040503050406030204" pitchFamily="18" charset="0"/>
                        </a:rPr>
                        <a:t>Low Participation from Clearing Agents : </a:t>
                      </a:r>
                      <a:r>
                        <a:rPr lang="en-GB" sz="1600" dirty="0">
                          <a:solidFill>
                            <a:schemeClr val="accent3">
                              <a:lumMod val="50000"/>
                            </a:schemeClr>
                          </a:solidFill>
                          <a:latin typeface="Cambria" panose="02040503050406030204" pitchFamily="18" charset="0"/>
                          <a:ea typeface="Cambria" panose="02040503050406030204" pitchFamily="18" charset="0"/>
                        </a:rPr>
                        <a:t>Reduced business activity among clearing agents at the airport resulted in a lower response rate from this key stakeholder group.</a:t>
                      </a:r>
                      <a:endParaRPr lang="en-US" sz="1600" dirty="0">
                        <a:solidFill>
                          <a:schemeClr val="accent3">
                            <a:lumMod val="50000"/>
                          </a:schemeClr>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62330300"/>
                  </a:ext>
                </a:extLst>
              </a:tr>
            </a:tbl>
          </a:graphicData>
        </a:graphic>
      </p:graphicFrame>
    </p:spTree>
    <p:extLst>
      <p:ext uri="{BB962C8B-B14F-4D97-AF65-F5344CB8AC3E}">
        <p14:creationId xmlns:p14="http://schemas.microsoft.com/office/powerpoint/2010/main" val="21528377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1263" y="617781"/>
            <a:ext cx="11181347" cy="5037276"/>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Overall, the station records a strong Client Satisfaction Index</a:t>
            </a: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(CSI: 77%)</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indicating:</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satisfaction driven by efficient systems and competent staff</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customer effort, suggesting smoother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well-balanced service environment with fewer operational constraints</a:t>
            </a:r>
          </a:p>
          <a:p>
            <a:pPr algn="just">
              <a:lnSpc>
                <a:spcPct val="150000"/>
              </a:lnSpc>
            </a:pPr>
            <a:r>
              <a:rPr lang="en-ZW" sz="1600" b="1" dirty="0">
                <a:solidFill>
                  <a:srgbClr val="FF0000"/>
                </a:solidFill>
                <a:latin typeface="Cambria" panose="02040503050406030204" pitchFamily="18" charset="0"/>
                <a:ea typeface="Cambria" panose="02040503050406030204" pitchFamily="18" charset="0"/>
              </a:rPr>
              <a:t>FORBES BORDER POST ANALYSIS</a:t>
            </a:r>
            <a:endParaRPr lang="en-US" sz="1600" dirty="0">
              <a:solidFill>
                <a:srgbClr val="FF0000"/>
              </a:solidFill>
              <a:latin typeface="Cambria" panose="02040503050406030204" pitchFamily="18" charset="0"/>
              <a:ea typeface="Cambria" panose="02040503050406030204" pitchFamily="18" charset="0"/>
            </a:endParaRPr>
          </a:p>
          <a:p>
            <a:pPr algn="just">
              <a:lnSpc>
                <a:spcPct val="150000"/>
              </a:lnSpc>
            </a:pPr>
            <a:r>
              <a:rPr lang="en-ZW" sz="1600" b="1" u="sng" dirty="0">
                <a:solidFill>
                  <a:schemeClr val="accent3">
                    <a:lumMod val="50000"/>
                  </a:schemeClr>
                </a:solidFill>
                <a:latin typeface="Cambria" panose="02040503050406030204" pitchFamily="18" charset="0"/>
                <a:ea typeface="Cambria" panose="02040503050406030204" pitchFamily="18" charset="0"/>
              </a:rPr>
              <a:t>Operational Context</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Cross-border service point handling:</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Imports and exports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lvl="1"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Clearing agents and commercial traffic</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High transaction volumes, but comparatively well-managed flow of operations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gn="just">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Strong reliance on digital systems and structured processes</a:t>
            </a:r>
            <a:endParaRPr lang="en-ZW" sz="1600" kern="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185435"/>
            <a:ext cx="2699618" cy="1652966"/>
          </a:xfrm>
          <a:prstGeom prst="rect">
            <a:avLst/>
          </a:prstGeom>
          <a:effectLst>
            <a:softEdge rad="31750"/>
          </a:effectLst>
        </p:spPr>
      </p:pic>
    </p:spTree>
    <p:extLst>
      <p:ext uri="{BB962C8B-B14F-4D97-AF65-F5344CB8AC3E}">
        <p14:creationId xmlns:p14="http://schemas.microsoft.com/office/powerpoint/2010/main" val="1439415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PAIN POINTS: FORBES BORDER POST </a:t>
            </a:r>
            <a:endParaRPr lang="en-US" sz="1400" b="1" dirty="0">
              <a:ea typeface="Cambria" panose="02040503050406030204" pitchFamily="18" charset="0"/>
            </a:endParaRPr>
          </a:p>
        </p:txBody>
      </p:sp>
      <p:sp>
        <p:nvSpPr>
          <p:cNvPr id="2" name="Rectangle 1"/>
          <p:cNvSpPr/>
          <p:nvPr/>
        </p:nvSpPr>
        <p:spPr>
          <a:xfrm>
            <a:off x="328863" y="894076"/>
            <a:ext cx="11534273" cy="4888518"/>
          </a:xfrm>
          <a:prstGeom prst="rect">
            <a:avLst/>
          </a:prstGeom>
        </p:spPr>
        <p:txBody>
          <a:bodyPr wrap="square">
            <a:spAutoFit/>
          </a:bodyPr>
          <a:lstStyle/>
          <a:p>
            <a:pPr>
              <a:lnSpc>
                <a:spcPct val="150000"/>
              </a:lnSpc>
              <a:spcAft>
                <a:spcPts val="1000"/>
              </a:spcAft>
            </a:pPr>
            <a:r>
              <a:rPr lang="en-ZW"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Delays During Peak Periods</a:t>
            </a:r>
            <a:endParaRPr lang="en-US" sz="2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experience delays, particularly during holidays and high-traffic periods. These delays are mainly driven by staff shortages and increased volumes, which slow down clearance and processing times, affecting business operations.</a:t>
            </a:r>
            <a:endParaRPr lang="en-US" sz="2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System Performance Issues</a:t>
            </a:r>
            <a:endParaRPr lang="en-US" sz="2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There are recurring concerns about slow system performance and occasional downtime, especially during busy periods. This disrupts processing efficiency and creates unnecessary waiting times for clients.</a:t>
            </a:r>
            <a:endParaRPr lang="en-US" sz="2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Excessive Documentation Requirements</a:t>
            </a:r>
            <a:endParaRPr lang="en-US" sz="2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perceive the processes as documentation-heavy, with too many requirements and duplication of checks. This increases the time and effort needed to complete transactions.</a:t>
            </a:r>
            <a:endParaRPr lang="en-US" sz="2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33173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PAIN POINTS: FORBES BORDER POST </a:t>
            </a:r>
            <a:endParaRPr lang="en-US" sz="1400" b="1" dirty="0">
              <a:ea typeface="Cambria" panose="02040503050406030204" pitchFamily="18" charset="0"/>
            </a:endParaRPr>
          </a:p>
        </p:txBody>
      </p:sp>
      <p:sp>
        <p:nvSpPr>
          <p:cNvPr id="2" name="Rectangle 1"/>
          <p:cNvSpPr/>
          <p:nvPr/>
        </p:nvSpPr>
        <p:spPr>
          <a:xfrm>
            <a:off x="328863" y="894076"/>
            <a:ext cx="11534273" cy="4847994"/>
          </a:xfrm>
          <a:prstGeom prst="rect">
            <a:avLst/>
          </a:prstGeom>
        </p:spPr>
        <p:txBody>
          <a:bodyPr wrap="square">
            <a:spAutoFit/>
          </a:bodyPr>
          <a:lstStyle/>
          <a:p>
            <a:pPr algn="just">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4. Lack of Clear and Consistent Information</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Some clients report unclear guidance on procedures, tax requirements, and processes. This creates confusion and often results in repeated visits or follow-ups.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5. Weak Communication Channels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There is a need for more proactive and structured communication, including updates on processes, delays, and policy changes. Clients also highlighted the need for multiple communication channels such as SMS and improved email response times.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6. Inconsistent Customer Service Experience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While many clients acknowledge professionalism, others report instances of rude behaviour, lack of empathy, and poor client handling, particularly under pressure.</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7. Perceived Lack of Transparency and Fairness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pPr>
            <a:r>
              <a:rPr lang="en-ZW" sz="1600" dirty="0">
                <a:solidFill>
                  <a:schemeClr val="accent3">
                    <a:lumMod val="50000"/>
                  </a:schemeClr>
                </a:solidFill>
                <a:latin typeface="Cambria" panose="02040503050406030204" pitchFamily="18" charset="0"/>
                <a:ea typeface="Cambria" panose="02040503050406030204" pitchFamily="18" charset="0"/>
              </a:rPr>
              <a:t>Some clients raised concerns around </a:t>
            </a:r>
            <a:r>
              <a:rPr lang="en-ZW" sz="1600" b="1" dirty="0">
                <a:solidFill>
                  <a:schemeClr val="accent3">
                    <a:lumMod val="50000"/>
                  </a:schemeClr>
                </a:solidFill>
                <a:latin typeface="Cambria" panose="02040503050406030204" pitchFamily="18" charset="0"/>
                <a:ea typeface="Cambria" panose="02040503050406030204" pitchFamily="18" charset="0"/>
              </a:rPr>
              <a:t>fa</a:t>
            </a:r>
            <a:r>
              <a:rPr lang="en-ZW" sz="1600" dirty="0">
                <a:solidFill>
                  <a:schemeClr val="accent3">
                    <a:lumMod val="50000"/>
                  </a:schemeClr>
                </a:solidFill>
                <a:latin typeface="Cambria" panose="02040503050406030204" pitchFamily="18" charset="0"/>
                <a:ea typeface="Cambria" panose="02040503050406030204" pitchFamily="18" charset="0"/>
              </a:rPr>
              <a:t>irness in enforcement, duty calculations, and treatment, including perceptions of inconsistent application of rules.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gn="just">
              <a:lnSpc>
                <a:spcPct val="150000"/>
              </a:lnSpc>
              <a:spcAft>
                <a:spcPts val="1000"/>
              </a:spcAf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185435"/>
            <a:ext cx="2699618" cy="1652966"/>
          </a:xfrm>
          <a:prstGeom prst="rect">
            <a:avLst/>
          </a:prstGeom>
          <a:effectLst>
            <a:softEdge rad="31750"/>
          </a:effectLst>
        </p:spPr>
      </p:pic>
    </p:spTree>
    <p:extLst>
      <p:ext uri="{BB962C8B-B14F-4D97-AF65-F5344CB8AC3E}">
        <p14:creationId xmlns:p14="http://schemas.microsoft.com/office/powerpoint/2010/main" val="41371395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PAIN POINTS: FORBES BORDER POST </a:t>
            </a:r>
            <a:endParaRPr lang="en-US" sz="1400" b="1" dirty="0">
              <a:ea typeface="Cambria" panose="02040503050406030204" pitchFamily="18" charset="0"/>
            </a:endParaRPr>
          </a:p>
        </p:txBody>
      </p:sp>
      <p:sp>
        <p:nvSpPr>
          <p:cNvPr id="3" name="Rectangle 2"/>
          <p:cNvSpPr/>
          <p:nvPr/>
        </p:nvSpPr>
        <p:spPr>
          <a:xfrm>
            <a:off x="116305" y="729980"/>
            <a:ext cx="11959390" cy="6047809"/>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Slow Response to Queries and Requests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highlighted delays in responses, especially through email and follow-ups, which affects overall service experience and resolution timelines.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9. Process Inefficiencies (Duplication of Controls)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There are concerns about repetitive checks and inefficient internal processes, which contribute to delays and increased customer effort.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 Limited Client Engagement and Education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expressed the need for more engagement through workshops, guidance, and awareness initiatives to better understand tax processes and compliance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11. Limited Availability of Support Services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indicated the need for extended support (e.g., 24/7 assistance) and increased staff presence, especially during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12. Positive Note – Not All Clients Experience Challenges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small proportion of clients reported no challenges, confirming that while issues exist, the station still delivers a generally strong service experience.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699391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RECOMMENDATIONS: FORBES BORDER POST </a:t>
            </a:r>
            <a:endParaRPr lang="en-US" sz="1400" b="1" dirty="0">
              <a:ea typeface="Cambria" panose="02040503050406030204" pitchFamily="18" charset="0"/>
            </a:endParaRPr>
          </a:p>
        </p:txBody>
      </p:sp>
      <p:sp>
        <p:nvSpPr>
          <p:cNvPr id="2" name="Rectangle 1"/>
          <p:cNvSpPr/>
          <p:nvPr/>
        </p:nvSpPr>
        <p:spPr>
          <a:xfrm>
            <a:off x="272716" y="1082400"/>
            <a:ext cx="5454316" cy="4765920"/>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Sustain Operational Excellence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Maintain current service delivery standards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 and replicate best practices across other border posts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Continuous Digital Improvement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Enhance system speed and integration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Introduce user-friendly digital interfaces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Strengthen Transparency and Governance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communication on processes and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Reinforce consistency in service delivery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2382" y="5185435"/>
            <a:ext cx="2699618" cy="1652966"/>
          </a:xfrm>
          <a:prstGeom prst="rect">
            <a:avLst/>
          </a:prstGeom>
          <a:effectLst>
            <a:softEdge rad="31750"/>
          </a:effectLst>
        </p:spPr>
      </p:pic>
      <p:sp>
        <p:nvSpPr>
          <p:cNvPr id="4" name="Rectangle 3"/>
          <p:cNvSpPr/>
          <p:nvPr/>
        </p:nvSpPr>
        <p:spPr>
          <a:xfrm>
            <a:off x="6432885" y="1082400"/>
            <a:ext cx="5409666" cy="2406300"/>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Leverage as a Benchmark Site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SzPts val="1000"/>
              <a:buFont typeface="Wingdings" panose="05000000000000000000" pitchFamily="2" charset="2"/>
              <a:buChar char="Ø"/>
              <a:tabLst>
                <a:tab pos="4572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Use Forbes as a model station for:</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 optimisation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customer experience design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SzPts val="1000"/>
              <a:buFont typeface="Courier New" panose="02070309020205020404" pitchFamily="49" charset="0"/>
              <a:buChar char="o"/>
              <a:tabLst>
                <a:tab pos="914400" algn="l"/>
              </a:tabLs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training programs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p:cNvCxnSpPr/>
          <p:nvPr/>
        </p:nvCxnSpPr>
        <p:spPr>
          <a:xfrm>
            <a:off x="6055896" y="818147"/>
            <a:ext cx="48125" cy="6039853"/>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020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55</a:t>
            </a:fld>
            <a:endParaRPr lang="en-US" noProof="0" dirty="0"/>
          </a:p>
        </p:txBody>
      </p:sp>
      <p:sp>
        <p:nvSpPr>
          <p:cNvPr id="5" name="TextBox 4"/>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REGION 1 ANALYSIS</a:t>
            </a:r>
            <a:endParaRPr lang="en-US" sz="4400" dirty="0">
              <a:solidFill>
                <a:schemeClr val="accent3">
                  <a:lumMod val="50000"/>
                </a:schemeClr>
              </a:solidFill>
              <a:latin typeface="Cooper Black" panose="0208090404030B0204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3610463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752429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DELIVERY BY ATTRIBUTE- REGION 1  </a:t>
            </a:r>
            <a:endParaRPr lang="en-US" sz="1400" b="1" dirty="0">
              <a:ea typeface="Cambria" panose="02040503050406030204" pitchFamily="18" charset="0"/>
            </a:endParaRPr>
          </a:p>
        </p:txBody>
      </p:sp>
      <p:sp>
        <p:nvSpPr>
          <p:cNvPr id="3" name="Rectangle 2"/>
          <p:cNvSpPr/>
          <p:nvPr/>
        </p:nvSpPr>
        <p:spPr>
          <a:xfrm>
            <a:off x="308811" y="815320"/>
            <a:ext cx="5702967" cy="6042680"/>
          </a:xfrm>
          <a:prstGeom prst="rect">
            <a:avLst/>
          </a:prstGeom>
        </p:spPr>
        <p:txBody>
          <a:bodyPr wrap="square">
            <a:spAutoFit/>
          </a:bodyPr>
          <a:lstStyle/>
          <a:p>
            <a:pPr>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Service Efficiency and Competence (77%)</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the ability of stations to deliver services consistently, within reasonable timeframes, and with adequate staff capability.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strong operational flow and service execution.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(87%)</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(87%)</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Bindura (85%) / Belgravia (85%)</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(82%)</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(81%)</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Kariba (75%)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(75%)</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reflect pressure on processes and slower turnaround.</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indent="-342900">
              <a:spcAft>
                <a:spcPts val="1000"/>
              </a:spcAft>
              <a:buAutoNum type="alphaLcParen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SCO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(67%)</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(69%)</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Port (71%)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a:t>
            </a:r>
          </a:p>
          <a:p>
            <a:pPr marL="800100" indent="-342900">
              <a:spcAft>
                <a:spcPts val="1000"/>
              </a:spcAft>
              <a:buAutoNum type="alphaLcParenR"/>
            </a:pPr>
            <a:endPar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8" name="Rectangle 7"/>
          <p:cNvSpPr/>
          <p:nvPr/>
        </p:nvSpPr>
        <p:spPr>
          <a:xfrm>
            <a:off x="6336631" y="783235"/>
            <a:ext cx="5598695" cy="6042680"/>
          </a:xfrm>
          <a:prstGeom prst="rect">
            <a:avLst/>
          </a:prstGeom>
        </p:spPr>
        <p:txBody>
          <a:bodyPr wrap="square">
            <a:spAutoFit/>
          </a:bodyPr>
          <a:lstStyle/>
          <a:p>
            <a:pPr>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Digital Experience (76%)</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assesses how well systems support service delivery, including speed, availability, and usability.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well-supported digital environments.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(84%)</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Belgravia (84%)</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(83%)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Bindura (81%)</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(78%)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(78%)</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Kariba (74%)</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system strain or inefficiencies.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SCO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(63%)</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(65%)</a:t>
            </a:r>
            <a:b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Airport (67%) /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(68%)</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Digital performance is uneven, with strong functionality in some centres, but clear strain in high-volume or specialised processing environments.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73648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630" y="0"/>
            <a:ext cx="5967665" cy="6900222"/>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Access and Inclusion (78%)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measures how easily clients can reach and utilise services across locations and service points.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show strong accessibility and service reach.</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(83%) / Kariba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(81%) /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Belgravia (77%)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barriers to service access.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Harare Airport (69%)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Bindura (71%)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Access is broadly effective across Region 1, though some stations—particularly high-traffic or specialised points face accessibility and congestion-related constraints.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096000" y="288156"/>
            <a:ext cx="6096000" cy="6288901"/>
          </a:xfrm>
          <a:prstGeom prst="rect">
            <a:avLst/>
          </a:prstGeom>
        </p:spPr>
        <p:txBody>
          <a:bodyPr>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Brand Strength / Reputation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how clients perceive ZIMRA in terms of credibility, professionalism, and overall service image.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demonstrate strong institutional perception.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(93%)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(93%)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(90%)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Harare Airport (80%) / Harare Port (80%) / Bindura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 / Kariba (80%)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perception gaps linked to service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(70%)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Belgravia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Brand perception remains strong overall, but is sensitive to local service experience, particularly at border and high-pressure operational points.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679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6674" y="200686"/>
            <a:ext cx="6096000" cy="6160661"/>
          </a:xfrm>
          <a:prstGeom prst="rect">
            <a:avLst/>
          </a:prstGeom>
        </p:spPr>
        <p:txBody>
          <a:bodyPr>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Public Trust (82%)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strong confidence in service delivery and processes.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(95%)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Bindura (90%)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(89%)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Belgravia (86%)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(87%) / Kariba (82%)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areas where trust is less reinforced.</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Airport (77%)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Trust levels are generally strong, but remain vulnerable in high-pressure or inconsistent service environments.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224327" y="200686"/>
            <a:ext cx="5678905" cy="6612066"/>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Integrity and Governance Climate (58%)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assesses perceptions of fairness, transparency, and adherence to procedures.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stronger governance practices.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(89%)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Belgravia (64%)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(57%) / Bindura (56%)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Kariba (54%)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highlight governance concerns.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(43%)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(48%)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Port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Governance emerges as a clear area of weakness in Region 1, with perceptions of inconsistency and limited transparency affecting confidence.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8800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44892"/>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DEMOGRAPHIC PROFILE</a:t>
            </a:r>
            <a:endParaRPr lang="en-US" sz="2800" b="1" dirty="0"/>
          </a:p>
        </p:txBody>
      </p:sp>
      <p:sp>
        <p:nvSpPr>
          <p:cNvPr id="4" name="Slide Number Placeholder 2">
            <a:extLst>
              <a:ext uri="{FF2B5EF4-FFF2-40B4-BE49-F238E27FC236}">
                <a16:creationId xmlns:a16="http://schemas.microsoft.com/office/drawing/2014/main" id="{B2A7A116-BC28-4E39-B586-25212F9948F2}"/>
              </a:ext>
            </a:extLst>
          </p:cNvPr>
          <p:cNvSpPr>
            <a:spLocks noGrp="1"/>
          </p:cNvSpPr>
          <p:nvPr>
            <p:ph type="sldNum" sz="quarter" idx="4294967295"/>
          </p:nvPr>
        </p:nvSpPr>
        <p:spPr>
          <a:xfrm>
            <a:off x="11496369" y="6155190"/>
            <a:ext cx="432000" cy="432000"/>
          </a:xfrm>
          <a:prstGeom prst="ellipse">
            <a:avLst/>
          </a:prstGeom>
          <a:ln>
            <a:solidFill>
              <a:schemeClr val="accent1"/>
            </a:solidFill>
          </a:ln>
        </p:spPr>
        <p:txBody>
          <a:bodyPr/>
          <a:lstStyle/>
          <a:p>
            <a:fld id="{19B51A1E-902D-48AF-9020-955120F399B6}" type="slidenum">
              <a:rPr lang="en-US" sz="1600" smtClean="0"/>
              <a:pPr/>
              <a:t>6</a:t>
            </a:fld>
            <a:endParaRPr lang="en-US" sz="1600" dirty="0"/>
          </a:p>
        </p:txBody>
      </p:sp>
      <p:graphicFrame>
        <p:nvGraphicFramePr>
          <p:cNvPr id="5" name="Content Placeholder 4"/>
          <p:cNvGraphicFramePr>
            <a:graphicFrameLocks noGrp="1"/>
          </p:cNvGraphicFramePr>
          <p:nvPr>
            <p:ph idx="15"/>
            <p:extLst>
              <p:ext uri="{D42A27DB-BD31-4B8C-83A1-F6EECF244321}">
                <p14:modId xmlns:p14="http://schemas.microsoft.com/office/powerpoint/2010/main" val="4152810447"/>
              </p:ext>
            </p:extLst>
          </p:nvPr>
        </p:nvGraphicFramePr>
        <p:xfrm>
          <a:off x="160396" y="801480"/>
          <a:ext cx="6113404" cy="337641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25700" y="4334485"/>
            <a:ext cx="6148100" cy="2308324"/>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Importers/Exporters (25%)</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This is the largest group, showing that one in four customers are involved in international trade.</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Corporate taxpayers (16%)</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 strong segment, representing established companies that contribute significantly to the customer base.</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p:cNvSpPr/>
          <p:nvPr/>
        </p:nvSpPr>
        <p:spPr>
          <a:xfrm>
            <a:off x="6583681" y="839448"/>
            <a:ext cx="5344688" cy="5632311"/>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Individual taxpayers (15%)</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Almost equal to corporates, showing that individuals are also an important part of the mix.</a:t>
            </a: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SMEs (15%)</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Small and medium enterprises make up a similar share to individuals, highlighting their growing role.</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Clearing agents (9%)</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 smaller but notable group, important for logistics and customs processes.</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Transporters (9%)</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Also a modest share, reflecting the role of companies that move goods.</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Cross</a:t>
            </a:r>
            <a:r>
              <a:rPr lang="en-US" sz="1600" b="1" dirty="0">
                <a:solidFill>
                  <a:schemeClr val="accent3">
                    <a:lumMod val="50000"/>
                  </a:schemeClr>
                </a:solidFill>
                <a:latin typeface="Cambria" panose="02040503050406030204" pitchFamily="18" charset="0"/>
                <a:ea typeface="Cambria" panose="02040503050406030204" pitchFamily="18" charset="0"/>
                <a:cs typeface="Cambria Math" panose="02040503050406030204" pitchFamily="18" charset="0"/>
              </a:rPr>
              <a:t>‑</a:t>
            </a: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traders (7%)</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1600" dirty="0">
                <a:solidFill>
                  <a:schemeClr val="accent3">
                    <a:lumMod val="50000"/>
                  </a:schemeClr>
                </a:solidFill>
                <a:latin typeface="Cambria" panose="02040503050406030204" pitchFamily="18" charset="0"/>
                <a:ea typeface="Cambria" panose="02040503050406030204" pitchFamily="18" charset="0"/>
                <a:cs typeface="Calibri" panose="020F0502020204030204" pitchFamily="34" charset="0"/>
              </a:rPr>
              <a:t>–</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 niche group, smaller in size but vital for regional trade links.</a:t>
            </a:r>
            <a:endParaRPr lang="en-US" sz="20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80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Government (5%)</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The smallest category, showing limited direct involvement compared to private sector customers.</a:t>
            </a:r>
            <a:endParaRPr lang="en-US" sz="20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Straight Arrow Connector 10"/>
          <p:cNvCxnSpPr/>
          <p:nvPr/>
        </p:nvCxnSpPr>
        <p:spPr>
          <a:xfrm>
            <a:off x="6495393" y="801480"/>
            <a:ext cx="10510" cy="6056520"/>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1083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04800" y="332699"/>
            <a:ext cx="5454316" cy="5837495"/>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7. Reputational Risk Indicator (50%)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lower exposure to reputational risk.</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(64%)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Belgravia (59%)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higher reputational vulnerability.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Bindura (44%)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(44%)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Port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(45%)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Reputational risk is relatively elevated across the region, suggesting that negative service experiences are still influencing client perception.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096000" y="332699"/>
            <a:ext cx="6096000" cy="5474384"/>
          </a:xfrm>
          <a:prstGeom prst="rect">
            <a:avLst/>
          </a:prstGeom>
        </p:spPr>
        <p:txBody>
          <a:bodyPr>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Stakeholder Confidence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strong belief in service reliability.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Bindura (95%)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(93%)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Belgravia (91%)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(87%)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(78%) / Harare Port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confidence gaps.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(45%)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(52%)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Confidence is strong in well-performing stations, but declines sharply where service consistency and governance are weaker.</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60841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2506" y="-7861"/>
            <a:ext cx="5630779" cy="6935232"/>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9. Customer Effort Score (82%)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measures how easy it is for clients to complete transactions and access services.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(Low Effort) – reflect smoother client journeys.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Bindura (93%)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(91%)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Belgravia (89%)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(86%)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Harare Port (81%)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Kariba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(High Effort) – indicate complexity and inefficiencies.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(62%)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Harare Airport (77%)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While effort is generally low (positive), certain stations still present complex processes and operational friction.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272452" y="200686"/>
            <a:ext cx="5807242" cy="5837495"/>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 Net Promoter Score (NPS: 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Advocacy – reflect strong positive client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(23)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Advocacy: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Harare Airport (12)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Harare Port (7)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Advocacy – reflect dissatisfaction or weak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 (-12)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Kariba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 advocacy remains relatively low, indicating that while services are functional, they do not consistently create strong positive experiences.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100576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27756731"/>
              </p:ext>
            </p:extLst>
          </p:nvPr>
        </p:nvGraphicFramePr>
        <p:xfrm>
          <a:off x="-1" y="-1"/>
          <a:ext cx="12192000" cy="6858000"/>
        </p:xfrm>
        <a:graphic>
          <a:graphicData uri="http://schemas.openxmlformats.org/drawingml/2006/table">
            <a:tbl>
              <a:tblPr firstRow="1" firstCol="1" bandRow="1">
                <a:tableStyleId>{69012ECD-51FC-41F1-AA8D-1B2483CD663E}</a:tableStyleId>
              </a:tblPr>
              <a:tblGrid>
                <a:gridCol w="2951748">
                  <a:extLst>
                    <a:ext uri="{9D8B030D-6E8A-4147-A177-3AD203B41FA5}">
                      <a16:colId xmlns:a16="http://schemas.microsoft.com/office/drawing/2014/main" val="1551509911"/>
                    </a:ext>
                  </a:extLst>
                </a:gridCol>
                <a:gridCol w="3982130">
                  <a:extLst>
                    <a:ext uri="{9D8B030D-6E8A-4147-A177-3AD203B41FA5}">
                      <a16:colId xmlns:a16="http://schemas.microsoft.com/office/drawing/2014/main" val="3135731820"/>
                    </a:ext>
                  </a:extLst>
                </a:gridCol>
                <a:gridCol w="5258122">
                  <a:extLst>
                    <a:ext uri="{9D8B030D-6E8A-4147-A177-3AD203B41FA5}">
                      <a16:colId xmlns:a16="http://schemas.microsoft.com/office/drawing/2014/main" val="1688719148"/>
                    </a:ext>
                  </a:extLst>
                </a:gridCol>
              </a:tblGrid>
              <a:tr h="315621">
                <a:tc>
                  <a:txBody>
                    <a:bodyPr/>
                    <a:lstStyle/>
                    <a:p>
                      <a:pPr algn="l">
                        <a:lnSpc>
                          <a:spcPct val="150000"/>
                        </a:lnSpc>
                        <a:spcAft>
                          <a:spcPts val="0"/>
                        </a:spcAft>
                      </a:pPr>
                      <a:r>
                        <a:rPr lang="en-US" sz="1400" kern="0">
                          <a:effectLst/>
                          <a:latin typeface="Cambria" panose="02040503050406030204" pitchFamily="18" charset="0"/>
                          <a:ea typeface="Cambria" panose="02040503050406030204" pitchFamily="18" charset="0"/>
                        </a:rPr>
                        <a:t>Station</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l">
                        <a:lnSpc>
                          <a:spcPct val="150000"/>
                        </a:lnSpc>
                        <a:spcAft>
                          <a:spcPts val="0"/>
                        </a:spcAft>
                      </a:pPr>
                      <a:r>
                        <a:rPr lang="en-US" sz="1400" kern="0">
                          <a:effectLst/>
                          <a:latin typeface="Cambria" panose="02040503050406030204" pitchFamily="18" charset="0"/>
                          <a:ea typeface="Cambria" panose="02040503050406030204" pitchFamily="18" charset="0"/>
                        </a:rPr>
                        <a:t>Pain Points (Simple)</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l">
                        <a:lnSpc>
                          <a:spcPct val="150000"/>
                        </a:lnSpc>
                        <a:spcAft>
                          <a:spcPts val="0"/>
                        </a:spcAft>
                      </a:pPr>
                      <a:r>
                        <a:rPr lang="en-US" sz="1400" kern="0" dirty="0">
                          <a:effectLst/>
                          <a:latin typeface="Cambria" panose="02040503050406030204" pitchFamily="18" charset="0"/>
                          <a:ea typeface="Cambria" panose="02040503050406030204" pitchFamily="18" charset="0"/>
                        </a:rPr>
                        <a:t>Recommendations (Simple)</a:t>
                      </a:r>
                      <a:endParaRPr lang="en-US" sz="14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748276467"/>
                  </a:ext>
                </a:extLst>
              </a:tr>
              <a:tr h="1723593">
                <a:tc>
                  <a:txBody>
                    <a:bodyPr/>
                    <a:lstStyle/>
                    <a:p>
                      <a:pPr algn="just">
                        <a:lnSpc>
                          <a:spcPct val="150000"/>
                        </a:lnSpc>
                        <a:spcAft>
                          <a:spcPts val="0"/>
                        </a:spcAft>
                      </a:pPr>
                      <a:r>
                        <a:rPr lang="en-US" sz="1400" kern="0" dirty="0" err="1">
                          <a:solidFill>
                            <a:schemeClr val="accent3">
                              <a:lumMod val="50000"/>
                            </a:schemeClr>
                          </a:solidFill>
                          <a:effectLst/>
                          <a:latin typeface="Cambria" panose="02040503050406030204" pitchFamily="18" charset="0"/>
                          <a:ea typeface="Cambria" panose="02040503050406030204" pitchFamily="18" charset="0"/>
                        </a:rPr>
                        <a:t>Bak</a:t>
                      </a:r>
                      <a:r>
                        <a:rPr lang="en-US" sz="1400" kern="0" dirty="0">
                          <a:solidFill>
                            <a:schemeClr val="accent3">
                              <a:lumMod val="50000"/>
                            </a:schemeClr>
                          </a:solidFill>
                          <a:effectLst/>
                          <a:latin typeface="Cambria" panose="02040503050406030204" pitchFamily="18" charset="0"/>
                          <a:ea typeface="Cambria" panose="02040503050406030204" pitchFamily="18" charset="0"/>
                        </a:rPr>
                        <a:t> Storage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1400" kern="0" dirty="0">
                          <a:solidFill>
                            <a:schemeClr val="accent3">
                              <a:lumMod val="50000"/>
                            </a:schemeClr>
                          </a:solidFill>
                          <a:effectLst/>
                          <a:latin typeface="Cambria" panose="02040503050406030204" pitchFamily="18" charset="0"/>
                          <a:ea typeface="Cambria" panose="02040503050406030204" pitchFamily="18" charset="0"/>
                        </a:rPr>
                        <a:t>Slow </a:t>
                      </a:r>
                      <a:r>
                        <a:rPr lang="en-US" sz="1400" kern="0" dirty="0" err="1">
                          <a:solidFill>
                            <a:schemeClr val="accent3">
                              <a:lumMod val="50000"/>
                            </a:schemeClr>
                          </a:solidFill>
                          <a:effectLst/>
                          <a:latin typeface="Cambria" panose="02040503050406030204" pitchFamily="18" charset="0"/>
                          <a:ea typeface="Cambria" panose="02040503050406030204" pitchFamily="18" charset="0"/>
                        </a:rPr>
                        <a:t>processe</a:t>
                      </a:r>
                      <a:r>
                        <a:rPr lang="en-US" sz="1400" kern="0" dirty="0">
                          <a:solidFill>
                            <a:schemeClr val="accent3">
                              <a:lumMod val="50000"/>
                            </a:schemeClr>
                          </a:solidFill>
                          <a:effectLst/>
                          <a:latin typeface="Cambria" panose="02040503050406030204" pitchFamily="18" charset="0"/>
                          <a:ea typeface="Cambria" panose="02040503050406030204" pitchFamily="18" charset="0"/>
                        </a:rPr>
                        <a:t>, long queues, too many documents, poor customer service, and slow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processes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reduce paperwork</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increase staff</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customer service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90808446"/>
                  </a:ext>
                </a:extLst>
              </a:tr>
              <a:tr h="1723593">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Belgravia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1400" kern="0" dirty="0">
                          <a:solidFill>
                            <a:schemeClr val="accent3">
                              <a:lumMod val="50000"/>
                            </a:schemeClr>
                          </a:solidFill>
                          <a:effectLst/>
                          <a:latin typeface="Cambria" panose="02040503050406030204" pitchFamily="18" charset="0"/>
                          <a:ea typeface="Cambria" panose="02040503050406030204" pitchFamily="18" charset="0"/>
                        </a:rPr>
                        <a:t>Slow systems, poor communication, too many documents, unclear tax rules, and poor staff attitude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documentation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rain staff</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clarify tax policies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5524280"/>
                  </a:ext>
                </a:extLst>
              </a:tr>
              <a:tr h="1723593">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Bindura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Poor communication, system delays, too many requirements, slow service, and corruption concerns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requirements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increase staff</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enforce transparency</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1507026"/>
                  </a:ext>
                </a:extLst>
              </a:tr>
              <a:tr h="1371600">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Chinhoyi</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Poor contact centre response, inconsistent timelines, complex processes, and system issues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contact </a:t>
                      </a:r>
                      <a:r>
                        <a:rPr lang="en-US" sz="1400" kern="0" dirty="0" err="1">
                          <a:solidFill>
                            <a:schemeClr val="accent3">
                              <a:lumMod val="50000"/>
                            </a:schemeClr>
                          </a:solidFill>
                          <a:effectLst/>
                          <a:latin typeface="Cambria" panose="02040503050406030204" pitchFamily="18" charset="0"/>
                          <a:ea typeface="Cambria" panose="02040503050406030204" pitchFamily="18" charset="0"/>
                        </a:rPr>
                        <a:t>centre</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err="1">
                          <a:solidFill>
                            <a:schemeClr val="accent3">
                              <a:lumMod val="50000"/>
                            </a:schemeClr>
                          </a:solidFill>
                          <a:effectLst/>
                          <a:latin typeface="Cambria" panose="02040503050406030204" pitchFamily="18" charset="0"/>
                          <a:ea typeface="Cambria" panose="02040503050406030204" pitchFamily="18" charset="0"/>
                        </a:rPr>
                        <a:t>standardise</a:t>
                      </a:r>
                      <a:r>
                        <a:rPr lang="en-US" sz="1400" kern="0" dirty="0">
                          <a:solidFill>
                            <a:schemeClr val="accent3">
                              <a:lumMod val="50000"/>
                            </a:schemeClr>
                          </a:solidFill>
                          <a:effectLst/>
                          <a:latin typeface="Cambria" panose="02040503050406030204" pitchFamily="18" charset="0"/>
                          <a:ea typeface="Cambria" panose="02040503050406030204" pitchFamily="18" charset="0"/>
                        </a:rPr>
                        <a:t> timelines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processes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Wingdings" panose="05000000000000000000" pitchFamily="2" charset="2"/>
                        <a:buChar char="Ø"/>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57387327"/>
                  </a:ext>
                </a:extLst>
              </a:tr>
            </a:tbl>
          </a:graphicData>
        </a:graphic>
      </p:graphicFrame>
    </p:spTree>
    <p:extLst>
      <p:ext uri="{BB962C8B-B14F-4D97-AF65-F5344CB8AC3E}">
        <p14:creationId xmlns:p14="http://schemas.microsoft.com/office/powerpoint/2010/main" val="22836258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00622170"/>
              </p:ext>
            </p:extLst>
          </p:nvPr>
        </p:nvGraphicFramePr>
        <p:xfrm>
          <a:off x="0" y="0"/>
          <a:ext cx="12191999" cy="6858000"/>
        </p:xfrm>
        <a:graphic>
          <a:graphicData uri="http://schemas.openxmlformats.org/drawingml/2006/table">
            <a:tbl>
              <a:tblPr firstRow="1" firstCol="1" bandRow="1">
                <a:tableStyleId>{69012ECD-51FC-41F1-AA8D-1B2483CD663E}</a:tableStyleId>
              </a:tblPr>
              <a:tblGrid>
                <a:gridCol w="2566737">
                  <a:extLst>
                    <a:ext uri="{9D8B030D-6E8A-4147-A177-3AD203B41FA5}">
                      <a16:colId xmlns:a16="http://schemas.microsoft.com/office/drawing/2014/main" val="2744632380"/>
                    </a:ext>
                  </a:extLst>
                </a:gridCol>
                <a:gridCol w="4367141">
                  <a:extLst>
                    <a:ext uri="{9D8B030D-6E8A-4147-A177-3AD203B41FA5}">
                      <a16:colId xmlns:a16="http://schemas.microsoft.com/office/drawing/2014/main" val="780338638"/>
                    </a:ext>
                  </a:extLst>
                </a:gridCol>
                <a:gridCol w="5258121">
                  <a:extLst>
                    <a:ext uri="{9D8B030D-6E8A-4147-A177-3AD203B41FA5}">
                      <a16:colId xmlns:a16="http://schemas.microsoft.com/office/drawing/2014/main" val="2760548951"/>
                    </a:ext>
                  </a:extLst>
                </a:gridCol>
              </a:tblGrid>
              <a:tr h="1402801">
                <a:tc>
                  <a:txBody>
                    <a:bodyPr/>
                    <a:lstStyle/>
                    <a:p>
                      <a:pPr algn="just">
                        <a:lnSpc>
                          <a:spcPct val="150000"/>
                        </a:lnSpc>
                        <a:spcAft>
                          <a:spcPts val="0"/>
                        </a:spcAft>
                      </a:pPr>
                      <a:r>
                        <a:rPr lang="en-US" sz="1200" kern="0" dirty="0" err="1">
                          <a:solidFill>
                            <a:schemeClr val="accent3">
                              <a:lumMod val="50000"/>
                            </a:schemeClr>
                          </a:solidFill>
                          <a:effectLst/>
                          <a:latin typeface="Cambria" panose="02040503050406030204" pitchFamily="18" charset="0"/>
                          <a:ea typeface="Cambria" panose="02040503050406030204" pitchFamily="18" charset="0"/>
                        </a:rPr>
                        <a:t>Chirundu</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solidFill>
                      <a:schemeClr val="accent1">
                        <a:lumMod val="40000"/>
                        <a:lumOff val="60000"/>
                      </a:schemeClr>
                    </a:solidFill>
                  </a:tcPr>
                </a:tc>
                <a:tc>
                  <a:txBody>
                    <a:bodyPr/>
                    <a:lstStyle/>
                    <a:p>
                      <a:pPr algn="just">
                        <a:lnSpc>
                          <a:spcPct val="150000"/>
                        </a:lnSpc>
                        <a:spcAft>
                          <a:spcPts val="0"/>
                        </a:spcAft>
                      </a:pPr>
                      <a:r>
                        <a:rPr lang="en-US" sz="1200" kern="0" dirty="0">
                          <a:solidFill>
                            <a:schemeClr val="accent3">
                              <a:lumMod val="50000"/>
                            </a:schemeClr>
                          </a:solidFill>
                          <a:effectLst/>
                          <a:latin typeface="Cambria" panose="02040503050406030204" pitchFamily="18" charset="0"/>
                          <a:ea typeface="Cambria" panose="02040503050406030204" pitchFamily="18" charset="0"/>
                        </a:rPr>
                        <a:t>System delays, too many documents, poor communication, corruption concerns, and repeated delays</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solidFill>
                      <a:schemeClr val="accent1">
                        <a:lumMod val="40000"/>
                        <a:lumOff val="60000"/>
                      </a:schemeClr>
                    </a:solidFill>
                  </a:tcPr>
                </a:tc>
                <a:tc>
                  <a:txBody>
                    <a:bodyPr/>
                    <a:lstStyle/>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Improve systems</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simplify processes</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strengthen communication</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enforce anti-corruption measures</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solidFill>
                      <a:schemeClr val="accent1">
                        <a:lumMod val="40000"/>
                        <a:lumOff val="60000"/>
                      </a:schemeClr>
                    </a:solidFill>
                  </a:tcPr>
                </a:tc>
                <a:extLst>
                  <a:ext uri="{0D108BD9-81ED-4DB2-BD59-A6C34878D82A}">
                    <a16:rowId xmlns:a16="http://schemas.microsoft.com/office/drawing/2014/main" val="4038824548"/>
                  </a:ext>
                </a:extLst>
              </a:tr>
              <a:tr h="1449471">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Harare Airport</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Delays, complex processes, high penalties/duties, poor communication, and system instability</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Simplify processes</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improve systems</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review penalties</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support digital services</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extLst>
                  <a:ext uri="{0D108BD9-81ED-4DB2-BD59-A6C34878D82A}">
                    <a16:rowId xmlns:a16="http://schemas.microsoft.com/office/drawing/2014/main" val="515150695"/>
                  </a:ext>
                </a:extLst>
              </a:tr>
              <a:tr h="1402801">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Harare Port</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algn="just">
                        <a:lnSpc>
                          <a:spcPct val="150000"/>
                        </a:lnSpc>
                        <a:spcAft>
                          <a:spcPts val="0"/>
                        </a:spcAft>
                      </a:pPr>
                      <a:r>
                        <a:rPr lang="en-US" sz="1200" kern="0" dirty="0">
                          <a:solidFill>
                            <a:schemeClr val="accent3">
                              <a:lumMod val="50000"/>
                            </a:schemeClr>
                          </a:solidFill>
                          <a:effectLst/>
                          <a:latin typeface="Cambria" panose="02040503050406030204" pitchFamily="18" charset="0"/>
                          <a:ea typeface="Cambria" panose="02040503050406030204" pitchFamily="18" charset="0"/>
                        </a:rPr>
                        <a:t>Poor communication, slow systems, too many documents, delays during peak periods, and poor staff attitude</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simplify documentation</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increase staff during peak periods</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extLst>
                  <a:ext uri="{0D108BD9-81ED-4DB2-BD59-A6C34878D82A}">
                    <a16:rowId xmlns:a16="http://schemas.microsoft.com/office/drawing/2014/main" val="4122393393"/>
                  </a:ext>
                </a:extLst>
              </a:tr>
              <a:tr h="1153456">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Kanyemba</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Long queues, system issues, limited engagement, and fairness concerns</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Improve systems</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increase staff</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strengthen stakeholder engagement</a:t>
                      </a:r>
                      <a:endParaRPr lang="en-US" sz="12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a:solidFill>
                            <a:schemeClr val="accent3">
                              <a:lumMod val="50000"/>
                            </a:schemeClr>
                          </a:solidFill>
                          <a:effectLst/>
                          <a:latin typeface="Cambria" panose="02040503050406030204" pitchFamily="18" charset="0"/>
                          <a:ea typeface="Cambria" panose="02040503050406030204" pitchFamily="18" charset="0"/>
                        </a:rPr>
                        <a:t>ensure fair service delivery</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extLst>
                  <a:ext uri="{0D108BD9-81ED-4DB2-BD59-A6C34878D82A}">
                    <a16:rowId xmlns:a16="http://schemas.microsoft.com/office/drawing/2014/main" val="2624099059"/>
                  </a:ext>
                </a:extLst>
              </a:tr>
              <a:tr h="1449471">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Kariba</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algn="just">
                        <a:lnSpc>
                          <a:spcPct val="150000"/>
                        </a:lnSpc>
                        <a:spcAft>
                          <a:spcPts val="0"/>
                        </a:spcAft>
                      </a:pPr>
                      <a:r>
                        <a:rPr lang="en-US" sz="1200" kern="0">
                          <a:solidFill>
                            <a:schemeClr val="accent3">
                              <a:lumMod val="50000"/>
                            </a:schemeClr>
                          </a:solidFill>
                          <a:effectLst/>
                          <a:latin typeface="Cambria" panose="02040503050406030204" pitchFamily="18" charset="0"/>
                          <a:ea typeface="Cambria" panose="02040503050406030204" pitchFamily="18" charset="0"/>
                        </a:rPr>
                        <a:t>Complex tax processes, delays, poor communication, corruption concerns, and too many documents</a:t>
                      </a:r>
                      <a:endParaRPr lang="en-US" sz="12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tc>
                  <a:txBody>
                    <a:bodyPr/>
                    <a:lstStyle/>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Simplify tax processes</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strengthen controls</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2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200" kern="0" dirty="0">
                          <a:solidFill>
                            <a:schemeClr val="accent3">
                              <a:lumMod val="50000"/>
                            </a:schemeClr>
                          </a:solidFill>
                          <a:effectLst/>
                          <a:latin typeface="Cambria" panose="02040503050406030204" pitchFamily="18" charset="0"/>
                          <a:ea typeface="Cambria" panose="02040503050406030204" pitchFamily="18" charset="0"/>
                        </a:rPr>
                        <a:t>reduce paperwork</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58499" marR="58499" marT="0" marB="0"/>
                </a:tc>
                <a:extLst>
                  <a:ext uri="{0D108BD9-81ED-4DB2-BD59-A6C34878D82A}">
                    <a16:rowId xmlns:a16="http://schemas.microsoft.com/office/drawing/2014/main" val="2102028329"/>
                  </a:ext>
                </a:extLst>
              </a:tr>
            </a:tbl>
          </a:graphicData>
        </a:graphic>
      </p:graphicFrame>
    </p:spTree>
    <p:extLst>
      <p:ext uri="{BB962C8B-B14F-4D97-AF65-F5344CB8AC3E}">
        <p14:creationId xmlns:p14="http://schemas.microsoft.com/office/powerpoint/2010/main" val="37930757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45630155"/>
              </p:ext>
            </p:extLst>
          </p:nvPr>
        </p:nvGraphicFramePr>
        <p:xfrm>
          <a:off x="-1" y="1"/>
          <a:ext cx="12192000" cy="6953807"/>
        </p:xfrm>
        <a:graphic>
          <a:graphicData uri="http://schemas.openxmlformats.org/drawingml/2006/table">
            <a:tbl>
              <a:tblPr firstRow="1" firstCol="1" bandRow="1">
                <a:tableStyleId>{69012ECD-51FC-41F1-AA8D-1B2483CD663E}</a:tableStyleId>
              </a:tblPr>
              <a:tblGrid>
                <a:gridCol w="3096127">
                  <a:extLst>
                    <a:ext uri="{9D8B030D-6E8A-4147-A177-3AD203B41FA5}">
                      <a16:colId xmlns:a16="http://schemas.microsoft.com/office/drawing/2014/main" val="74052304"/>
                    </a:ext>
                  </a:extLst>
                </a:gridCol>
                <a:gridCol w="3837751">
                  <a:extLst>
                    <a:ext uri="{9D8B030D-6E8A-4147-A177-3AD203B41FA5}">
                      <a16:colId xmlns:a16="http://schemas.microsoft.com/office/drawing/2014/main" val="403670227"/>
                    </a:ext>
                  </a:extLst>
                </a:gridCol>
                <a:gridCol w="5258122">
                  <a:extLst>
                    <a:ext uri="{9D8B030D-6E8A-4147-A177-3AD203B41FA5}">
                      <a16:colId xmlns:a16="http://schemas.microsoft.com/office/drawing/2014/main" val="3677487035"/>
                    </a:ext>
                  </a:extLst>
                </a:gridCol>
              </a:tblGrid>
              <a:tr h="1490869">
                <a:tc>
                  <a:txBody>
                    <a:bodyPr/>
                    <a:lstStyle/>
                    <a:p>
                      <a:pPr algn="just">
                        <a:lnSpc>
                          <a:spcPct val="150000"/>
                        </a:lnSpc>
                        <a:spcAft>
                          <a:spcPts val="0"/>
                        </a:spcAft>
                      </a:pPr>
                      <a:r>
                        <a:rPr lang="en-US" sz="1400" kern="0" dirty="0" err="1">
                          <a:solidFill>
                            <a:schemeClr val="accent3">
                              <a:lumMod val="50000"/>
                            </a:schemeClr>
                          </a:solidFill>
                          <a:effectLst/>
                          <a:latin typeface="Cambria" panose="02040503050406030204" pitchFamily="18" charset="0"/>
                          <a:ea typeface="Cambria" panose="02040503050406030204" pitchFamily="18" charset="0"/>
                        </a:rPr>
                        <a:t>Kurima</a:t>
                      </a:r>
                      <a:r>
                        <a:rPr lang="en-US" sz="1400" kern="0" dirty="0">
                          <a:solidFill>
                            <a:schemeClr val="accent3">
                              <a:lumMod val="50000"/>
                            </a:schemeClr>
                          </a:solidFill>
                          <a:effectLst/>
                          <a:latin typeface="Cambria" panose="02040503050406030204" pitchFamily="18" charset="0"/>
                          <a:ea typeface="Cambria" panose="02040503050406030204" pitchFamily="18" charset="0"/>
                        </a:rPr>
                        <a:t> House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solidFill>
                      <a:schemeClr val="accent1">
                        <a:lumMod val="40000"/>
                        <a:lumOff val="60000"/>
                      </a:schemeClr>
                    </a:solidFill>
                  </a:tcPr>
                </a:tc>
                <a:tc>
                  <a:txBody>
                    <a:bodyPr/>
                    <a:lstStyle/>
                    <a:p>
                      <a:pPr algn="just">
                        <a:lnSpc>
                          <a:spcPct val="150000"/>
                        </a:lnSpc>
                        <a:spcAft>
                          <a:spcPts val="0"/>
                        </a:spcAft>
                      </a:pPr>
                      <a:r>
                        <a:rPr lang="en-US" sz="1400" kern="0" dirty="0">
                          <a:solidFill>
                            <a:schemeClr val="accent3">
                              <a:lumMod val="50000"/>
                            </a:schemeClr>
                          </a:solidFill>
                          <a:effectLst/>
                          <a:latin typeface="Cambria" panose="02040503050406030204" pitchFamily="18" charset="0"/>
                          <a:ea typeface="Cambria" panose="02040503050406030204" pitchFamily="18" charset="0"/>
                        </a:rPr>
                        <a:t>Slow systems, poor communication, too many documents, corruption concerns, and slow service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solidFill>
                      <a:schemeClr val="accent1">
                        <a:lumMod val="40000"/>
                        <a:lumOff val="60000"/>
                      </a:schemeClr>
                    </a:solidFill>
                  </a:tcPr>
                </a:tc>
                <a:tc>
                  <a:txBody>
                    <a:bodyPr/>
                    <a:lstStyle/>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requirements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enforce anti-corruption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service delivery</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solidFill>
                      <a:schemeClr val="accent1">
                        <a:lumMod val="40000"/>
                        <a:lumOff val="60000"/>
                      </a:schemeClr>
                    </a:solidFill>
                  </a:tcPr>
                </a:tc>
                <a:extLst>
                  <a:ext uri="{0D108BD9-81ED-4DB2-BD59-A6C34878D82A}">
                    <a16:rowId xmlns:a16="http://schemas.microsoft.com/office/drawing/2014/main" val="1597079245"/>
                  </a:ext>
                </a:extLst>
              </a:tr>
              <a:tr h="1490869">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Marondera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Poor communication, slow systems, too many documents, poor customer service, and lack of transparency</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documentation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strengthen customer service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extLst>
                  <a:ext uri="{0D108BD9-81ED-4DB2-BD59-A6C34878D82A}">
                    <a16:rowId xmlns:a16="http://schemas.microsoft.com/office/drawing/2014/main" val="3760290004"/>
                  </a:ext>
                </a:extLst>
              </a:tr>
              <a:tr h="1490869">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Mukumbura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Slow responses, poor communication, staff shortages during peak periods, and difficult processes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Improve response times</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strengthen communication</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increase staffing</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simplify processes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extLst>
                  <a:ext uri="{0D108BD9-81ED-4DB2-BD59-A6C34878D82A}">
                    <a16:rowId xmlns:a16="http://schemas.microsoft.com/office/drawing/2014/main" val="3938599041"/>
                  </a:ext>
                </a:extLst>
              </a:tr>
              <a:tr h="894521">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Nyamapanda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Delays during peak periods, communication gaps, and enforcement concerns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Increase staffing</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improve communication</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a:solidFill>
                            <a:schemeClr val="accent3">
                              <a:lumMod val="50000"/>
                            </a:schemeClr>
                          </a:solidFill>
                          <a:effectLst/>
                          <a:latin typeface="Cambria" panose="02040503050406030204" pitchFamily="18" charset="0"/>
                          <a:ea typeface="Cambria" panose="02040503050406030204" pitchFamily="18" charset="0"/>
                        </a:rPr>
                        <a:t>ensure fair and supportive service</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extLst>
                  <a:ext uri="{0D108BD9-81ED-4DB2-BD59-A6C34878D82A}">
                    <a16:rowId xmlns:a16="http://schemas.microsoft.com/office/drawing/2014/main" val="1051864024"/>
                  </a:ext>
                </a:extLst>
              </a:tr>
              <a:tr h="1490869">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SCO Kurima House</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algn="just">
                        <a:lnSpc>
                          <a:spcPct val="150000"/>
                        </a:lnSpc>
                        <a:spcAft>
                          <a:spcPts val="0"/>
                        </a:spcAft>
                      </a:pPr>
                      <a:r>
                        <a:rPr lang="en-US" sz="1400" kern="0">
                          <a:solidFill>
                            <a:schemeClr val="accent3">
                              <a:lumMod val="50000"/>
                            </a:schemeClr>
                          </a:solidFill>
                          <a:effectLst/>
                          <a:latin typeface="Cambria" panose="02040503050406030204" pitchFamily="18" charset="0"/>
                          <a:ea typeface="Cambria" panose="02040503050406030204" pitchFamily="18" charset="0"/>
                        </a:rPr>
                        <a:t>Slow systems, too many documents, poor communication, corruption concerns, and high duty fees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tc>
                  <a:txBody>
                    <a:bodyPr/>
                    <a:lstStyle/>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Upgrade systems</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simplify documentation</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improve communication; enforce transparency</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marL="342900" lvl="0" indent="-342900" algn="just">
                        <a:lnSpc>
                          <a:spcPct val="150000"/>
                        </a:lnSpc>
                        <a:spcAft>
                          <a:spcPts val="0"/>
                        </a:spcAft>
                        <a:buFont typeface="Symbol" panose="05050102010706020507" pitchFamily="18" charset="2"/>
                        <a:buChar char=""/>
                      </a:pPr>
                      <a:r>
                        <a:rPr lang="en-US" sz="1400" kern="0" dirty="0">
                          <a:solidFill>
                            <a:schemeClr val="accent3">
                              <a:lumMod val="50000"/>
                            </a:schemeClr>
                          </a:solidFill>
                          <a:effectLst/>
                          <a:latin typeface="Cambria" panose="02040503050406030204" pitchFamily="18" charset="0"/>
                          <a:ea typeface="Cambria" panose="02040503050406030204" pitchFamily="18" charset="0"/>
                        </a:rPr>
                        <a:t>review duty fees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1043" marR="61043" marT="0" marB="0"/>
                </a:tc>
                <a:extLst>
                  <a:ext uri="{0D108BD9-81ED-4DB2-BD59-A6C34878D82A}">
                    <a16:rowId xmlns:a16="http://schemas.microsoft.com/office/drawing/2014/main" val="3727189964"/>
                  </a:ext>
                </a:extLst>
              </a:tr>
            </a:tbl>
          </a:graphicData>
        </a:graphic>
      </p:graphicFrame>
    </p:spTree>
    <p:extLst>
      <p:ext uri="{BB962C8B-B14F-4D97-AF65-F5344CB8AC3E}">
        <p14:creationId xmlns:p14="http://schemas.microsoft.com/office/powerpoint/2010/main" val="1170861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CHALLENGES ANALYSIS- REGION 1  </a:t>
            </a:r>
            <a:endParaRPr lang="en-US" sz="1400" b="1" dirty="0">
              <a:ea typeface="Cambria" panose="02040503050406030204" pitchFamily="18" charset="0"/>
            </a:endParaRPr>
          </a:p>
        </p:txBody>
      </p:sp>
      <p:sp>
        <p:nvSpPr>
          <p:cNvPr id="3" name="Rectangle 2"/>
          <p:cNvSpPr/>
          <p:nvPr/>
        </p:nvSpPr>
        <p:spPr>
          <a:xfrm>
            <a:off x="272716" y="721894"/>
            <a:ext cx="11646568" cy="1154675"/>
          </a:xfrm>
          <a:prstGeom prst="rect">
            <a:avLst/>
          </a:prstGeom>
        </p:spPr>
        <p:txBody>
          <a:bodyPr wrap="square">
            <a:spAutoFit/>
          </a:bodyPr>
          <a:lstStyle/>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delivery challenges in Region 1 are characterised by severe delays at key border posts, concentrated system inefficiencies in urban centres, and uneven communication and information clarity across stations indicating the need for targeted, station-specific interventions rather than uniform solutions.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4" name="Table 3"/>
          <p:cNvGraphicFramePr>
            <a:graphicFrameLocks noGrp="1"/>
          </p:cNvGraphicFramePr>
          <p:nvPr/>
        </p:nvGraphicFramePr>
        <p:xfrm>
          <a:off x="0" y="2053032"/>
          <a:ext cx="12192000" cy="4831050"/>
        </p:xfrm>
        <a:graphic>
          <a:graphicData uri="http://schemas.openxmlformats.org/drawingml/2006/table">
            <a:tbl>
              <a:tblPr firstRow="1" firstCol="1" bandRow="1">
                <a:tableStyleId>{69012ECD-51FC-41F1-AA8D-1B2483CD663E}</a:tableStyleId>
              </a:tblPr>
              <a:tblGrid>
                <a:gridCol w="3400334">
                  <a:extLst>
                    <a:ext uri="{9D8B030D-6E8A-4147-A177-3AD203B41FA5}">
                      <a16:colId xmlns:a16="http://schemas.microsoft.com/office/drawing/2014/main" val="716644265"/>
                    </a:ext>
                  </a:extLst>
                </a:gridCol>
                <a:gridCol w="1385281">
                  <a:extLst>
                    <a:ext uri="{9D8B030D-6E8A-4147-A177-3AD203B41FA5}">
                      <a16:colId xmlns:a16="http://schemas.microsoft.com/office/drawing/2014/main" val="2559738590"/>
                    </a:ext>
                  </a:extLst>
                </a:gridCol>
                <a:gridCol w="2367113">
                  <a:extLst>
                    <a:ext uri="{9D8B030D-6E8A-4147-A177-3AD203B41FA5}">
                      <a16:colId xmlns:a16="http://schemas.microsoft.com/office/drawing/2014/main" val="1044710193"/>
                    </a:ext>
                  </a:extLst>
                </a:gridCol>
                <a:gridCol w="1198317">
                  <a:extLst>
                    <a:ext uri="{9D8B030D-6E8A-4147-A177-3AD203B41FA5}">
                      <a16:colId xmlns:a16="http://schemas.microsoft.com/office/drawing/2014/main" val="47693754"/>
                    </a:ext>
                  </a:extLst>
                </a:gridCol>
                <a:gridCol w="1732967">
                  <a:extLst>
                    <a:ext uri="{9D8B030D-6E8A-4147-A177-3AD203B41FA5}">
                      <a16:colId xmlns:a16="http://schemas.microsoft.com/office/drawing/2014/main" val="2466199121"/>
                    </a:ext>
                  </a:extLst>
                </a:gridCol>
                <a:gridCol w="2107988">
                  <a:extLst>
                    <a:ext uri="{9D8B030D-6E8A-4147-A177-3AD203B41FA5}">
                      <a16:colId xmlns:a16="http://schemas.microsoft.com/office/drawing/2014/main" val="301448637"/>
                    </a:ext>
                  </a:extLst>
                </a:gridCol>
              </a:tblGrid>
              <a:tr h="589993">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REGION 1</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DELAYS</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COMMUNICATION</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SYSTEM ISSUES</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UNCLEAR INFORMATION</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nSpc>
                          <a:spcPct val="150000"/>
                        </a:lnSpc>
                        <a:spcAft>
                          <a:spcPts val="1000"/>
                        </a:spcAft>
                      </a:pPr>
                      <a:r>
                        <a:rPr lang="en-US" sz="1400" kern="0" dirty="0">
                          <a:solidFill>
                            <a:schemeClr val="bg1"/>
                          </a:solidFill>
                          <a:effectLst/>
                          <a:latin typeface="Cambria" panose="02040503050406030204" pitchFamily="18" charset="0"/>
                          <a:ea typeface="Cambria" panose="02040503050406030204" pitchFamily="18" charset="0"/>
                        </a:rPr>
                        <a:t>DOCUMENTATION REQUIREMENTS</a:t>
                      </a:r>
                      <a:endParaRPr lang="en-US" sz="14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1357451447"/>
                  </a:ext>
                </a:extLst>
              </a:tr>
              <a:tr h="285146">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Harare Airport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0668763"/>
                  </a:ext>
                </a:extLst>
              </a:tr>
              <a:tr h="285146">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Harare Port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7370905"/>
                  </a:ext>
                </a:extLst>
              </a:tr>
              <a:tr h="285146">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Chinhoyi</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94445310"/>
                  </a:ext>
                </a:extLst>
              </a:tr>
              <a:tr h="285146">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Bindura</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8847788"/>
                  </a:ext>
                </a:extLst>
              </a:tr>
              <a:tr h="285146">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Chirundu</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9507503"/>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Marondera</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40%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15559476"/>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Belgravia Office (LCO, MCO)</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1777390"/>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Kurima House</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19%</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1453649"/>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SCO Kurima House</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11%</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6477099"/>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Bak Storage</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79944672"/>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Kanyemba Border Post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38%</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02288956"/>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Kariba Border Post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16%</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24%</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1433430"/>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Nyamapanda Border Post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62%</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15%</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23%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6277444"/>
                  </a:ext>
                </a:extLst>
              </a:tr>
              <a:tr h="278925">
                <a:tc>
                  <a:txBody>
                    <a:bodyPr/>
                    <a:lstStyle/>
                    <a:p>
                      <a:pPr>
                        <a:lnSpc>
                          <a:spcPct val="150000"/>
                        </a:lnSpc>
                        <a:spcAft>
                          <a:spcPts val="1000"/>
                        </a:spcAft>
                      </a:pPr>
                      <a:r>
                        <a:rPr lang="en-US" sz="1400" kern="0">
                          <a:effectLst/>
                          <a:latin typeface="Cambria" panose="02040503050406030204" pitchFamily="18" charset="0"/>
                          <a:ea typeface="Cambria" panose="02040503050406030204" pitchFamily="18" charset="0"/>
                        </a:rPr>
                        <a:t>Mukumbura Border Post</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0%</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33%</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50000"/>
                        </a:lnSpc>
                        <a:spcAft>
                          <a:spcPts val="1000"/>
                        </a:spcAft>
                      </a:pPr>
                      <a:r>
                        <a:rPr lang="en-US" sz="1400" kern="0">
                          <a:effectLst/>
                          <a:latin typeface="Cambria" panose="02040503050406030204" pitchFamily="18" charset="0"/>
                          <a:ea typeface="Cambria" panose="02040503050406030204" pitchFamily="18" charset="0"/>
                        </a:rPr>
                        <a:t>17%</a:t>
                      </a:r>
                      <a:endParaRPr lang="en-US" sz="1400" kern="1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5743917"/>
                  </a:ext>
                </a:extLst>
              </a:tr>
              <a:tr h="278925">
                <a:tc>
                  <a:txBody>
                    <a:bodyPr/>
                    <a:lstStyle/>
                    <a:p>
                      <a:pPr>
                        <a:lnSpc>
                          <a:spcPct val="150000"/>
                        </a:lnSpc>
                        <a:spcAft>
                          <a:spcPts val="1000"/>
                        </a:spcAft>
                      </a:pPr>
                      <a:r>
                        <a:rPr lang="en-US" sz="1400" b="1" kern="0">
                          <a:solidFill>
                            <a:schemeClr val="bg1"/>
                          </a:solidFill>
                          <a:effectLst/>
                          <a:latin typeface="Cambria" panose="02040503050406030204" pitchFamily="18" charset="0"/>
                          <a:ea typeface="Cambria" panose="02040503050406030204" pitchFamily="18" charset="0"/>
                        </a:rPr>
                        <a:t>OVERALL</a:t>
                      </a:r>
                      <a:endParaRPr lang="en-US" sz="1400" b="1" kern="10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50000"/>
                        </a:lnSpc>
                        <a:spcAft>
                          <a:spcPts val="1000"/>
                        </a:spcAft>
                      </a:pPr>
                      <a:r>
                        <a:rPr lang="en-US" sz="1400" b="1" kern="0">
                          <a:solidFill>
                            <a:schemeClr val="bg1"/>
                          </a:solidFill>
                          <a:effectLst/>
                          <a:latin typeface="Cambria" panose="02040503050406030204" pitchFamily="18" charset="0"/>
                          <a:ea typeface="Cambria" panose="02040503050406030204" pitchFamily="18" charset="0"/>
                        </a:rPr>
                        <a:t>29%</a:t>
                      </a:r>
                      <a:endParaRPr lang="en-US" sz="1400" b="1" kern="10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1000"/>
                        </a:spcAft>
                      </a:pPr>
                      <a:r>
                        <a:rPr lang="en-US" sz="1400" b="1" kern="0">
                          <a:solidFill>
                            <a:schemeClr val="bg1"/>
                          </a:solidFill>
                          <a:effectLst/>
                          <a:latin typeface="Cambria" panose="02040503050406030204" pitchFamily="18" charset="0"/>
                          <a:ea typeface="Cambria" panose="02040503050406030204" pitchFamily="18" charset="0"/>
                        </a:rPr>
                        <a:t>18%</a:t>
                      </a:r>
                      <a:endParaRPr lang="en-US" sz="1400" b="1" kern="10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1000"/>
                        </a:spcAft>
                      </a:pPr>
                      <a:r>
                        <a:rPr lang="en-US" sz="1400" b="1" kern="0">
                          <a:solidFill>
                            <a:schemeClr val="bg1"/>
                          </a:solidFill>
                          <a:effectLst/>
                          <a:latin typeface="Cambria" panose="02040503050406030204" pitchFamily="18" charset="0"/>
                          <a:ea typeface="Cambria" panose="02040503050406030204" pitchFamily="18" charset="0"/>
                        </a:rPr>
                        <a:t>21%</a:t>
                      </a:r>
                      <a:endParaRPr lang="en-US" sz="1400" b="1" kern="10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1000"/>
                        </a:spcAft>
                      </a:pPr>
                      <a:r>
                        <a:rPr lang="en-US" sz="1400" b="1" kern="0">
                          <a:solidFill>
                            <a:schemeClr val="bg1"/>
                          </a:solidFill>
                          <a:effectLst/>
                          <a:latin typeface="Cambria" panose="02040503050406030204" pitchFamily="18" charset="0"/>
                          <a:ea typeface="Cambria" panose="02040503050406030204" pitchFamily="18" charset="0"/>
                        </a:rPr>
                        <a:t>16%</a:t>
                      </a:r>
                      <a:endParaRPr lang="en-US" sz="1400" b="1" kern="10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1000"/>
                        </a:spcAft>
                      </a:pPr>
                      <a:r>
                        <a:rPr lang="en-US" sz="1400" b="1" kern="0" dirty="0">
                          <a:solidFill>
                            <a:schemeClr val="bg1"/>
                          </a:solidFill>
                          <a:effectLst/>
                          <a:latin typeface="Cambria" panose="02040503050406030204" pitchFamily="18" charset="0"/>
                          <a:ea typeface="Cambria" panose="02040503050406030204" pitchFamily="18" charset="0"/>
                        </a:rPr>
                        <a:t>17%</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2149818847"/>
                  </a:ext>
                </a:extLst>
              </a:tr>
            </a:tbl>
          </a:graphicData>
        </a:graphic>
      </p:graphicFrame>
    </p:spTree>
    <p:extLst>
      <p:ext uri="{BB962C8B-B14F-4D97-AF65-F5344CB8AC3E}">
        <p14:creationId xmlns:p14="http://schemas.microsoft.com/office/powerpoint/2010/main" val="11930402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925" y="500886"/>
            <a:ext cx="5759114" cy="5284588"/>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Major Challenge: Delays (29% Overall)</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the most dominant service challenge across Region 1, with significantly higher concentrations at selected border posts and high-traffic stations.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lvl="0" indent="-285750">
              <a:lnSpc>
                <a:spcPct val="150000"/>
              </a:lnSpc>
              <a:spcAft>
                <a:spcPts val="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Severe congestion and long clearance times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Heavy traffic volumes, especially at major entry points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capacity constraints during peak periods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Urban / Administrative Stations (e.g., Harare Airport, Harare Port,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House):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Slower turnaround times for processing requests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spcAft>
                <a:spcPts val="100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in handling complex or high-volume transactions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in Region 1 are more uneven but more severe in specific locations, particularly at major border posts, indicating localized operational pressure rather than uniform system-wide inefficiency.</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p:cNvCxnSpPr/>
          <p:nvPr/>
        </p:nvCxnSpPr>
        <p:spPr>
          <a:xfrm flipH="1">
            <a:off x="6336629"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561220" y="500886"/>
            <a:ext cx="5358064" cy="5647700"/>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(21% Overall)</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System-related challenges are moderate overall but highly concentrated in specific stations, particularly those dependent on digital processing.</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Wingdings" panose="05000000000000000000" pitchFamily="2" charset="2"/>
              <a:buChar cha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System-intensive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40%,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Kanyemba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38%, SCO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Kurima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31%, Harare Airport – 30%):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affecting service delivery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system performance during peak usage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reliance on digital platforms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Wingdings" panose="05000000000000000000" pitchFamily="2" charset="2"/>
              <a:buChar cha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Minimal system dependency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rabicPeriod"/>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rely more on manual systems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challenges in Region 1 are not uniform but concentrated in digital-heavy environments, making system performance a critical bottleneck in administrative and urban stations.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419037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17095" y="506575"/>
            <a:ext cx="5197642" cy="5278368"/>
          </a:xfrm>
          <a:prstGeom prst="rect">
            <a:avLst/>
          </a:prstGeom>
        </p:spPr>
        <p:txBody>
          <a:bodyPr wrap="square">
            <a:spAutoFit/>
          </a:bodyPr>
          <a:lstStyle/>
          <a:p>
            <a:pPr algn="just">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(16% Overall)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is a moderate and uneven challenge, with certain stations showing significantly higher levels of confusion.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gn="just">
              <a:lnSpc>
                <a:spcPct val="150000"/>
              </a:lnSpc>
              <a:buFont typeface="Wingdings" panose="05000000000000000000" pitchFamily="2" charset="2"/>
              <a:buChar cha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High-impact stations (e.g.,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Mukumbura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23%,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Chinhoyi</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21%):</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clarity on procedures and requirements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guidance for clients at remote locations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gn="just">
              <a:lnSpc>
                <a:spcPct val="150000"/>
              </a:lnSpc>
              <a:buFont typeface="Wingdings" panose="05000000000000000000" pitchFamily="2" charset="2"/>
              <a:buChar cha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concern stations (e.g., Bindura – 0%):</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Stronger communication and clearer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Information gaps are more pronounced in remote and border stations, where structured communication and guidance mechanisms are limited.</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481008" y="344736"/>
            <a:ext cx="5534529" cy="5602046"/>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(18% Overall)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challenges are moderately high but vary significantly across stations.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Wingdings" panose="05000000000000000000" pitchFamily="2" charset="2"/>
              <a:buChar cha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communication gaps (e.g., Bindura – 35%, Belgravia – 29%,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Bak</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Storage – 22%, Kariba – 22%):</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feedback on queries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Weak follow-up mechanisms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proactive engagement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800100" lvl="1" indent="-342900">
              <a:lnSpc>
                <a:spcPct val="150000"/>
              </a:lnSpc>
              <a:buFont typeface="Wingdings" panose="05000000000000000000" pitchFamily="2" charset="2"/>
              <a:buChar cha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communication concerns (e.g.,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6%,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9%, Harare Airport – 11%):</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structured communication practices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challenges in Region 1 are more pronounced in office-based environments, where expectations for responsiveness and feedback are higher.</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535140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725" y="400015"/>
            <a:ext cx="10732169" cy="3801041"/>
          </a:xfrm>
          <a:prstGeom prst="rect">
            <a:avLst/>
          </a:prstGeom>
        </p:spPr>
        <p:txBody>
          <a:bodyPr wrap="square">
            <a:spAutoFit/>
          </a:bodyPr>
          <a:lstStyle/>
          <a:p>
            <a:pPr>
              <a:lnSpc>
                <a:spcPct val="150000"/>
              </a:lnSpc>
              <a:spcAft>
                <a:spcPts val="1000"/>
              </a:spcAft>
            </a:pPr>
            <a:r>
              <a:rPr lang="en-ZW" sz="16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Requirements (17% Overall)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is a consistent challenge across Region 1, particularly in formal processing environments.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documentation burden (e.g.,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Chirundu</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24%, Kariba – 24%, Bindura – 24%):</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perceived as cumbersome and documentation-heavy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Repetitive requirements increasing effort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Wingdings" panose="05000000000000000000" pitchFamily="2" charset="2"/>
              <a:buChar char="Ø"/>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burden stations (e.g.,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Marondera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5%, </a:t>
            </a:r>
            <a:r>
              <a:rPr lang="en-ZW" sz="16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0%):</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nSpc>
                <a:spcPct val="150000"/>
              </a:lnSpc>
              <a:spcAft>
                <a:spcPts val="1000"/>
              </a:spcAft>
              <a:buFont typeface="+mj-lt"/>
              <a:buAutoNum type="arabicPeriod"/>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Simpler or less formalised processes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6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challenges are closely linked to formal service environments and border operations, contributing to both delays and increased customer effort.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739144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69</a:t>
            </a:fld>
            <a:endParaRPr lang="en-US" noProof="0" dirty="0"/>
          </a:p>
        </p:txBody>
      </p:sp>
      <p:sp>
        <p:nvSpPr>
          <p:cNvPr id="5" name="TextBox 4"/>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REGION 2 ANALYSIS</a:t>
            </a:r>
            <a:endParaRPr lang="en-US" sz="4400" dirty="0">
              <a:solidFill>
                <a:schemeClr val="accent3">
                  <a:lumMod val="50000"/>
                </a:schemeClr>
              </a:solidFill>
              <a:latin typeface="Cooper Black" panose="0208090404030B0204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835290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7</a:t>
            </a:fld>
            <a:endParaRPr lang="en-US" noProof="0" dirty="0"/>
          </a:p>
        </p:txBody>
      </p:sp>
      <p:sp>
        <p:nvSpPr>
          <p:cNvPr id="6" name="Rectangle 5"/>
          <p:cNvSpPr/>
          <p:nvPr/>
        </p:nvSpPr>
        <p:spPr>
          <a:xfrm>
            <a:off x="255181" y="5017530"/>
            <a:ext cx="11457188" cy="1569660"/>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Physical visit (47%)</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Almost half of customers prefer to come in person, showing that face</a:t>
            </a:r>
            <a:r>
              <a:rPr lang="en-US" sz="1600" dirty="0">
                <a:solidFill>
                  <a:schemeClr val="accent3">
                    <a:lumMod val="50000"/>
                  </a:schemeClr>
                </a:solidFill>
                <a:latin typeface="Cambria" panose="02040503050406030204" pitchFamily="18" charset="0"/>
                <a:ea typeface="Cambria" panose="02040503050406030204" pitchFamily="18" charset="0"/>
                <a:cs typeface="Cambria Math" panose="02040503050406030204" pitchFamily="18" charset="0"/>
              </a:rPr>
              <a:t>‑</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to</a:t>
            </a:r>
            <a:r>
              <a:rPr lang="en-US" sz="1600" dirty="0">
                <a:solidFill>
                  <a:schemeClr val="accent3">
                    <a:lumMod val="50000"/>
                  </a:schemeClr>
                </a:solidFill>
                <a:latin typeface="Cambria" panose="02040503050406030204" pitchFamily="18" charset="0"/>
                <a:ea typeface="Cambria" panose="02040503050406030204" pitchFamily="18" charset="0"/>
                <a:cs typeface="Cambria Math" panose="02040503050406030204" pitchFamily="18" charset="0"/>
              </a:rPr>
              <a:t>‑</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face service is still the most common way people engage.</a:t>
            </a:r>
          </a:p>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Online system (21%)</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About one in five customers use digital platforms, which highlights growing adoption of online services.</a:t>
            </a:r>
          </a:p>
        </p:txBody>
      </p:sp>
      <p:sp>
        <p:nvSpPr>
          <p:cNvPr id="7" name="Rectangle 6"/>
          <p:cNvSpPr/>
          <p:nvPr/>
        </p:nvSpPr>
        <p:spPr>
          <a:xfrm>
            <a:off x="7601740" y="419723"/>
            <a:ext cx="4252201" cy="3046988"/>
          </a:xfrm>
          <a:prstGeom prst="rect">
            <a:avLst/>
          </a:prstGeom>
        </p:spPr>
        <p:txBody>
          <a:bodyPr wrap="square">
            <a:spAutoFit/>
          </a:bodyPr>
          <a:lstStyle/>
          <a:p>
            <a:pPr marL="342900" lvl="0" indent="-342900" algn="just">
              <a:lnSpc>
                <a:spcPct val="150000"/>
              </a:lnSpc>
              <a:spcAft>
                <a:spcPts val="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Contact Centre (18%)</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A smaller but important group relies on phone or call </a:t>
            </a:r>
            <a:r>
              <a:rPr lang="en-US" sz="160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centre</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support, showing the need for accessible communication channels.</a:t>
            </a:r>
          </a:p>
          <a:p>
            <a:pPr marL="342900" lvl="0" indent="-342900" algn="just">
              <a:lnSpc>
                <a:spcPct val="150000"/>
              </a:lnSpc>
              <a:spcAft>
                <a:spcPts val="800"/>
              </a:spcAft>
              <a:buFont typeface="Wingdings" panose="05000000000000000000" pitchFamily="2" charset="2"/>
              <a:buChar char=""/>
            </a:pPr>
            <a:r>
              <a:rPr lang="en-US" sz="1600" b="1"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Email (13%)</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The least used method, but still relevant, as some customers prefer written communication for record</a:t>
            </a:r>
            <a:r>
              <a:rPr lang="en-US" sz="1600" dirty="0">
                <a:solidFill>
                  <a:schemeClr val="accent3">
                    <a:lumMod val="50000"/>
                  </a:schemeClr>
                </a:solidFill>
                <a:latin typeface="Cambria" panose="02040503050406030204" pitchFamily="18" charset="0"/>
                <a:ea typeface="Cambria" panose="02040503050406030204" pitchFamily="18" charset="0"/>
                <a:cs typeface="Cambria Math" panose="02040503050406030204" pitchFamily="18" charset="0"/>
              </a:rPr>
              <a:t>‑</a:t>
            </a:r>
            <a:r>
              <a:rPr lang="en-US" sz="16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keeping.</a:t>
            </a:r>
            <a:endParaRPr lang="en-US" sz="16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11" name="Straight Arrow Connector 10"/>
          <p:cNvCxnSpPr/>
          <p:nvPr/>
        </p:nvCxnSpPr>
        <p:spPr>
          <a:xfrm flipH="1">
            <a:off x="7250374" y="419724"/>
            <a:ext cx="11457" cy="4227226"/>
          </a:xfrm>
          <a:prstGeom prst="straightConnector1">
            <a:avLst/>
          </a:prstGeom>
          <a:ln>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Content Placeholder 1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431999" y="419723"/>
            <a:ext cx="6478467" cy="422722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1383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90713"/>
            <a:ext cx="12192001" cy="6948714"/>
          </a:xfrm>
          <a:prstGeom prst="rect">
            <a:avLst/>
          </a:prstGeom>
        </p:spPr>
      </p:pic>
    </p:spTree>
    <p:extLst>
      <p:ext uri="{BB962C8B-B14F-4D97-AF65-F5344CB8AC3E}">
        <p14:creationId xmlns:p14="http://schemas.microsoft.com/office/powerpoint/2010/main" val="36922988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DELIVERY BY ATTRIBUTE- REGION 2  </a:t>
            </a:r>
            <a:endParaRPr lang="en-US" sz="1400" b="1" dirty="0">
              <a:ea typeface="Cambria" panose="02040503050406030204" pitchFamily="18" charset="0"/>
            </a:endParaRPr>
          </a:p>
        </p:txBody>
      </p:sp>
      <p:sp>
        <p:nvSpPr>
          <p:cNvPr id="2" name="Rectangle 1"/>
          <p:cNvSpPr/>
          <p:nvPr/>
        </p:nvSpPr>
        <p:spPr>
          <a:xfrm>
            <a:off x="176463" y="796808"/>
            <a:ext cx="5935579" cy="5664756"/>
          </a:xfrm>
          <a:prstGeom prst="rect">
            <a:avLst/>
          </a:prstGeom>
        </p:spPr>
        <p:txBody>
          <a:bodyPr wrap="square">
            <a:spAutoFit/>
          </a:bodyPr>
          <a:lstStyle/>
          <a:p>
            <a:pPr>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Service Efficiency and Competence (70%)</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measures how effectively and professionally services are delivered, including turnaround times, staff capability, and process flow.</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demonstrate strong operational capacity and skilled personnel.</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(78%)</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Hwange (77%)</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Port – Custom House (76%)</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Border Post (73%)</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(70%)</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Plumtree (70%)</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indicate process inefficiencies, slower turnaround times, and capacity constraints.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(66%)</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(65%)</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(64%)</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Arrow Connector 6"/>
          <p:cNvCxnSpPr>
            <a:stCxn id="6" idx="2"/>
          </p:cNvCxnSpPr>
          <p:nvPr/>
        </p:nvCxnSpPr>
        <p:spPr>
          <a:xfrm>
            <a:off x="6096000" y="545431"/>
            <a:ext cx="0" cy="6160169"/>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448921" y="762568"/>
            <a:ext cx="5518485" cy="5698996"/>
          </a:xfrm>
          <a:prstGeom prst="rect">
            <a:avLst/>
          </a:prstGeom>
        </p:spPr>
        <p:txBody>
          <a:bodyPr wrap="square">
            <a:spAutoFit/>
          </a:bodyPr>
          <a:lstStyle/>
          <a:p>
            <a:pPr>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Digital Experience (71%)</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US"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the reliability, accessibility, and usability of digital systems and platforms.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show relatively strong digital performance.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Mhlambapele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(76%)</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Border Post (75%)</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(74%)</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(73%)</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Port – Custom House (72%)</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(72%)</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Plumtree (71%)</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highlight system limitations, slow performance, and possible downtime issues.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(63%)</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(65%)</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(69%)</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331484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17094" y="377149"/>
            <a:ext cx="5374106" cy="6032421"/>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Access and Inclusion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indicate well-structured and accessible service points.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Port – Custom House (84%)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Border Post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(80%)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Hwange (78%)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Plumtree (78%)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suggest geographic, operational, or service access challenges.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Mhlambapele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(70%)</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464968" y="330533"/>
            <a:ext cx="5149516" cy="6125651"/>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Brand Strength / Reputation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how clients perceive ZIMRA in terms of professionalism, reliability, and overall image.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indicates positive client experience and trust reinforcement.</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(87%)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Border Post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Port – Custom House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Hwange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highlights serious perception challenges driven by service experience issues.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Mhlambapele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(54%)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(70%)</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86897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68969" y="379979"/>
            <a:ext cx="5422231" cy="5386090"/>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Public Trust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suggest confidence in institutional processes.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(74%) / Bulawayo Port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Plumtree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Mhlambapele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indicate inconsistent service experiences affecting trust.</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Hwange (69%)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(72%)</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304537" y="287430"/>
            <a:ext cx="5807242" cy="6483826"/>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Integrity and Governance Climate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assesses perceptions of transparency, fairness, and adherence to procedures.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reflects confidence in governance and ethical conduct.</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Victoria Falls Town Office (85%)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Maitengwe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Port – Custom House (80%)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a:t>
            </a:r>
            <a:r>
              <a:rPr lang="en-US"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indicate concerns around consistency, fairness, or procedural clarity.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Plumtree (70%)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nSpc>
                <a:spcPct val="150000"/>
              </a:lnSpc>
              <a:spcAft>
                <a:spcPts val="1000"/>
              </a:spcAft>
              <a:buFont typeface="+mj-lt"/>
              <a:buAutoNum type="alphaLcParenR"/>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Hwange (73%)</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0402727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83370194"/>
              </p:ext>
            </p:extLst>
          </p:nvPr>
        </p:nvGraphicFramePr>
        <p:xfrm>
          <a:off x="1" y="0"/>
          <a:ext cx="12192000" cy="6858001"/>
        </p:xfrm>
        <a:graphic>
          <a:graphicData uri="http://schemas.openxmlformats.org/drawingml/2006/table">
            <a:tbl>
              <a:tblPr firstRow="1" firstCol="1" bandRow="1">
                <a:tableStyleId>{69012ECD-51FC-41F1-AA8D-1B2483CD663E}</a:tableStyleId>
              </a:tblPr>
              <a:tblGrid>
                <a:gridCol w="3593431">
                  <a:extLst>
                    <a:ext uri="{9D8B030D-6E8A-4147-A177-3AD203B41FA5}">
                      <a16:colId xmlns:a16="http://schemas.microsoft.com/office/drawing/2014/main" val="3119476952"/>
                    </a:ext>
                  </a:extLst>
                </a:gridCol>
                <a:gridCol w="4534569">
                  <a:extLst>
                    <a:ext uri="{9D8B030D-6E8A-4147-A177-3AD203B41FA5}">
                      <a16:colId xmlns:a16="http://schemas.microsoft.com/office/drawing/2014/main" val="2207115644"/>
                    </a:ext>
                  </a:extLst>
                </a:gridCol>
                <a:gridCol w="4064000">
                  <a:extLst>
                    <a:ext uri="{9D8B030D-6E8A-4147-A177-3AD203B41FA5}">
                      <a16:colId xmlns:a16="http://schemas.microsoft.com/office/drawing/2014/main" val="2170856651"/>
                    </a:ext>
                  </a:extLst>
                </a:gridCol>
              </a:tblGrid>
              <a:tr h="489857">
                <a:tc>
                  <a:txBody>
                    <a:bodyPr/>
                    <a:lstStyle/>
                    <a:p>
                      <a:pPr algn="l">
                        <a:lnSpc>
                          <a:spcPct val="150000"/>
                        </a:lnSpc>
                        <a:spcAft>
                          <a:spcPts val="0"/>
                        </a:spcAft>
                      </a:pPr>
                      <a:r>
                        <a:rPr lang="en-ZW" sz="1400" kern="0" dirty="0">
                          <a:effectLst/>
                          <a:latin typeface="Cambria" panose="02040503050406030204" pitchFamily="18" charset="0"/>
                          <a:ea typeface="Cambria" panose="02040503050406030204" pitchFamily="18" charset="0"/>
                        </a:rPr>
                        <a:t>STATION</a:t>
                      </a:r>
                      <a:endParaRPr lang="en-US" sz="1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l">
                        <a:lnSpc>
                          <a:spcPct val="150000"/>
                        </a:lnSpc>
                        <a:spcAft>
                          <a:spcPts val="0"/>
                        </a:spcAft>
                      </a:pPr>
                      <a:r>
                        <a:rPr lang="en-ZW" sz="1400" kern="0" dirty="0">
                          <a:effectLst/>
                          <a:latin typeface="Cambria" panose="02040503050406030204" pitchFamily="18" charset="0"/>
                          <a:ea typeface="Cambria" panose="02040503050406030204" pitchFamily="18" charset="0"/>
                        </a:rPr>
                        <a:t>PAIN POINTS</a:t>
                      </a:r>
                      <a:endParaRPr lang="en-US" sz="1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l">
                        <a:lnSpc>
                          <a:spcPct val="150000"/>
                        </a:lnSpc>
                        <a:spcAft>
                          <a:spcPts val="0"/>
                        </a:spcAft>
                      </a:pPr>
                      <a:r>
                        <a:rPr lang="en-ZW" sz="1400" kern="0" dirty="0">
                          <a:effectLst/>
                          <a:latin typeface="Cambria" panose="02040503050406030204" pitchFamily="18" charset="0"/>
                          <a:ea typeface="Cambria" panose="02040503050406030204" pitchFamily="18" charset="0"/>
                        </a:rPr>
                        <a:t>RECOMMENDATIONS</a:t>
                      </a:r>
                      <a:endParaRPr lang="en-US" sz="1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798044584"/>
                  </a:ext>
                </a:extLst>
              </a:tr>
              <a:tr h="1959428">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Victoria Falls Town Office</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Clients still rely heavily on physical visits despite digital options</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Delayed responses to emails and queries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Unclear guidance on tax procedures for some clients</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Promote digital platforms and self-service channels </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Introduce response time standards (SLAs) </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Provide clear guidance (FAQs, client education sessions)</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6407283"/>
                  </a:ext>
                </a:extLst>
              </a:tr>
              <a:tr h="1469572">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Gwanda</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Limited feedback on submitted queries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Perceived slow handling of requests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Inconsistent communication from staff</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Strengthen communication protocols and updates</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 Implement query tracking systems</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 Train staff on consistent client engagement</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00643577"/>
                  </a:ext>
                </a:extLst>
              </a:tr>
              <a:tr h="1469572">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Hwange</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Negative client experience (low NPS) - Clients feel issues are not resolved effectively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Slow response to complaints</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Improve complaint resolution systems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Train staff on customer service and empathy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Introduce service quality monitoring</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9234797"/>
                  </a:ext>
                </a:extLst>
              </a:tr>
              <a:tr h="1469572">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Bulawayo – Mhlahlandlela</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System-related delays affecting service speed </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Clients go through multiple steps for simple processes </a:t>
                      </a:r>
                      <a:endParaRPr lang="en-US" sz="18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Moderate inefficiencies in workflows</a:t>
                      </a:r>
                      <a:endParaRPr lang="en-US" sz="18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Improve system performance and speed </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Streamline internal processes</a:t>
                      </a:r>
                      <a:endParaRPr lang="en-US" sz="18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Reduce unnecessary process steps</a:t>
                      </a:r>
                      <a:endParaRPr lang="en-US" sz="18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5244277"/>
                  </a:ext>
                </a:extLst>
              </a:tr>
            </a:tbl>
          </a:graphicData>
        </a:graphic>
      </p:graphicFrame>
    </p:spTree>
    <p:extLst>
      <p:ext uri="{BB962C8B-B14F-4D97-AF65-F5344CB8AC3E}">
        <p14:creationId xmlns:p14="http://schemas.microsoft.com/office/powerpoint/2010/main" val="869810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04004723"/>
              </p:ext>
            </p:extLst>
          </p:nvPr>
        </p:nvGraphicFramePr>
        <p:xfrm>
          <a:off x="1" y="128338"/>
          <a:ext cx="12192000" cy="6788752"/>
        </p:xfrm>
        <a:graphic>
          <a:graphicData uri="http://schemas.openxmlformats.org/drawingml/2006/table">
            <a:tbl>
              <a:tblPr firstRow="1" firstCol="1" bandRow="1">
                <a:tableStyleId>{69012ECD-51FC-41F1-AA8D-1B2483CD663E}</a:tableStyleId>
              </a:tblPr>
              <a:tblGrid>
                <a:gridCol w="3657599">
                  <a:extLst>
                    <a:ext uri="{9D8B030D-6E8A-4147-A177-3AD203B41FA5}">
                      <a16:colId xmlns:a16="http://schemas.microsoft.com/office/drawing/2014/main" val="1415113931"/>
                    </a:ext>
                  </a:extLst>
                </a:gridCol>
                <a:gridCol w="4470401">
                  <a:extLst>
                    <a:ext uri="{9D8B030D-6E8A-4147-A177-3AD203B41FA5}">
                      <a16:colId xmlns:a16="http://schemas.microsoft.com/office/drawing/2014/main" val="3061235173"/>
                    </a:ext>
                  </a:extLst>
                </a:gridCol>
                <a:gridCol w="4064000">
                  <a:extLst>
                    <a:ext uri="{9D8B030D-6E8A-4147-A177-3AD203B41FA5}">
                      <a16:colId xmlns:a16="http://schemas.microsoft.com/office/drawing/2014/main" val="2591266758"/>
                    </a:ext>
                  </a:extLst>
                </a:gridCol>
              </a:tblGrid>
              <a:tr h="1724499">
                <a:tc>
                  <a:txBody>
                    <a:bodyPr/>
                    <a:lstStyle/>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Bulawayo Port – Custom House</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Excessive documentation requirements </a:t>
                      </a:r>
                      <a:endParaRPr lang="en-US" sz="16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Duplication of checks and controls </a:t>
                      </a:r>
                      <a:endParaRPr lang="en-US" sz="16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Processes perceived as lengthy and complex</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Simplify documentation requirements </a:t>
                      </a:r>
                      <a:endParaRPr lang="en-US" sz="16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Introduce risk-based clearance processes </a:t>
                      </a:r>
                      <a:endParaRPr lang="en-US" sz="16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Reduce duplication and improve workflow efficiency</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74094420"/>
                  </a:ext>
                </a:extLst>
              </a:tr>
              <a:tr h="1501549">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Plumtree Border Post</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Delays in clearance processes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Unclear procedures and requirements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High effort due to repetitive checks</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Provide clear process guidelines at service points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Improve queue and flow management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Reduce duplication in processes</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55673409"/>
                  </a:ext>
                </a:extLst>
              </a:tr>
              <a:tr h="1501549">
                <a:tc>
                  <a:txBody>
                    <a:bodyPr/>
                    <a:lstStyle/>
                    <a:p>
                      <a:pPr>
                        <a:lnSpc>
                          <a:spcPct val="150000"/>
                        </a:lnSpc>
                        <a:spcAft>
                          <a:spcPts val="0"/>
                        </a:spcAft>
                      </a:pPr>
                      <a:r>
                        <a:rPr lang="en-ZW" sz="1600" kern="0" dirty="0" err="1">
                          <a:solidFill>
                            <a:schemeClr val="accent3">
                              <a:lumMod val="50000"/>
                            </a:schemeClr>
                          </a:solidFill>
                          <a:effectLst/>
                          <a:latin typeface="Cambria" panose="02040503050406030204" pitchFamily="18" charset="0"/>
                          <a:ea typeface="Cambria" panose="02040503050406030204" pitchFamily="18" charset="0"/>
                        </a:rPr>
                        <a:t>Mphoengs</a:t>
                      </a:r>
                      <a:r>
                        <a:rPr lang="en-ZW" sz="1600" kern="0" dirty="0">
                          <a:solidFill>
                            <a:schemeClr val="accent3">
                              <a:lumMod val="50000"/>
                            </a:schemeClr>
                          </a:solidFill>
                          <a:effectLst/>
                          <a:latin typeface="Cambria" panose="02040503050406030204" pitchFamily="18" charset="0"/>
                          <a:ea typeface="Cambria" panose="02040503050406030204" pitchFamily="18" charset="0"/>
                        </a:rPr>
                        <a:t> Border Post</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Slow system performance and downtime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Low processing efficiency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Delays linked to system dependence</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Upgrade system infrastructure and reliability</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Introduce backup systems</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Improve processing turnaround times</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73073679"/>
                  </a:ext>
                </a:extLst>
              </a:tr>
              <a:tr h="2002066">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Pandamatenga Border Post</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Staff shortages affecting service delivery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Delays during holidays and peak periods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Concerns about fairness and transparency </a:t>
                      </a:r>
                      <a:endParaRPr lang="en-US" sz="16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a:solidFill>
                            <a:schemeClr val="accent3">
                              <a:lumMod val="50000"/>
                            </a:schemeClr>
                          </a:solidFill>
                          <a:effectLst/>
                          <a:latin typeface="Cambria" panose="02040503050406030204" pitchFamily="18" charset="0"/>
                          <a:ea typeface="Cambria" panose="02040503050406030204" pitchFamily="18" charset="0"/>
                        </a:rPr>
                        <a:t>- Limited accessibility</a:t>
                      </a:r>
                      <a:endParaRPr lang="en-US" sz="16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Increase staffing during peak periods - Strengthen transparency in procedures </a:t>
                      </a:r>
                      <a:endParaRPr lang="en-US" sz="16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600" kern="0" dirty="0">
                          <a:solidFill>
                            <a:schemeClr val="accent3">
                              <a:lumMod val="50000"/>
                            </a:schemeClr>
                          </a:solidFill>
                          <a:effectLst/>
                          <a:latin typeface="Cambria" panose="02040503050406030204" pitchFamily="18" charset="0"/>
                          <a:ea typeface="Cambria" panose="02040503050406030204" pitchFamily="18" charset="0"/>
                        </a:rPr>
                        <a:t>- Improve service accessibility and support systems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89967195"/>
                  </a:ext>
                </a:extLst>
              </a:tr>
            </a:tbl>
          </a:graphicData>
        </a:graphic>
      </p:graphicFrame>
    </p:spTree>
    <p:extLst>
      <p:ext uri="{BB962C8B-B14F-4D97-AF65-F5344CB8AC3E}">
        <p14:creationId xmlns:p14="http://schemas.microsoft.com/office/powerpoint/2010/main" val="32279412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36908531"/>
              </p:ext>
            </p:extLst>
          </p:nvPr>
        </p:nvGraphicFramePr>
        <p:xfrm>
          <a:off x="1" y="-1"/>
          <a:ext cx="12192000" cy="6858001"/>
        </p:xfrm>
        <a:graphic>
          <a:graphicData uri="http://schemas.openxmlformats.org/drawingml/2006/table">
            <a:tbl>
              <a:tblPr firstRow="1" firstCol="1" bandRow="1">
                <a:tableStyleId>{69012ECD-51FC-41F1-AA8D-1B2483CD663E}</a:tableStyleId>
              </a:tblPr>
              <a:tblGrid>
                <a:gridCol w="4064000">
                  <a:extLst>
                    <a:ext uri="{9D8B030D-6E8A-4147-A177-3AD203B41FA5}">
                      <a16:colId xmlns:a16="http://schemas.microsoft.com/office/drawing/2014/main" val="533185213"/>
                    </a:ext>
                  </a:extLst>
                </a:gridCol>
                <a:gridCol w="4064000">
                  <a:extLst>
                    <a:ext uri="{9D8B030D-6E8A-4147-A177-3AD203B41FA5}">
                      <a16:colId xmlns:a16="http://schemas.microsoft.com/office/drawing/2014/main" val="3881914912"/>
                    </a:ext>
                  </a:extLst>
                </a:gridCol>
                <a:gridCol w="4064000">
                  <a:extLst>
                    <a:ext uri="{9D8B030D-6E8A-4147-A177-3AD203B41FA5}">
                      <a16:colId xmlns:a16="http://schemas.microsoft.com/office/drawing/2014/main" val="2589199823"/>
                    </a:ext>
                  </a:extLst>
                </a:gridCol>
              </a:tblGrid>
              <a:tr h="1582616">
                <a:tc>
                  <a:txBody>
                    <a:bodyPr/>
                    <a:lstStyle/>
                    <a:p>
                      <a:pPr>
                        <a:lnSpc>
                          <a:spcPct val="150000"/>
                        </a:lnSpc>
                        <a:spcAft>
                          <a:spcPts val="0"/>
                        </a:spcAft>
                      </a:pPr>
                      <a:r>
                        <a:rPr lang="en-ZW" sz="1400" kern="0" dirty="0" err="1">
                          <a:solidFill>
                            <a:schemeClr val="accent3">
                              <a:lumMod val="50000"/>
                            </a:schemeClr>
                          </a:solidFill>
                          <a:effectLst/>
                          <a:latin typeface="Cambria" panose="02040503050406030204" pitchFamily="18" charset="0"/>
                          <a:ea typeface="Cambria" panose="02040503050406030204" pitchFamily="18" charset="0"/>
                        </a:rPr>
                        <a:t>Maitengwe</a:t>
                      </a:r>
                      <a:r>
                        <a:rPr lang="en-ZW" sz="1400" kern="0" dirty="0">
                          <a:solidFill>
                            <a:schemeClr val="accent3">
                              <a:lumMod val="50000"/>
                            </a:schemeClr>
                          </a:solidFill>
                          <a:effectLst/>
                          <a:latin typeface="Cambria" panose="02040503050406030204" pitchFamily="18" charset="0"/>
                          <a:ea typeface="Cambria" panose="02040503050406030204" pitchFamily="18" charset="0"/>
                        </a:rPr>
                        <a:t> Border Post</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Too many documentations requirements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Complex and duplicated processes - High customer effort</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Simplify documentation and procedures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Streamline process flows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Provide clear service guidance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471231249"/>
                  </a:ext>
                </a:extLst>
              </a:tr>
              <a:tr h="1582616">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Victoria Falls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Delays during peak traffic periods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Limited communication on service progress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Clients lack real-time updates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Improve queue management systems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Introduce real-time communication (SMS/email alerts)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Deploy additional staff during peak periods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2238610"/>
                  </a:ext>
                </a:extLst>
              </a:tr>
              <a:tr h="2110153">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Mhlambapele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Very low brand perception (poor client experience)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Reports of rude/unprofessional staff behaviour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System inefficiencies and delays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Strengthen staff training (professionalism &amp; customer care)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Improve system performance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Introduce service quality monitoring mechanisms</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27854301"/>
                  </a:ext>
                </a:extLst>
              </a:tr>
              <a:tr h="1582616">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Kazungula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Slow processing and clearance delays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System inefficiencies </a:t>
                      </a:r>
                      <a:endParaRPr lang="en-US" sz="1400" kern="10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 Moderate customer effort due to process complexity</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Improve system speed and reliability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Enhance operational efficiency </a:t>
                      </a:r>
                      <a:endParaRPr lang="en-US" sz="1400" kern="100" dirty="0">
                        <a:solidFill>
                          <a:schemeClr val="accent3">
                            <a:lumMod val="50000"/>
                          </a:schemeClr>
                        </a:solidFill>
                        <a:effectLst/>
                        <a:latin typeface="Cambria" panose="02040503050406030204" pitchFamily="18" charset="0"/>
                        <a:ea typeface="Cambria" panose="02040503050406030204" pitchFamily="18" charset="0"/>
                      </a:endParaRPr>
                    </a:p>
                    <a:p>
                      <a:pPr>
                        <a:lnSpc>
                          <a:spcPct val="15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 Introduce faster and streamlined processing</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4022076"/>
                  </a:ext>
                </a:extLst>
              </a:tr>
            </a:tbl>
          </a:graphicData>
        </a:graphic>
      </p:graphicFrame>
    </p:spTree>
    <p:extLst>
      <p:ext uri="{BB962C8B-B14F-4D97-AF65-F5344CB8AC3E}">
        <p14:creationId xmlns:p14="http://schemas.microsoft.com/office/powerpoint/2010/main" val="39505580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CHALLENGES ANALYSIS- REGION 2  </a:t>
            </a:r>
            <a:endParaRPr lang="en-US" sz="1400" b="1" dirty="0">
              <a:ea typeface="Cambria" panose="020405030504060302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667295827"/>
              </p:ext>
            </p:extLst>
          </p:nvPr>
        </p:nvGraphicFramePr>
        <p:xfrm>
          <a:off x="-1" y="545428"/>
          <a:ext cx="12192002" cy="6250383"/>
        </p:xfrm>
        <a:graphic>
          <a:graphicData uri="http://schemas.openxmlformats.org/drawingml/2006/table">
            <a:tbl>
              <a:tblPr firstRow="1" firstCol="1" bandRow="1">
                <a:tableStyleId>{5DA37D80-6434-44D0-A028-1B22A696006F}</a:tableStyleId>
              </a:tblPr>
              <a:tblGrid>
                <a:gridCol w="2929351">
                  <a:extLst>
                    <a:ext uri="{9D8B030D-6E8A-4147-A177-3AD203B41FA5}">
                      <a16:colId xmlns:a16="http://schemas.microsoft.com/office/drawing/2014/main" val="3252268444"/>
                    </a:ext>
                  </a:extLst>
                </a:gridCol>
                <a:gridCol w="1770987">
                  <a:extLst>
                    <a:ext uri="{9D8B030D-6E8A-4147-A177-3AD203B41FA5}">
                      <a16:colId xmlns:a16="http://schemas.microsoft.com/office/drawing/2014/main" val="1302591763"/>
                    </a:ext>
                  </a:extLst>
                </a:gridCol>
                <a:gridCol w="1556084">
                  <a:extLst>
                    <a:ext uri="{9D8B030D-6E8A-4147-A177-3AD203B41FA5}">
                      <a16:colId xmlns:a16="http://schemas.microsoft.com/office/drawing/2014/main" val="979993129"/>
                    </a:ext>
                  </a:extLst>
                </a:gridCol>
                <a:gridCol w="1700463">
                  <a:extLst>
                    <a:ext uri="{9D8B030D-6E8A-4147-A177-3AD203B41FA5}">
                      <a16:colId xmlns:a16="http://schemas.microsoft.com/office/drawing/2014/main" val="3029422145"/>
                    </a:ext>
                  </a:extLst>
                </a:gridCol>
                <a:gridCol w="1652337">
                  <a:extLst>
                    <a:ext uri="{9D8B030D-6E8A-4147-A177-3AD203B41FA5}">
                      <a16:colId xmlns:a16="http://schemas.microsoft.com/office/drawing/2014/main" val="495841281"/>
                    </a:ext>
                  </a:extLst>
                </a:gridCol>
                <a:gridCol w="1411705">
                  <a:extLst>
                    <a:ext uri="{9D8B030D-6E8A-4147-A177-3AD203B41FA5}">
                      <a16:colId xmlns:a16="http://schemas.microsoft.com/office/drawing/2014/main" val="2871540502"/>
                    </a:ext>
                  </a:extLst>
                </a:gridCol>
                <a:gridCol w="1171075">
                  <a:extLst>
                    <a:ext uri="{9D8B030D-6E8A-4147-A177-3AD203B41FA5}">
                      <a16:colId xmlns:a16="http://schemas.microsoft.com/office/drawing/2014/main" val="2829086598"/>
                    </a:ext>
                  </a:extLst>
                </a:gridCol>
              </a:tblGrid>
              <a:tr h="557231">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Station</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Delays</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System Issues</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Unclear Information</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Communication</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Documentation</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tc>
                  <a:txBody>
                    <a:bodyPr/>
                    <a:lstStyle/>
                    <a:p>
                      <a:pPr algn="ctr">
                        <a:lnSpc>
                          <a:spcPct val="115000"/>
                        </a:lnSpc>
                        <a:spcAft>
                          <a:spcPts val="0"/>
                        </a:spcAft>
                      </a:pPr>
                      <a:r>
                        <a:rPr lang="en-ZW" sz="1400" b="1" kern="0" dirty="0">
                          <a:solidFill>
                            <a:schemeClr val="bg1"/>
                          </a:solidFill>
                          <a:effectLst/>
                          <a:latin typeface="Cambria" panose="02040503050406030204" pitchFamily="18" charset="0"/>
                          <a:ea typeface="Cambria" panose="02040503050406030204" pitchFamily="18" charset="0"/>
                        </a:rPr>
                        <a:t>None</a:t>
                      </a:r>
                      <a:endParaRPr lang="en-US" sz="14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schemeClr>
                    </a:solidFill>
                  </a:tcPr>
                </a:tc>
                <a:extLst>
                  <a:ext uri="{0D108BD9-81ED-4DB2-BD59-A6C34878D82A}">
                    <a16:rowId xmlns:a16="http://schemas.microsoft.com/office/drawing/2014/main" val="2247452016"/>
                  </a:ext>
                </a:extLst>
              </a:tr>
              <a:tr h="434584">
                <a:tc>
                  <a:txBody>
                    <a:bodyPr/>
                    <a:lstStyle/>
                    <a:p>
                      <a:pP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VIC FALLS TOWN OFFICE</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24048111"/>
                  </a:ext>
                </a:extLst>
              </a:tr>
              <a:tr h="434584">
                <a:tc>
                  <a:txBody>
                    <a:bodyPr/>
                    <a:lstStyle/>
                    <a:p>
                      <a:pP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GWANDA</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26%</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23%</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9137174"/>
                  </a:ext>
                </a:extLst>
              </a:tr>
              <a:tr h="367961">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HWANGE</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23%</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10%</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0745171"/>
                  </a:ext>
                </a:extLst>
              </a:tr>
              <a:tr h="363071">
                <a:tc>
                  <a:txBody>
                    <a:bodyPr/>
                    <a:lstStyle/>
                    <a:p>
                      <a:pP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BULAWAYO – MHLAHLANDELA</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7%</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16%</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11%</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8440481"/>
                  </a:ext>
                </a:extLst>
              </a:tr>
              <a:tr h="535424">
                <a:tc>
                  <a:txBody>
                    <a:bodyPr/>
                    <a:lstStyle/>
                    <a:p>
                      <a:pP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BULAWAYO PORT – CUSTOM HOUSE</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19%</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8293424"/>
                  </a:ext>
                </a:extLst>
              </a:tr>
              <a:tr h="434584">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PLUMTREE</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19%</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98943428"/>
                  </a:ext>
                </a:extLst>
              </a:tr>
              <a:tr h="434584">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MPHOENGS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19%</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15%</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21840918"/>
                  </a:ext>
                </a:extLst>
              </a:tr>
              <a:tr h="535424">
                <a:tc>
                  <a:txBody>
                    <a:bodyPr/>
                    <a:lstStyle/>
                    <a:p>
                      <a:pP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PANDAMATENGA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15%</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15116009"/>
                  </a:ext>
                </a:extLst>
              </a:tr>
              <a:tr h="434584">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MAITENGWE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15%</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7%</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3655230"/>
                  </a:ext>
                </a:extLst>
              </a:tr>
              <a:tr h="418878">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VIC FALLS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7%</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1196422"/>
                  </a:ext>
                </a:extLst>
              </a:tr>
              <a:tr h="430306">
                <a:tc>
                  <a:txBody>
                    <a:bodyPr/>
                    <a:lstStyle/>
                    <a:p>
                      <a:pP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MHLAMBAPELE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7%</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31397877"/>
                  </a:ext>
                </a:extLst>
              </a:tr>
              <a:tr h="434584">
                <a:tc>
                  <a:txBody>
                    <a:bodyPr/>
                    <a:lstStyle/>
                    <a:p>
                      <a:pP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KAZUNGULA BORDER POST</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26%</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23%</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10%</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19%</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a:solidFill>
                            <a:schemeClr val="accent3">
                              <a:lumMod val="50000"/>
                            </a:schemeClr>
                          </a:solidFill>
                          <a:effectLst/>
                          <a:latin typeface="Cambria" panose="02040503050406030204" pitchFamily="18" charset="0"/>
                          <a:ea typeface="Cambria" panose="02040503050406030204" pitchFamily="18" charset="0"/>
                        </a:rPr>
                        <a:t>15%</a:t>
                      </a:r>
                      <a:endParaRPr lang="en-US" sz="14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7%</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0464689"/>
                  </a:ext>
                </a:extLst>
              </a:tr>
              <a:tr h="434584">
                <a:tc>
                  <a:txBody>
                    <a:bodyPr/>
                    <a:lstStyle/>
                    <a:p>
                      <a:pP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OVERALL REGION 2</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26%</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23%</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10%</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18%</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15%</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tc>
                  <a:txBody>
                    <a:bodyPr/>
                    <a:lstStyle/>
                    <a:p>
                      <a:pPr algn="ctr">
                        <a:lnSpc>
                          <a:spcPct val="200000"/>
                        </a:lnSpc>
                        <a:spcAft>
                          <a:spcPts val="0"/>
                        </a:spcAft>
                      </a:pPr>
                      <a:r>
                        <a:rPr lang="en-ZW" sz="1400" kern="0" dirty="0">
                          <a:solidFill>
                            <a:schemeClr val="accent3">
                              <a:lumMod val="50000"/>
                            </a:schemeClr>
                          </a:solidFill>
                          <a:effectLst/>
                          <a:latin typeface="Cambria" panose="02040503050406030204" pitchFamily="18" charset="0"/>
                          <a:ea typeface="Cambria" panose="02040503050406030204" pitchFamily="18" charset="0"/>
                        </a:rPr>
                        <a:t>8%</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alpha val="20000"/>
                      </a:schemeClr>
                    </a:solidFill>
                  </a:tcPr>
                </a:tc>
                <a:extLst>
                  <a:ext uri="{0D108BD9-81ED-4DB2-BD59-A6C34878D82A}">
                    <a16:rowId xmlns:a16="http://schemas.microsoft.com/office/drawing/2014/main" val="3186343286"/>
                  </a:ext>
                </a:extLst>
              </a:tr>
            </a:tbl>
          </a:graphicData>
        </a:graphic>
      </p:graphicFrame>
    </p:spTree>
    <p:extLst>
      <p:ext uri="{BB962C8B-B14F-4D97-AF65-F5344CB8AC3E}">
        <p14:creationId xmlns:p14="http://schemas.microsoft.com/office/powerpoint/2010/main" val="35126122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72716" y="442190"/>
            <a:ext cx="5534526" cy="6093976"/>
          </a:xfrm>
          <a:prstGeom prst="rect">
            <a:avLst/>
          </a:prstGeom>
        </p:spPr>
        <p:txBody>
          <a:bodyPr wrap="square">
            <a:spAutoFit/>
          </a:bodyPr>
          <a:lstStyle/>
          <a:p>
            <a:pPr algn="just">
              <a:lnSpc>
                <a:spcPct val="150000"/>
              </a:lnSpc>
              <a:spcAft>
                <a:spcPts val="1000"/>
              </a:spcAft>
            </a:pPr>
            <a:r>
              <a:rPr lang="en-ZW" sz="14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Major Challenge: Delays (26% Across Most Stations)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the most dominant service challenge across Region 2, consistently reported across nearly all stations, particularly at border posts.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Posts (e.g., Plumtree,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Pandamatenga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Mphoengs</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Kazungula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Congestion during peak periods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Clearance bottlenecks and verification processes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Staff capacity constraints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Urban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Gwanda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Hwange, Vic Falls Town):</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Slower turnaround times for requests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in resolving client queries</a:t>
            </a:r>
            <a:endParaRPr lang="en-US"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a structural issue across Region 2, driven by operational pressure, staffing constraints, and process inefficiencies particularly in high-traffic border environments.</a:t>
            </a:r>
            <a:endParaRPr lang="en-US"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497052" y="402244"/>
            <a:ext cx="5342022" cy="5279459"/>
          </a:xfrm>
          <a:prstGeom prst="rect">
            <a:avLst/>
          </a:prstGeom>
        </p:spPr>
        <p:txBody>
          <a:bodyPr wrap="square">
            <a:spAutoFit/>
          </a:bodyPr>
          <a:lstStyle/>
          <a:p>
            <a:pPr algn="just">
              <a:lnSpc>
                <a:spcPct val="150000"/>
              </a:lnSpc>
              <a:spcAft>
                <a:spcPts val="1000"/>
              </a:spcAft>
            </a:pPr>
            <a:r>
              <a:rPr lang="en-ZW" sz="14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(23% Across Stations)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System-related challenges are consistently reported across all stations, indicating a widespread dependency on digital platforms.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System-dependent stations (e.g., Bulawayo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highest at 26%):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affecting processing</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system response during peak usage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Wingdings" panose="05000000000000000000" pitchFamily="2" charset="2"/>
              <a:buChar char="Ø"/>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Border Posts: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compounded when systems are unavailable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fallback</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mechanisms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Service delivery across Region 2 is highly dependent on system performance, making system reliability a critical enabler of efficiency.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8504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20842" y="200686"/>
            <a:ext cx="5486400" cy="6711196"/>
          </a:xfrm>
          <a:prstGeom prst="rect">
            <a:avLst/>
          </a:prstGeom>
        </p:spPr>
        <p:txBody>
          <a:bodyPr wrap="square">
            <a:spAutoFit/>
          </a:bodyPr>
          <a:lstStyle/>
          <a:p>
            <a:pPr algn="just">
              <a:lnSpc>
                <a:spcPct val="150000"/>
              </a:lnSpc>
              <a:spcAft>
                <a:spcPts val="1000"/>
              </a:spcAft>
            </a:pPr>
            <a:r>
              <a:rPr lang="en-ZW" sz="1200" b="1" u="sng"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(10% | Lower but Consistent)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Although lower in proportion, unclear information remains a recurring issue across all stations.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report: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clarity on procedures and requirements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Uncertainty in tax processes and documentation</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 performs slightly better, suggesting stronger information handling</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Segoe UI Emoji" panose="020B0502040204020203" pitchFamily="34" charset="0"/>
              </a:rPr>
              <a:t>👉</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Insight - Information gaps are not dominant but persistent, contributing to repeated queries and increased customer effort.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(18% Overall)</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challenges are moderately high and consistent across stations.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experience: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updates on service progress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Weak feedback mechanisms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Lack of proactive engagement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Slightly lower in Bulawayo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(16%), indicating relatively better communication practices</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288495" y="400885"/>
            <a:ext cx="5502442" cy="6028958"/>
          </a:xfrm>
          <a:prstGeom prst="rect">
            <a:avLst/>
          </a:prstGeom>
        </p:spPr>
        <p:txBody>
          <a:bodyPr wrap="square">
            <a:spAutoFit/>
          </a:bodyPr>
          <a:lstStyle/>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Requirements (15% Across Stations)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is a consistent pain point across all stations.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perceive: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Requirements as excessive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Processes as repetitive and cumbersome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Slightly lower at Bulawayo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(11%), suggesting more streamlined processes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Segoe UI Emoji" panose="020B0502040204020203" pitchFamily="34" charset="0"/>
              </a:rPr>
              <a:t>👉</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Insight - Documentation contributes significantly to high customer effort and process delays, especially at border posts.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No Challenges (7% | 16% at Bulawayo </a:t>
            </a:r>
            <a:r>
              <a:rPr lang="en-ZW" sz="1200" b="1"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Most stations report very low “no challenge” responses (7%), indicating:</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The majority of clients experience at least one issue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SzPts val="1000"/>
              <a:buFont typeface="Symbol" panose="05050102010706020507" pitchFamily="18" charset="2"/>
              <a:buChar char=""/>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Bulawayo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Mhlahlandlela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(16%) stands out, suggesting:</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742950" lvl="1" indent="-285750" algn="just">
              <a:lnSpc>
                <a:spcPct val="150000"/>
              </a:lnSpc>
              <a:spcAft>
                <a:spcPts val="1000"/>
              </a:spcAft>
              <a:buSzPts val="1000"/>
              <a:buFont typeface="Courier New" panose="02070309020205020404" pitchFamily="49" charset="0"/>
              <a:buChar char="o"/>
              <a:tabLst>
                <a:tab pos="9144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relatively smoother and more efficient service experience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Segoe UI Emoji" panose="020B0502040204020203" pitchFamily="34" charset="0"/>
              </a:rPr>
              <a:t>👉</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Insight - Fully seamless service experiences are limited across Region 2, with only a few stations achieving noticeably better client journeys.</a:t>
            </a:r>
            <a:endParaRPr lang="en-US" sz="12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30791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4579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21000"/>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19B51A1E-902D-48AF-9020-955120F399B6}" type="slidenum">
              <a:rPr lang="en-US" noProof="0" smtClean="0"/>
              <a:pPr/>
              <a:t>80</a:t>
            </a:fld>
            <a:endParaRPr lang="en-US" noProof="0" dirty="0"/>
          </a:p>
        </p:txBody>
      </p:sp>
      <p:sp>
        <p:nvSpPr>
          <p:cNvPr id="5" name="TextBox 4"/>
          <p:cNvSpPr txBox="1"/>
          <p:nvPr/>
        </p:nvSpPr>
        <p:spPr>
          <a:xfrm>
            <a:off x="1578545" y="2040555"/>
            <a:ext cx="8739628" cy="1434496"/>
          </a:xfrm>
          <a:prstGeom prst="rect">
            <a:avLst/>
          </a:prstGeom>
          <a:solidFill>
            <a:schemeClr val="bg1"/>
          </a:solidFill>
          <a:ln>
            <a:noFill/>
          </a:ln>
          <a:effectLst>
            <a:outerShdw blurRad="149987" dist="250190" dir="8460000" algn="ctr">
              <a:srgbClr val="000000">
                <a:alpha val="28000"/>
              </a:srgbClr>
            </a:outerShdw>
            <a:softEdge rad="63500"/>
          </a:effectLst>
          <a:scene3d>
            <a:camera prst="orthographicFront">
              <a:rot lat="0" lon="0" rev="0"/>
            </a:camera>
            <a:lightRig rig="contrasting" dir="t">
              <a:rot lat="0" lon="0" rev="1500000"/>
            </a:lightRig>
          </a:scene3d>
          <a:sp3d prstMaterial="metal">
            <a:bevelT w="88900" h="88900"/>
          </a:sp3d>
        </p:spPr>
        <p:txBody>
          <a:bodyPr wrap="square" lIns="0" tIns="0" rIns="0" bIns="0" rtlCol="0" anchor="ctr">
            <a:noAutofit/>
            <a:sp3d extrusionH="57150">
              <a:bevelT w="38100" h="38100"/>
            </a:sp3d>
          </a:bodyPr>
          <a:lstStyle/>
          <a:p>
            <a:pPr algn="ctr"/>
            <a:r>
              <a:rPr lang="en-GB" sz="4400" dirty="0">
                <a:solidFill>
                  <a:schemeClr val="accent3">
                    <a:lumMod val="50000"/>
                  </a:schemeClr>
                </a:solidFill>
                <a:latin typeface="Cooper Black" panose="0208090404030B020404" pitchFamily="18" charset="0"/>
              </a:rPr>
              <a:t>REGION 3 ANALYSIS</a:t>
            </a:r>
            <a:endParaRPr lang="en-US" sz="4400" dirty="0">
              <a:solidFill>
                <a:schemeClr val="accent3">
                  <a:lumMod val="50000"/>
                </a:schemeClr>
              </a:solidFill>
              <a:latin typeface="Cooper Black" panose="0208090404030B0204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5034"/>
            <a:ext cx="2699618" cy="1652966"/>
          </a:xfrm>
          <a:prstGeom prst="rect">
            <a:avLst/>
          </a:prstGeom>
          <a:effectLst>
            <a:softEdge rad="3175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2569" y="4945706"/>
            <a:ext cx="2069432" cy="1912294"/>
          </a:xfrm>
          <a:prstGeom prst="rect">
            <a:avLst/>
          </a:prstGeom>
        </p:spPr>
      </p:pic>
    </p:spTree>
    <p:extLst>
      <p:ext uri="{BB962C8B-B14F-4D97-AF65-F5344CB8AC3E}">
        <p14:creationId xmlns:p14="http://schemas.microsoft.com/office/powerpoint/2010/main" val="31538559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ervice performance dashboard for Region 3"/>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17957866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DELIVERY BY ATTRIBUTE- REGION 3</a:t>
            </a:r>
            <a:endParaRPr lang="en-US" sz="1400" b="1" dirty="0">
              <a:ea typeface="Cambria" panose="02040503050406030204" pitchFamily="18" charset="0"/>
            </a:endParaRPr>
          </a:p>
        </p:txBody>
      </p:sp>
      <p:cxnSp>
        <p:nvCxnSpPr>
          <p:cNvPr id="7" name="Straight Arrow Connector 6"/>
          <p:cNvCxnSpPr>
            <a:stCxn id="6" idx="2"/>
          </p:cNvCxnSpPr>
          <p:nvPr/>
        </p:nvCxnSpPr>
        <p:spPr>
          <a:xfrm>
            <a:off x="6096000" y="545431"/>
            <a:ext cx="0" cy="6160169"/>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72716" y="825016"/>
            <a:ext cx="5550569" cy="5880584"/>
          </a:xfrm>
          <a:prstGeom prst="rect">
            <a:avLst/>
          </a:prstGeom>
        </p:spPr>
        <p:txBody>
          <a:bodyPr wrap="square">
            <a:spAutoFit/>
          </a:bodyPr>
          <a:lstStyle/>
          <a:p>
            <a:pPr>
              <a:lnSpc>
                <a:spcPct val="115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 Service Efficiency and Competence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how effectively stations are able to process transactions, manage workloads, and deliver timely services.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strong operational execution and responsiveness.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(83%)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(80%)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(77%) / Sango Border Post (76%)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(72%)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(70%) / Gweru (71%)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15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reflect operational strain and slower processing.</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Gweru (71%)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6232358" y="748400"/>
            <a:ext cx="5823285" cy="5722144"/>
          </a:xfrm>
          <a:prstGeom prst="rect">
            <a:avLst/>
          </a:prstGeom>
        </p:spPr>
        <p:txBody>
          <a:bodyPr wrap="square">
            <a:spAutoFit/>
          </a:bodyPr>
          <a:lstStyle/>
          <a:p>
            <a:pPr>
              <a:lnSpc>
                <a:spcPct val="115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2. Digital Experience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evaluates how well digital systems support service delivery in terms of speed, accessibility, and reliability.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well-functioning digital platforms.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(79%)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(75%)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Sango Border Post (73%)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system limitations or slower performance.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(68%)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(68%)</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87767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6674" y="200686"/>
            <a:ext cx="5470357" cy="6483826"/>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Access and Inclusion (73%)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measures how easily clients are able to access services across locations and service points.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strong service reach and accessibility.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Sango Border Post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(78%)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(77%) / Gweru (76%)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suggest access limitations or structural barriers.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497052" y="200686"/>
            <a:ext cx="5325980" cy="5837495"/>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Brand Strength / Reputation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reflects client perception of professionalism, reliability, and institutional image.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strong institutional perception.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Sango Border Post (90%)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(87%)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(84%)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(84%)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 / Gweru (80%)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(82%)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perception challenges linked to service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(67%)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(70%)</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34010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97300" y="200686"/>
            <a:ext cx="5550568" cy="6483826"/>
          </a:xfrm>
          <a:prstGeom prst="rect">
            <a:avLst/>
          </a:prstGeom>
        </p:spPr>
        <p:txBody>
          <a:bodyPr wrap="square">
            <a:spAutoFit/>
          </a:bodyPr>
          <a:lstStyle/>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challenges are more pronounced.</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Public Trust (74%)</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confidence in service delivery and fairness.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(75%)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(74%)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weaker confidence in service processes.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(57%)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Nyamapanda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-equivalent pattern seen in lower-performing stations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240379" y="316657"/>
            <a:ext cx="6096000" cy="5479320"/>
          </a:xfrm>
          <a:prstGeom prst="rect">
            <a:avLst/>
          </a:prstGeom>
        </p:spPr>
        <p:txBody>
          <a:bodyPr>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Integrity and Governance Climate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assesses perceptions of fairness, transparency, and adherence to procedures.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strong governance practices.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(82%)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(81%) / Sango Border Post (81%)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(76%) / Gweru (75%)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governance concerns.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(74%) (relative to others)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096550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04794" y="444196"/>
            <a:ext cx="5374111" cy="5156155"/>
          </a:xfrm>
          <a:prstGeom prst="rect">
            <a:avLst/>
          </a:prstGeom>
        </p:spPr>
        <p:txBody>
          <a:bodyPr wrap="square">
            <a:spAutoFit/>
          </a:bodyPr>
          <a:lstStyle/>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fairness and consistency.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7. Reputational Risk Indicator (79%)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indicate lower reputational risk exposure.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Sango Border Post (89%)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(87%)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(86%)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(77%)</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higher reputational vulnerability.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Gweru (72%)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(72%)</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689556" y="537427"/>
            <a:ext cx="4989096" cy="5062924"/>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Stakeholder Confidence (73%)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Highest Satisfaction – reflect strong confidence in service reliability.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(77%)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Gweru (76%)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(75%)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(74%)</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(76%)</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 indicate confidence gaps.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Sango Border Post (65%)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(70%)</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627869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13347" y="200686"/>
            <a:ext cx="5374105" cy="6160661"/>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9. Customer Effort Score (73%)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This measures how easy it is for clients to complete transactions and access services.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Highest Satisfaction (Low Effort) – indicate smoother service processes.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(80%)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(77%)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Satisfaction: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(76%) / Gweru (76%)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(75%)</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(72%)</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Lowest Satisfaction (High Effort) – indicate process complexity.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(60%)</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Sango Border Post (62%)</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(73%) (relative strain)</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6208285" y="587728"/>
            <a:ext cx="5390147" cy="5022978"/>
          </a:xfrm>
          <a:prstGeom prst="rect">
            <a:avLst/>
          </a:prstGeom>
        </p:spPr>
        <p:txBody>
          <a:bodyPr wrap="square">
            <a:spAutoFit/>
          </a:bodyPr>
          <a:lstStyle/>
          <a:p>
            <a:pPr>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 Net Promoter Score (NPS: 17)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Highest Advocacy – reflect strong positive client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(33)</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(31)</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Border Post (29)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Advocacy: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(18)</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Gweru (19) /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(19)</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(18)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285750" indent="-285750">
              <a:lnSpc>
                <a:spcPct val="150000"/>
              </a:lnSpc>
              <a:spcAft>
                <a:spcPts val="1000"/>
              </a:spcAft>
              <a:buFont typeface="Wingdings" panose="05000000000000000000" pitchFamily="2" charset="2"/>
              <a:buChar char="Ø"/>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Lowest Advocacy – indicate weaker client experience.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(6)</a:t>
            </a:r>
            <a:b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Zvishavane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(11)</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64769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CB1D87D-E475-451A-B36C-E4A4F63609C1}"/>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ZW" sz="2400" b="1" dirty="0"/>
              <a:t>SERVICE CHALLENGES ANALYSIS - REGION 3</a:t>
            </a:r>
            <a:endParaRPr lang="en-US" sz="1400" b="1" dirty="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731158755"/>
              </p:ext>
            </p:extLst>
          </p:nvPr>
        </p:nvGraphicFramePr>
        <p:xfrm>
          <a:off x="-2" y="545429"/>
          <a:ext cx="12192002" cy="6312575"/>
        </p:xfrm>
        <a:graphic>
          <a:graphicData uri="http://schemas.openxmlformats.org/drawingml/2006/table">
            <a:tbl>
              <a:tblPr firstRow="1" firstCol="1" bandRow="1">
                <a:tableStyleId>{5DA37D80-6434-44D0-A028-1B22A696006F}</a:tableStyleId>
              </a:tblPr>
              <a:tblGrid>
                <a:gridCol w="2644376">
                  <a:extLst>
                    <a:ext uri="{9D8B030D-6E8A-4147-A177-3AD203B41FA5}">
                      <a16:colId xmlns:a16="http://schemas.microsoft.com/office/drawing/2014/main" val="1247905066"/>
                    </a:ext>
                  </a:extLst>
                </a:gridCol>
                <a:gridCol w="1454462">
                  <a:extLst>
                    <a:ext uri="{9D8B030D-6E8A-4147-A177-3AD203B41FA5}">
                      <a16:colId xmlns:a16="http://schemas.microsoft.com/office/drawing/2014/main" val="1918158440"/>
                    </a:ext>
                  </a:extLst>
                </a:gridCol>
                <a:gridCol w="2212175">
                  <a:extLst>
                    <a:ext uri="{9D8B030D-6E8A-4147-A177-3AD203B41FA5}">
                      <a16:colId xmlns:a16="http://schemas.microsoft.com/office/drawing/2014/main" val="2212938397"/>
                    </a:ext>
                  </a:extLst>
                </a:gridCol>
                <a:gridCol w="1805013">
                  <a:extLst>
                    <a:ext uri="{9D8B030D-6E8A-4147-A177-3AD203B41FA5}">
                      <a16:colId xmlns:a16="http://schemas.microsoft.com/office/drawing/2014/main" val="246615068"/>
                    </a:ext>
                  </a:extLst>
                </a:gridCol>
                <a:gridCol w="1797392">
                  <a:extLst>
                    <a:ext uri="{9D8B030D-6E8A-4147-A177-3AD203B41FA5}">
                      <a16:colId xmlns:a16="http://schemas.microsoft.com/office/drawing/2014/main" val="2337530135"/>
                    </a:ext>
                  </a:extLst>
                </a:gridCol>
                <a:gridCol w="2278584">
                  <a:extLst>
                    <a:ext uri="{9D8B030D-6E8A-4147-A177-3AD203B41FA5}">
                      <a16:colId xmlns:a16="http://schemas.microsoft.com/office/drawing/2014/main" val="3577444737"/>
                    </a:ext>
                  </a:extLst>
                </a:gridCol>
              </a:tblGrid>
              <a:tr h="837034">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REGION 3</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DELAYS</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COMMUNICATION</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SYSTEM ISSUES</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UNCLEAR INFORMATION</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tc>
                  <a:txBody>
                    <a:bodyPr/>
                    <a:lstStyle/>
                    <a:p>
                      <a:pPr algn="ctr">
                        <a:lnSpc>
                          <a:spcPct val="150000"/>
                        </a:lnSpc>
                        <a:spcAft>
                          <a:spcPts val="0"/>
                        </a:spcAft>
                      </a:pPr>
                      <a:r>
                        <a:rPr lang="en-US" sz="1600" b="1" kern="0" dirty="0">
                          <a:solidFill>
                            <a:schemeClr val="bg1"/>
                          </a:solidFill>
                          <a:effectLst/>
                          <a:latin typeface="Cambria" panose="02040503050406030204" pitchFamily="18" charset="0"/>
                          <a:ea typeface="Cambria" panose="02040503050406030204" pitchFamily="18" charset="0"/>
                        </a:rPr>
                        <a:t>DOCUMENTATION REQUIREMENTS</a:t>
                      </a:r>
                      <a:endParaRPr lang="en-US" sz="2000" b="1"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solidFill>
                      <a:schemeClr val="accent3">
                        <a:lumMod val="50000"/>
                      </a:schemeClr>
                    </a:solidFill>
                  </a:tcPr>
                </a:tc>
                <a:extLst>
                  <a:ext uri="{0D108BD9-81ED-4DB2-BD59-A6C34878D82A}">
                    <a16:rowId xmlns:a16="http://schemas.microsoft.com/office/drawing/2014/main" val="1165897096"/>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CHIPINGE</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14%</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95863873"/>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CHIREDZI</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9012132"/>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GWERU</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26%</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64724965"/>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KADOMA</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26%</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21%</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433490"/>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KWEKWE</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79494899"/>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MASVINGO</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26%</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69371164"/>
                  </a:ext>
                </a:extLst>
              </a:tr>
              <a:tr h="656829">
                <a:tc>
                  <a:txBody>
                    <a:bodyPr/>
                    <a:lstStyle/>
                    <a:p>
                      <a:pP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MT SELINDA BOARDER POSTS</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42%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59232748"/>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MUTARE CUSTOMS</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36%</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95755928"/>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MUTARE ZIMRA CENTRE</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16%</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14%</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04851708"/>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RUSAPE</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28%</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11%</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4359619"/>
                  </a:ext>
                </a:extLst>
              </a:tr>
              <a:tr h="395716">
                <a:tc>
                  <a:txBody>
                    <a:bodyPr/>
                    <a:lstStyle/>
                    <a:p>
                      <a:pP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RUTENDA OFFICE</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67%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18686212"/>
                  </a:ext>
                </a:extLst>
              </a:tr>
              <a:tr h="355506">
                <a:tc>
                  <a:txBody>
                    <a:bodyPr/>
                    <a:lstStyle/>
                    <a:p>
                      <a:pP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SANGO BOARDER POSTS</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33%</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17%</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50%</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3931273"/>
                  </a:ext>
                </a:extLst>
              </a:tr>
              <a:tr h="506046">
                <a:tc>
                  <a:txBody>
                    <a:bodyPr/>
                    <a:lstStyle/>
                    <a:p>
                      <a:pPr>
                        <a:lnSpc>
                          <a:spcPct val="20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OVERALL</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32%</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15%</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29%</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600" kern="0">
                          <a:solidFill>
                            <a:schemeClr val="accent3">
                              <a:lumMod val="50000"/>
                            </a:schemeClr>
                          </a:solidFill>
                          <a:effectLst/>
                          <a:latin typeface="Cambria" panose="02040503050406030204" pitchFamily="18" charset="0"/>
                          <a:ea typeface="Cambria" panose="02040503050406030204" pitchFamily="18" charset="0"/>
                        </a:rPr>
                        <a:t>11%</a:t>
                      </a:r>
                      <a:endParaRPr lang="en-US" sz="2000" kern="10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algn="ctr">
                        <a:lnSpc>
                          <a:spcPct val="200000"/>
                        </a:lnSpc>
                        <a:spcAft>
                          <a:spcPts val="0"/>
                        </a:spcAft>
                      </a:pPr>
                      <a:r>
                        <a:rPr lang="en-US" sz="1600" kern="0" dirty="0">
                          <a:solidFill>
                            <a:schemeClr val="accent3">
                              <a:lumMod val="50000"/>
                            </a:schemeClr>
                          </a:solidFill>
                          <a:effectLst/>
                          <a:latin typeface="Cambria" panose="02040503050406030204" pitchFamily="18" charset="0"/>
                          <a:ea typeface="Cambria" panose="02040503050406030204" pitchFamily="18" charset="0"/>
                        </a:rPr>
                        <a:t>20%</a:t>
                      </a:r>
                      <a:endParaRPr lang="en-US" sz="20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20263216"/>
                  </a:ext>
                </a:extLst>
              </a:tr>
            </a:tbl>
          </a:graphicData>
        </a:graphic>
      </p:graphicFrame>
    </p:spTree>
    <p:extLst>
      <p:ext uri="{BB962C8B-B14F-4D97-AF65-F5344CB8AC3E}">
        <p14:creationId xmlns:p14="http://schemas.microsoft.com/office/powerpoint/2010/main" val="7076526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6047868" y="20068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2505" y="200686"/>
            <a:ext cx="5694948" cy="6673622"/>
          </a:xfrm>
          <a:prstGeom prst="rect">
            <a:avLst/>
          </a:prstGeom>
        </p:spPr>
        <p:txBody>
          <a:bodyPr wrap="square">
            <a:spAutoFit/>
          </a:bodyPr>
          <a:lstStyle/>
          <a:p>
            <a:pPr algn="just">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Major Challenge: Delays (32% Overall)</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Delays are the most dominant challenge across Region 3, with particularly high concentration in specific stations rather than uniform distribution.</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High-delay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Office – 67%,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 36%,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Severe delays in processing transactions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Congestion and longer waiting times at service points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processing capacity during peak periods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Moderate-delay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29%,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26%,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25%)</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Occasional delays linked to workflow inefficiencies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Slower turnaround times for certain services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Lower-delay stations (e.g., Gweru – 17%, Sango Border Post – 17%)</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manageable service flow</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Relatively quicker processing times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6208284" y="336884"/>
            <a:ext cx="5710989" cy="6315447"/>
          </a:xfrm>
          <a:prstGeom prst="rect">
            <a:avLst/>
          </a:prstGeom>
        </p:spPr>
        <p:txBody>
          <a:bodyPr wrap="square">
            <a:spAutoFit/>
          </a:bodyPr>
          <a:lstStyle/>
          <a:p>
            <a:pPr algn="just">
              <a:lnSpc>
                <a:spcPct val="150000"/>
              </a:lnSpc>
              <a:spcAft>
                <a:spcPts val="1000"/>
              </a:spcAft>
            </a:pPr>
            <a:r>
              <a:rPr lang="en-ZW" sz="14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Issues (29% Overall)</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challenges are significant and widespread, with several stations showing very high dependence on system performance.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system-constraint stations (e.g., Mt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Selinda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42%, Gweru – 35%,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Sango – 33%)</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System downtime affecting service delivery</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Slow processing speeds during peak usage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Heavy reliance on digital systems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system-impact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 27%,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25%,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29%)</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Intermittent system disruptions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delays linked to system performance</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Lower system-impact stations (e.g.,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15%, </a:t>
            </a:r>
            <a:r>
              <a:rPr lang="en-ZW" sz="14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18%)</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Less reliance on digital systems</a:t>
            </a:r>
            <a:endParaRPr lang="en-US" sz="14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4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More stable processing environments</a:t>
            </a:r>
            <a:endParaRPr lang="en-US" sz="14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849072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p:cNvCxnSpPr/>
          <p:nvPr/>
        </p:nvCxnSpPr>
        <p:spPr>
          <a:xfrm flipH="1">
            <a:off x="5807230" y="255006"/>
            <a:ext cx="1" cy="6657314"/>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76462" y="200686"/>
            <a:ext cx="5213685" cy="5529719"/>
          </a:xfrm>
          <a:prstGeom prst="rect">
            <a:avLst/>
          </a:prstGeom>
        </p:spPr>
        <p:txBody>
          <a:bodyPr wrap="square">
            <a:spAutoFit/>
          </a:bodyPr>
          <a:lstStyle/>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(11% Overall)</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Unclear information is a moderate but uneven challenge, with certain stations experiencing significantly higher levels.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High-impact stations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ZIMRA Centre – 16%, Sango – 17%)</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Clients unclear on procedures and requirements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Limited guidance during service interactions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Moderate-impact stations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 12%, Gweru – 9%,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9%)</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Occasional confusion on processes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Minimal concern stations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0%,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0%)</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Clear communication and structured guidance</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(15% Overall)</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Communication challenges are moderate but vary significantly across stations.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Rectangle 4"/>
          <p:cNvSpPr/>
          <p:nvPr/>
        </p:nvSpPr>
        <p:spPr>
          <a:xfrm>
            <a:off x="5935579" y="200686"/>
            <a:ext cx="6063916" cy="6211957"/>
          </a:xfrm>
          <a:prstGeom prst="rect">
            <a:avLst/>
          </a:prstGeom>
        </p:spPr>
        <p:txBody>
          <a:bodyPr wrap="square">
            <a:spAutoFit/>
          </a:bodyPr>
          <a:lstStyle/>
          <a:p>
            <a:pPr>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communication gaps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Rusape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28%,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Kwekwe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27%, Gweru – 26%,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26%)</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Limited feedback on queries</a:t>
            </a:r>
            <a:b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b) Weak follow-up mechanisms</a:t>
            </a:r>
            <a:b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b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 Lack of proactive engagement</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communication levels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18%,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Chiredzi</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17%,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14%)</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Some gaps in responsiveness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Minimal communication concerns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0%, Sango – 0%)</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457200"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 More direct or simplified communication channels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b="1"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Requirements (20% Overall)</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Documentation is a significant and uneven challenge across Region 3, with some stations showing very high burden.</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High documentation burden (e.g., Sango Border Post – 50%,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Rutenga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33%,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Chipinge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29%)</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Excessive documentation requirements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lgn="just">
              <a:lnSpc>
                <a:spcPct val="150000"/>
              </a:lnSpc>
              <a:spcAft>
                <a:spcPts val="1000"/>
              </a:spcAft>
              <a:buFont typeface="+mj-lt"/>
              <a:buAutoNum type="arabicPeriod"/>
              <a:tabLst>
                <a:tab pos="457200" algn="l"/>
              </a:tabLs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Repetitive and complex processes</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Moderate burden stations (e.g.,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Kadoma</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21%,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Masvingo</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 18%, </a:t>
            </a:r>
            <a:r>
              <a:rPr lang="en-ZW" sz="1200" kern="0" dirty="0" err="1">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Mutare</a:t>
            </a:r>
            <a:r>
              <a:rPr lang="en-ZW" sz="1200" kern="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 Customs – 15%)</a:t>
            </a:r>
            <a:endParaRPr lang="en-US" sz="12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91805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D87D-E475-451A-B36C-E4A4F63609C1}"/>
              </a:ext>
            </a:extLst>
          </p:cNvPr>
          <p:cNvSpPr>
            <a:spLocks noGrp="1"/>
          </p:cNvSpPr>
          <p:nvPr>
            <p:ph type="ctrTitle"/>
          </p:nvPr>
        </p:nvSpPr>
        <p:spPr>
          <a:xfrm>
            <a:off x="0" y="1"/>
            <a:ext cx="12192000" cy="644892"/>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gn="ctr"/>
            <a:r>
              <a:rPr lang="en-GB" sz="2800" b="1" dirty="0"/>
              <a:t>DEFINITION OF THE METRICS/ INDICES MEASURED</a:t>
            </a:r>
            <a:endParaRPr lang="en-US" sz="2800" b="1" dirty="0"/>
          </a:p>
        </p:txBody>
      </p:sp>
      <p:graphicFrame>
        <p:nvGraphicFramePr>
          <p:cNvPr id="6" name="Content Placeholder 5"/>
          <p:cNvGraphicFramePr>
            <a:graphicFrameLocks noGrp="1"/>
          </p:cNvGraphicFramePr>
          <p:nvPr>
            <p:ph idx="15"/>
            <p:extLst>
              <p:ext uri="{D42A27DB-BD31-4B8C-83A1-F6EECF244321}">
                <p14:modId xmlns:p14="http://schemas.microsoft.com/office/powerpoint/2010/main" val="1017773873"/>
              </p:ext>
            </p:extLst>
          </p:nvPr>
        </p:nvGraphicFramePr>
        <p:xfrm>
          <a:off x="376712" y="1314864"/>
          <a:ext cx="11466945" cy="5289135"/>
        </p:xfrm>
        <a:graphic>
          <a:graphicData uri="http://schemas.openxmlformats.org/drawingml/2006/table">
            <a:tbl>
              <a:tblPr firstRow="1" bandRow="1">
                <a:tableStyleId>{0E3FDE45-AF77-4B5C-9715-49D594BDF05E}</a:tableStyleId>
              </a:tblPr>
              <a:tblGrid>
                <a:gridCol w="2497810">
                  <a:extLst>
                    <a:ext uri="{9D8B030D-6E8A-4147-A177-3AD203B41FA5}">
                      <a16:colId xmlns:a16="http://schemas.microsoft.com/office/drawing/2014/main" val="134663150"/>
                    </a:ext>
                  </a:extLst>
                </a:gridCol>
                <a:gridCol w="7478384">
                  <a:extLst>
                    <a:ext uri="{9D8B030D-6E8A-4147-A177-3AD203B41FA5}">
                      <a16:colId xmlns:a16="http://schemas.microsoft.com/office/drawing/2014/main" val="3017990651"/>
                    </a:ext>
                  </a:extLst>
                </a:gridCol>
                <a:gridCol w="1490751">
                  <a:extLst>
                    <a:ext uri="{9D8B030D-6E8A-4147-A177-3AD203B41FA5}">
                      <a16:colId xmlns:a16="http://schemas.microsoft.com/office/drawing/2014/main" val="1995999694"/>
                    </a:ext>
                  </a:extLst>
                </a:gridCol>
              </a:tblGrid>
              <a:tr h="893734">
                <a:tc>
                  <a:txBody>
                    <a:bodyPr/>
                    <a:lstStyle/>
                    <a:p>
                      <a:pPr algn="ctr">
                        <a:lnSpc>
                          <a:spcPct val="150000"/>
                        </a:lnSpc>
                      </a:pPr>
                      <a:r>
                        <a:rPr lang="en-GB" sz="1600" dirty="0">
                          <a:latin typeface="Cambria" panose="02040503050406030204" pitchFamily="18" charset="0"/>
                          <a:ea typeface="Cambria" panose="02040503050406030204" pitchFamily="18" charset="0"/>
                        </a:rPr>
                        <a:t>Metric/ Index Measured</a:t>
                      </a:r>
                      <a:endParaRPr lang="en-US" sz="1600" dirty="0">
                        <a:latin typeface="Cambria" panose="02040503050406030204" pitchFamily="18" charset="0"/>
                        <a:ea typeface="Cambria" panose="02040503050406030204" pitchFamily="18" charset="0"/>
                      </a:endParaRPr>
                    </a:p>
                  </a:txBody>
                  <a:tcPr anchor="ctr"/>
                </a:tc>
                <a:tc>
                  <a:txBody>
                    <a:bodyPr/>
                    <a:lstStyle/>
                    <a:p>
                      <a:pPr algn="ctr">
                        <a:lnSpc>
                          <a:spcPct val="150000"/>
                        </a:lnSpc>
                      </a:pPr>
                      <a:r>
                        <a:rPr lang="en-GB" sz="1600" dirty="0">
                          <a:latin typeface="Cambria" panose="02040503050406030204" pitchFamily="18" charset="0"/>
                          <a:ea typeface="Cambria" panose="02040503050406030204" pitchFamily="18" charset="0"/>
                        </a:rPr>
                        <a:t>Definition</a:t>
                      </a:r>
                      <a:endParaRPr lang="en-US" sz="1600" dirty="0">
                        <a:latin typeface="Cambria" panose="02040503050406030204" pitchFamily="18" charset="0"/>
                        <a:ea typeface="Cambria" panose="02040503050406030204" pitchFamily="18" charset="0"/>
                      </a:endParaRPr>
                    </a:p>
                  </a:txBody>
                  <a:tcPr anchor="ctr"/>
                </a:tc>
                <a:tc>
                  <a:txBody>
                    <a:bodyPr/>
                    <a:lstStyle/>
                    <a:p>
                      <a:pPr algn="ctr">
                        <a:lnSpc>
                          <a:spcPct val="150000"/>
                        </a:lnSpc>
                      </a:pPr>
                      <a:r>
                        <a:rPr lang="en-GB" sz="1600" dirty="0">
                          <a:latin typeface="Cambria" panose="02040503050406030204" pitchFamily="18" charset="0"/>
                          <a:ea typeface="Cambria" panose="02040503050406030204" pitchFamily="18" charset="0"/>
                        </a:rPr>
                        <a:t>Current Status/Level</a:t>
                      </a:r>
                      <a:endParaRPr lang="en-US" sz="16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2930833557"/>
                  </a:ext>
                </a:extLst>
              </a:tr>
              <a:tr h="1657993">
                <a:tc>
                  <a:txBody>
                    <a:bodyPr/>
                    <a:lstStyle/>
                    <a:p>
                      <a:pPr algn="ctr">
                        <a:lnSpc>
                          <a:spcPct val="150000"/>
                        </a:lnSpc>
                      </a:pPr>
                      <a:r>
                        <a:rPr lang="en-ZA" sz="1600" b="1" dirty="0">
                          <a:effectLst/>
                          <a:latin typeface="Cambria" panose="02040503050406030204" pitchFamily="18" charset="0"/>
                          <a:ea typeface="Cambria" panose="02040503050406030204" pitchFamily="18" charset="0"/>
                        </a:rPr>
                        <a:t>Client</a:t>
                      </a:r>
                      <a:r>
                        <a:rPr lang="en-ZA" sz="1600" b="1" baseline="0" dirty="0">
                          <a:effectLst/>
                          <a:latin typeface="Cambria" panose="02040503050406030204" pitchFamily="18" charset="0"/>
                          <a:ea typeface="Cambria" panose="02040503050406030204" pitchFamily="18" charset="0"/>
                        </a:rPr>
                        <a:t> </a:t>
                      </a:r>
                      <a:r>
                        <a:rPr lang="en-ZA" sz="1600" b="1" dirty="0">
                          <a:effectLst/>
                          <a:latin typeface="Cambria" panose="02040503050406030204" pitchFamily="18" charset="0"/>
                          <a:ea typeface="Cambria" panose="02040503050406030204" pitchFamily="18" charset="0"/>
                        </a:rPr>
                        <a:t>Satisfaction Index (CSI) </a:t>
                      </a:r>
                      <a:endParaRPr lang="en-US" sz="1600" b="1" dirty="0">
                        <a:latin typeface="Cambria" panose="02040503050406030204" pitchFamily="18" charset="0"/>
                        <a:ea typeface="Cambria" panose="02040503050406030204" pitchFamily="18" charset="0"/>
                      </a:endParaRPr>
                    </a:p>
                  </a:txBody>
                  <a:tcPr anchor="ctr"/>
                </a:tc>
                <a:tc>
                  <a:txBody>
                    <a:bodyPr/>
                    <a:lstStyle/>
                    <a:p>
                      <a:pPr marL="0" lvl="0" indent="0" algn="just">
                        <a:lnSpc>
                          <a:spcPct val="150000"/>
                        </a:lnSpc>
                        <a:spcBef>
                          <a:spcPts val="1200"/>
                        </a:spcBef>
                        <a:spcAft>
                          <a:spcPts val="1000"/>
                        </a:spcAft>
                        <a:buFont typeface="+mj-lt"/>
                        <a:buNone/>
                      </a:pPr>
                      <a:r>
                        <a:rPr lang="en-ZA" sz="1600" dirty="0">
                          <a:effectLst/>
                          <a:latin typeface="Cambria" panose="02040503050406030204" pitchFamily="18" charset="0"/>
                          <a:ea typeface="Cambria" panose="02040503050406030204" pitchFamily="18" charset="0"/>
                        </a:rPr>
                        <a:t>A metric used to measure customer satisfaction with a company's products, services, or overall experience. It provides insights into how well a business meets customer expectations and helps identify areas for improvement.</a:t>
                      </a:r>
                      <a:endParaRPr lang="en-US" sz="1600" dirty="0">
                        <a:latin typeface="Cambria" panose="02040503050406030204" pitchFamily="18" charset="0"/>
                        <a:ea typeface="Cambria" panose="02040503050406030204" pitchFamily="18" charset="0"/>
                      </a:endParaRPr>
                    </a:p>
                  </a:txBody>
                  <a:tcPr anchor="ctr"/>
                </a:tc>
                <a:tc>
                  <a:txBody>
                    <a:bodyPr/>
                    <a:lstStyle/>
                    <a:p>
                      <a:pPr algn="ctr">
                        <a:lnSpc>
                          <a:spcPct val="150000"/>
                        </a:lnSpc>
                      </a:pPr>
                      <a:r>
                        <a:rPr lang="en-GB" sz="1600" b="1" dirty="0">
                          <a:latin typeface="Cambria" panose="02040503050406030204" pitchFamily="18" charset="0"/>
                          <a:ea typeface="Cambria" panose="02040503050406030204" pitchFamily="18" charset="0"/>
                        </a:rPr>
                        <a:t>74%</a:t>
                      </a:r>
                      <a:endParaRPr lang="en-US" sz="1600" b="1"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299887847"/>
                  </a:ext>
                </a:extLst>
              </a:tr>
              <a:tr h="1843674">
                <a:tc>
                  <a:txBody>
                    <a:bodyPr/>
                    <a:lstStyle/>
                    <a:p>
                      <a:pPr algn="ctr">
                        <a:lnSpc>
                          <a:spcPct val="150000"/>
                        </a:lnSpc>
                      </a:pPr>
                      <a:r>
                        <a:rPr lang="en-ZA" sz="1600" b="1" dirty="0">
                          <a:effectLst/>
                          <a:latin typeface="Cambria" panose="02040503050406030204" pitchFamily="18" charset="0"/>
                          <a:ea typeface="Cambria" panose="02040503050406030204" pitchFamily="18" charset="0"/>
                        </a:rPr>
                        <a:t>Customer Effort Score (CES) </a:t>
                      </a:r>
                      <a:endParaRPr lang="en-US" sz="1600" b="1" dirty="0">
                        <a:latin typeface="Cambria" panose="02040503050406030204" pitchFamily="18" charset="0"/>
                        <a:ea typeface="Cambria" panose="02040503050406030204" pitchFamily="18" charset="0"/>
                      </a:endParaRPr>
                    </a:p>
                  </a:txBody>
                  <a:tcPr anchor="ctr"/>
                </a:tc>
                <a:tc>
                  <a:txBody>
                    <a:bodyPr/>
                    <a:lstStyle/>
                    <a:p>
                      <a:pPr marL="0" lvl="0" indent="0" algn="just">
                        <a:lnSpc>
                          <a:spcPct val="150000"/>
                        </a:lnSpc>
                        <a:spcBef>
                          <a:spcPts val="1200"/>
                        </a:spcBef>
                        <a:spcAft>
                          <a:spcPts val="1000"/>
                        </a:spcAft>
                        <a:buFont typeface="+mj-lt"/>
                        <a:buNone/>
                      </a:pPr>
                      <a:r>
                        <a:rPr lang="en-ZA" sz="1600" dirty="0">
                          <a:effectLst/>
                          <a:latin typeface="Cambria" panose="02040503050406030204" pitchFamily="18" charset="0"/>
                          <a:ea typeface="Cambria" panose="02040503050406030204" pitchFamily="18" charset="0"/>
                        </a:rPr>
                        <a:t>A</a:t>
                      </a:r>
                      <a:r>
                        <a:rPr lang="en-ZA" sz="1600" baseline="0" dirty="0">
                          <a:effectLst/>
                          <a:latin typeface="Cambria" panose="02040503050406030204" pitchFamily="18" charset="0"/>
                          <a:ea typeface="Cambria" panose="02040503050406030204" pitchFamily="18" charset="0"/>
                        </a:rPr>
                        <a:t> </a:t>
                      </a:r>
                      <a:r>
                        <a:rPr lang="en-ZA" sz="1600" dirty="0">
                          <a:effectLst/>
                          <a:latin typeface="Cambria" panose="02040503050406030204" pitchFamily="18" charset="0"/>
                          <a:ea typeface="Cambria" panose="02040503050406030204" pitchFamily="18" charset="0"/>
                        </a:rPr>
                        <a:t>metric that measures how much effort a customer has to exert to interact with a company, whether it's resolving an issue, making a purchase, or using a product/service. The lower the effort required, the higher the likelihood of customer satisfaction and loyalty.</a:t>
                      </a:r>
                      <a:endParaRPr lang="en-US" sz="1600" dirty="0">
                        <a:latin typeface="Cambria" panose="02040503050406030204" pitchFamily="18" charset="0"/>
                        <a:ea typeface="Cambria" panose="02040503050406030204" pitchFamily="18" charset="0"/>
                      </a:endParaRPr>
                    </a:p>
                  </a:txBody>
                  <a:tcPr anchor="ctr"/>
                </a:tc>
                <a:tc>
                  <a:txBody>
                    <a:bodyPr/>
                    <a:lstStyle/>
                    <a:p>
                      <a:pPr algn="ctr">
                        <a:lnSpc>
                          <a:spcPct val="150000"/>
                        </a:lnSpc>
                      </a:pPr>
                      <a:r>
                        <a:rPr lang="en-GB" sz="1600" b="1" dirty="0">
                          <a:latin typeface="Cambria" panose="02040503050406030204" pitchFamily="18" charset="0"/>
                          <a:ea typeface="Cambria" panose="02040503050406030204" pitchFamily="18" charset="0"/>
                        </a:rPr>
                        <a:t>77%</a:t>
                      </a:r>
                      <a:endParaRPr lang="en-US" sz="1600" b="1"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017293447"/>
                  </a:ext>
                </a:extLst>
              </a:tr>
              <a:tr h="893734">
                <a:tc>
                  <a:txBody>
                    <a:bodyPr/>
                    <a:lstStyle/>
                    <a:p>
                      <a:pPr algn="ctr">
                        <a:lnSpc>
                          <a:spcPct val="150000"/>
                        </a:lnSpc>
                      </a:pPr>
                      <a:r>
                        <a:rPr lang="en-ZA" sz="1600" b="1" dirty="0">
                          <a:effectLst/>
                          <a:latin typeface="Cambria" panose="02040503050406030204" pitchFamily="18" charset="0"/>
                          <a:ea typeface="Cambria" panose="02040503050406030204" pitchFamily="18" charset="0"/>
                          <a:cs typeface="Times New Roman" panose="02020603050405020304" pitchFamily="18" charset="0"/>
                        </a:rPr>
                        <a:t>Net Promoter Score (NPS) </a:t>
                      </a:r>
                      <a:endParaRPr lang="en-US" sz="1600" b="1" dirty="0">
                        <a:latin typeface="Cambria" panose="02040503050406030204" pitchFamily="18" charset="0"/>
                        <a:ea typeface="Cambria" panose="02040503050406030204" pitchFamily="18" charset="0"/>
                      </a:endParaRPr>
                    </a:p>
                  </a:txBody>
                  <a:tcPr anchor="ctr"/>
                </a:tc>
                <a:tc>
                  <a:txBody>
                    <a:bodyPr/>
                    <a:lstStyle/>
                    <a:p>
                      <a:pPr algn="just">
                        <a:lnSpc>
                          <a:spcPct val="150000"/>
                        </a:lnSpc>
                      </a:pPr>
                      <a:r>
                        <a:rPr lang="en-ZA" sz="1600" dirty="0">
                          <a:effectLst/>
                          <a:latin typeface="Cambria" panose="02040503050406030204" pitchFamily="18" charset="0"/>
                          <a:ea typeface="Cambria" panose="02040503050406030204" pitchFamily="18" charset="0"/>
                          <a:cs typeface="Times New Roman" panose="02020603050405020304" pitchFamily="18" charset="0"/>
                        </a:rPr>
                        <a:t>is a widely used customer loyalty metric that measures how likely customers are to recommend a company's product or service to others.</a:t>
                      </a:r>
                      <a:endParaRPr lang="en-US" sz="1600" dirty="0">
                        <a:latin typeface="Cambria" panose="02040503050406030204" pitchFamily="18" charset="0"/>
                        <a:ea typeface="Cambria" panose="02040503050406030204" pitchFamily="18" charset="0"/>
                      </a:endParaRPr>
                    </a:p>
                  </a:txBody>
                  <a:tcPr anchor="ctr"/>
                </a:tc>
                <a:tc>
                  <a:txBody>
                    <a:bodyPr/>
                    <a:lstStyle/>
                    <a:p>
                      <a:pPr algn="ctr">
                        <a:lnSpc>
                          <a:spcPct val="150000"/>
                        </a:lnSpc>
                      </a:pPr>
                      <a:r>
                        <a:rPr lang="en-GB" sz="1600" b="1" dirty="0">
                          <a:latin typeface="Cambria" panose="02040503050406030204" pitchFamily="18" charset="0"/>
                          <a:ea typeface="Cambria" panose="02040503050406030204" pitchFamily="18" charset="0"/>
                        </a:rPr>
                        <a:t>11</a:t>
                      </a:r>
                      <a:endParaRPr lang="en-US" sz="1600" b="1"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653404767"/>
                  </a:ext>
                </a:extLst>
              </a:tr>
            </a:tbl>
          </a:graphicData>
        </a:graphic>
      </p:graphicFrame>
      <p:sp>
        <p:nvSpPr>
          <p:cNvPr id="5" name="Rectangle 4"/>
          <p:cNvSpPr/>
          <p:nvPr/>
        </p:nvSpPr>
        <p:spPr>
          <a:xfrm>
            <a:off x="435429" y="771873"/>
            <a:ext cx="11060940" cy="416011"/>
          </a:xfrm>
          <a:prstGeom prst="rect">
            <a:avLst/>
          </a:prstGeom>
        </p:spPr>
        <p:txBody>
          <a:bodyPr wrap="square">
            <a:spAutoFit/>
          </a:bodyPr>
          <a:lstStyle/>
          <a:p>
            <a:pPr algn="just">
              <a:lnSpc>
                <a:spcPct val="150000"/>
              </a:lnSpc>
            </a:pPr>
            <a:r>
              <a:rPr lang="en-GB" sz="1600" b="1" dirty="0">
                <a:solidFill>
                  <a:schemeClr val="accent3">
                    <a:lumMod val="50000"/>
                  </a:schemeClr>
                </a:solidFill>
                <a:latin typeface="Cambria" panose="02040503050406030204" pitchFamily="18" charset="0"/>
                <a:ea typeface="Cambria" panose="02040503050406030204" pitchFamily="18" charset="0"/>
              </a:rPr>
              <a:t>The survey sought to measure the following metrics across all the regions and borders:</a:t>
            </a:r>
            <a:endParaRPr lang="en-US" sz="1600" b="1" dirty="0">
              <a:solidFill>
                <a:schemeClr val="accent3">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62825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6B9BF-8C48-B5C1-D023-F6C41BDED6B9}"/>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4E7B9233-EF96-2843-C304-66A22854FE57}"/>
              </a:ext>
            </a:extLst>
          </p:cNvPr>
          <p:cNvCxnSpPr/>
          <p:nvPr/>
        </p:nvCxnSpPr>
        <p:spPr>
          <a:xfrm>
            <a:off x="5935587" y="93454"/>
            <a:ext cx="40102" cy="6764546"/>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F48E8D6E-FA0C-A791-C8C2-3B79706DA098}"/>
              </a:ext>
            </a:extLst>
          </p:cNvPr>
          <p:cNvSpPr>
            <a:spLocks noGrp="1"/>
          </p:cNvSpPr>
          <p:nvPr>
            <p:ph type="ctrTitle"/>
          </p:nvPr>
        </p:nvSpPr>
        <p:spPr>
          <a:xfrm>
            <a:off x="0" y="0"/>
            <a:ext cx="12192000" cy="545431"/>
          </a:xfr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b"/>
          <a:lstStyle/>
          <a:p>
            <a:pPr algn="ctr"/>
            <a:r>
              <a:rPr lang="en-GB" sz="2800" b="1" dirty="0"/>
              <a:t> OVERALL PMRC IMPROVEMENTS</a:t>
            </a:r>
            <a:endParaRPr lang="en-US" sz="1600" b="1" dirty="0"/>
          </a:p>
        </p:txBody>
      </p:sp>
      <p:sp>
        <p:nvSpPr>
          <p:cNvPr id="4" name="Rectangle 3">
            <a:extLst>
              <a:ext uri="{FF2B5EF4-FFF2-40B4-BE49-F238E27FC236}">
                <a16:creationId xmlns:a16="http://schemas.microsoft.com/office/drawing/2014/main" id="{7FEA4EBE-6832-C16D-DFF5-0F389FA864A0}"/>
              </a:ext>
            </a:extLst>
          </p:cNvPr>
          <p:cNvSpPr/>
          <p:nvPr/>
        </p:nvSpPr>
        <p:spPr>
          <a:xfrm>
            <a:off x="6529137" y="443575"/>
            <a:ext cx="5406189" cy="5678478"/>
          </a:xfrm>
          <a:prstGeom prst="rect">
            <a:avLst/>
          </a:prstGeom>
        </p:spPr>
        <p:txBody>
          <a:bodyPr wrap="square">
            <a:spAutoFit/>
          </a:bodyPr>
          <a:lstStyle/>
          <a:p>
            <a:pPr>
              <a:lnSpc>
                <a:spcPct val="150000"/>
              </a:lnSpc>
            </a:pPr>
            <a:r>
              <a:rPr lang="en-ZW" b="1" u="sng" dirty="0">
                <a:solidFill>
                  <a:srgbClr val="FF0000"/>
                </a:solidFill>
                <a:latin typeface="Cambria" panose="02040503050406030204" pitchFamily="18" charset="0"/>
                <a:ea typeface="Cambria" panose="02040503050406030204" pitchFamily="18" charset="0"/>
              </a:rPr>
              <a:t>Overall Suggested Improvements for ZIMRA</a:t>
            </a:r>
            <a:endParaRPr lang="en-US" dirty="0">
              <a:solidFill>
                <a:srgbClr val="FF0000"/>
              </a:solidFill>
              <a:latin typeface="Cambria" panose="02040503050406030204" pitchFamily="18" charset="0"/>
              <a:ea typeface="Cambria" panose="02040503050406030204" pitchFamily="18" charset="0"/>
            </a:endParaRPr>
          </a:p>
          <a:p>
            <a:pPr>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1. System &amp; Digital Platform</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Upgrade and stabilise all digital platforms (</a:t>
            </a:r>
            <a:r>
              <a:rPr lang="en-ZW" sz="1600" dirty="0" err="1">
                <a:solidFill>
                  <a:schemeClr val="accent3">
                    <a:lumMod val="50000"/>
                  </a:schemeClr>
                </a:solidFill>
                <a:latin typeface="Cambria" panose="02040503050406030204" pitchFamily="18" charset="0"/>
                <a:ea typeface="Cambria" panose="02040503050406030204" pitchFamily="18" charset="0"/>
              </a:rPr>
              <a:t>TaRMS</a:t>
            </a:r>
            <a:r>
              <a:rPr lang="en-ZW" sz="1600" dirty="0">
                <a:solidFill>
                  <a:schemeClr val="accent3">
                    <a:lumMod val="50000"/>
                  </a:schemeClr>
                </a:solidFill>
                <a:latin typeface="Cambria" panose="02040503050406030204" pitchFamily="18" charset="0"/>
                <a:ea typeface="Cambria" panose="02040503050406030204" pitchFamily="18" charset="0"/>
              </a:rPr>
              <a:t>, online portals)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Ensure systems work 24/7 and perform consistently during peak hours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Improve ICT infrastructure and internet connectivity</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Regular system maintenance and updates but please raise awareness first to the ZIMRA clients if there are any system maintenance issues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pPr>
            <a:r>
              <a:rPr lang="en-ZW" sz="1600" b="1" dirty="0">
                <a:solidFill>
                  <a:schemeClr val="accent3">
                    <a:lumMod val="50000"/>
                  </a:schemeClr>
                </a:solidFill>
                <a:latin typeface="Cambria" panose="02040503050406030204" pitchFamily="18" charset="0"/>
                <a:ea typeface="Cambria" panose="02040503050406030204" pitchFamily="18" charset="0"/>
              </a:rPr>
              <a:t>2. Service Efficiency &amp; Process Improvements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Streamline workflows and reduce waiting times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Process rebates, refunds, and clearances faster</a:t>
            </a:r>
            <a:endParaRPr lang="en-US" sz="1600" dirty="0">
              <a:solidFill>
                <a:schemeClr val="accent3">
                  <a:lumMod val="50000"/>
                </a:schemeClr>
              </a:solidFill>
              <a:latin typeface="Cambria" panose="02040503050406030204" pitchFamily="18" charset="0"/>
              <a:ea typeface="Cambria" panose="02040503050406030204" pitchFamily="18" charset="0"/>
            </a:endParaRPr>
          </a:p>
          <a:p>
            <a:pPr marL="285750" lvl="0" indent="-285750">
              <a:lnSpc>
                <a:spcPct val="150000"/>
              </a:lnSpc>
              <a:buFont typeface="Wingdings" panose="05000000000000000000" pitchFamily="2" charset="2"/>
              <a:buChar char="Ø"/>
            </a:pPr>
            <a:r>
              <a:rPr lang="en-ZW" sz="1600" dirty="0">
                <a:solidFill>
                  <a:schemeClr val="accent3">
                    <a:lumMod val="50000"/>
                  </a:schemeClr>
                </a:solidFill>
                <a:latin typeface="Cambria" panose="02040503050406030204" pitchFamily="18" charset="0"/>
                <a:ea typeface="Cambria" panose="02040503050406030204" pitchFamily="18" charset="0"/>
              </a:rPr>
              <a:t>Introduce digital pre-clearance to reduce physical visits</a:t>
            </a:r>
            <a:endParaRPr lang="en-US" sz="1600" dirty="0">
              <a:solidFill>
                <a:schemeClr val="accent3">
                  <a:lumMod val="50000"/>
                </a:schemeClr>
              </a:solidFill>
              <a:latin typeface="Cambria" panose="02040503050406030204" pitchFamily="18" charset="0"/>
              <a:ea typeface="Cambria" panose="02040503050406030204" pitchFamily="18" charset="0"/>
            </a:endParaRPr>
          </a:p>
          <a:p>
            <a:pPr>
              <a:lnSpc>
                <a:spcPct val="150000"/>
              </a:lnSpc>
              <a:spcAft>
                <a:spcPts val="1000"/>
              </a:spcAft>
            </a:pP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826721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9AC1-994B-8ABF-DBA8-8F5112A163F2}"/>
            </a:ext>
          </a:extLst>
        </p:cNvPr>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223E075D-C492-ADDC-C237-F2B39FAB713D}"/>
              </a:ext>
            </a:extLst>
          </p:cNvPr>
          <p:cNvCxnSpPr/>
          <p:nvPr/>
        </p:nvCxnSpPr>
        <p:spPr>
          <a:xfrm>
            <a:off x="6184240" y="93454"/>
            <a:ext cx="40102" cy="6764546"/>
          </a:xfrm>
          <a:prstGeom prst="straightConnector1">
            <a:avLst/>
          </a:prstGeom>
          <a:ln>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0D4ECF3-8330-D40A-2687-E94E099C144F}"/>
              </a:ext>
            </a:extLst>
          </p:cNvPr>
          <p:cNvSpPr/>
          <p:nvPr/>
        </p:nvSpPr>
        <p:spPr>
          <a:xfrm>
            <a:off x="208553" y="374461"/>
            <a:ext cx="5975687" cy="6201698"/>
          </a:xfrm>
          <a:prstGeom prst="rect">
            <a:avLst/>
          </a:prstGeom>
        </p:spPr>
        <p:txBody>
          <a:bodyPr wrap="square">
            <a:spAutoFit/>
          </a:bodyPr>
          <a:lstStyle/>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3.  Staffing &amp; Capacity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Increase staffing at border posts and town offices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Deploy extra personnel during holidays and peak periods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adequate staffing in contact centres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4. Communication &amp; Responsiveness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responsiveness on phone lines, WhatsApp, and email</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Standardise information shared with clients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Notify clients proactively about changes in policies or systems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Assign dedicated liaison officers for complex client queries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Conduct regular feedback surveys and workshops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5. Customer Service &amp; Professionalism</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Train staff on professionalism, ethics, and client engagement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Encourage respectful and supportive treatment of all taxpayers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Monitor staff conduct and enforce accountability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Do training to ZIMRA staff of Customer Handling or Customer Service Experience as well as Emotional Intelligence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Rotate staff to reduce opportunities for bias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5EB76F2-BC38-597C-D3D7-F9A6783F0985}"/>
              </a:ext>
            </a:extLst>
          </p:cNvPr>
          <p:cNvSpPr/>
          <p:nvPr/>
        </p:nvSpPr>
        <p:spPr>
          <a:xfrm>
            <a:off x="6464968" y="187230"/>
            <a:ext cx="5727032" cy="6576159"/>
          </a:xfrm>
          <a:prstGeom prst="rect">
            <a:avLst/>
          </a:prstGeom>
        </p:spPr>
        <p:txBody>
          <a:bodyPr wrap="square">
            <a:spAutoFit/>
          </a:bodyPr>
          <a:lstStyle/>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6. Tax Compliance Support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Provide targeted SME training and support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Educate new taxpayers about processes and obligations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Simplify compliance procedures where possible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Review penalties and interest to be fair and reasonable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8. Documentation &amp; Process Simplification</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the number of required documents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Digitise forms and make them easily accessible</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Organise forms systematically and ensure availability</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Clarify issue reporting procedures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9. Infrastructure &amp; Access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Ensure communication lines are functional at all times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Expand capacity for online and offline service access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a:spcAft>
                <a:spcPts val="1000"/>
              </a:spcAft>
            </a:pPr>
            <a:r>
              <a:rPr lang="en-ZW" sz="1600" b="1"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10. Enforcement &amp; Border Post Practices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Train border and enforcement staff for fair and respectful conduct</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Reduce unnecessary inspections or confiscations</a:t>
            </a:r>
            <a:endParaRPr lang="en-US"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endParaRPr>
          </a:p>
          <a:p>
            <a:pPr marL="342900" lvl="0" indent="-342900">
              <a:spcAft>
                <a:spcPts val="1000"/>
              </a:spcAft>
              <a:buSzPts val="1000"/>
              <a:buFont typeface="Wingdings" panose="05000000000000000000" pitchFamily="2" charset="2"/>
              <a:buChar char="Ø"/>
              <a:tabLst>
                <a:tab pos="457200" algn="l"/>
              </a:tabLst>
            </a:pPr>
            <a:r>
              <a:rPr lang="en-ZW" sz="1600" kern="100" dirty="0">
                <a:solidFill>
                  <a:schemeClr val="accent3">
                    <a:lumMod val="50000"/>
                  </a:schemeClr>
                </a:solidFill>
                <a:latin typeface="Cambria" panose="02040503050406030204" pitchFamily="18" charset="0"/>
                <a:ea typeface="Cambria" panose="02040503050406030204" pitchFamily="18" charset="0"/>
                <a:cs typeface="Times New Roman" panose="02020603050405020304" pitchFamily="18" charset="0"/>
              </a:rPr>
              <a:t>Improve efficiency during peak travel or holiday periods</a:t>
            </a:r>
            <a:endParaRPr lang="en-US" sz="1600" kern="100" dirty="0">
              <a:solidFill>
                <a:schemeClr val="accent3">
                  <a:lumMod val="50000"/>
                </a:schemeClr>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3269972"/>
      </p:ext>
    </p:extLst>
  </p:cSld>
  <p:clrMapOvr>
    <a:masterClrMapping/>
  </p:clrMapOvr>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490261-1200-4EC7-95B0-2241EE54AA34}">
  <ds:schemaRefs>
    <ds:schemaRef ds:uri="http://www.w3.org/XML/1998/namespace"/>
    <ds:schemaRef ds:uri="http://purl.org/dc/dcmityp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16c05727-aa75-4e4a-9b5f-8a80a1165891"/>
    <ds:schemaRef ds:uri="71af3243-3dd4-4a8d-8c0d-dd76da1f02a5"/>
    <ds:schemaRef ds:uri="http://purl.org/dc/terms/"/>
  </ds:schemaRefs>
</ds:datastoreItem>
</file>

<file path=customXml/itemProps2.xml><?xml version="1.0" encoding="utf-8"?>
<ds:datastoreItem xmlns:ds="http://schemas.openxmlformats.org/officeDocument/2006/customXml" ds:itemID="{BE1961DD-CF27-443B-BFF6-660110ED0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BF51BA-BD97-4518-9266-AD3D615498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Verdant pitch deck</Template>
  <TotalTime>6882</TotalTime>
  <Words>13014</Words>
  <Application>Microsoft Office PowerPoint</Application>
  <PresentationFormat>Widescreen</PresentationFormat>
  <Paragraphs>2018</Paragraphs>
  <Slides>91</Slides>
  <Notes>82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91</vt:i4>
      </vt:variant>
    </vt:vector>
  </HeadingPairs>
  <TitlesOfParts>
    <vt:vector size="104" baseType="lpstr">
      <vt:lpstr>Arial</vt:lpstr>
      <vt:lpstr>Arial Black</vt:lpstr>
      <vt:lpstr>Calibri</vt:lpstr>
      <vt:lpstr>Calibri Light</vt:lpstr>
      <vt:lpstr>Cambria</vt:lpstr>
      <vt:lpstr>Cooper Black</vt:lpstr>
      <vt:lpstr>Courier New</vt:lpstr>
      <vt:lpstr>Rockwell</vt:lpstr>
      <vt:lpstr>Sitka Subheading</vt:lpstr>
      <vt:lpstr>Symbol</vt:lpstr>
      <vt:lpstr>Times New Roman</vt:lpstr>
      <vt:lpstr>Wingdings</vt:lpstr>
      <vt:lpstr>Office Theme</vt:lpstr>
      <vt:lpstr>ZIMBABWE REVENUE AUTHORITY (ZIMRA) CLIENT SATISFACTION SURVEY REPORT</vt:lpstr>
      <vt:lpstr>RESEARCH BACKGROUND</vt:lpstr>
      <vt:lpstr>CLIENT SATISFACTION SURVEY OVERVIEW – Q1 2026</vt:lpstr>
      <vt:lpstr>CLIENT SATISFACTION SURVEY OBJECTIVES</vt:lpstr>
      <vt:lpstr>RESEARCH DESIGN</vt:lpstr>
      <vt:lpstr>DEMOGRAPHIC PROFILE</vt:lpstr>
      <vt:lpstr>PowerPoint Presentation</vt:lpstr>
      <vt:lpstr>PowerPoint Presentation</vt:lpstr>
      <vt:lpstr>DEFINITION OF THE METRICS/ INDICES MEASURED</vt:lpstr>
      <vt:lpstr>PowerPoint Presentation</vt:lpstr>
      <vt:lpstr>OVERALL CLIENT SATISFACTION INDEX</vt:lpstr>
      <vt:lpstr>Overall Regional Performance </vt:lpstr>
      <vt:lpstr>Moderate Performing Regions </vt:lpstr>
      <vt:lpstr>PowerPoint Presentation</vt:lpstr>
      <vt:lpstr>OVERALL INDICES BY SERVICE ATTRIBUTES</vt:lpstr>
      <vt:lpstr>CSI OVERALL FINDINGS</vt:lpstr>
      <vt:lpstr>PowerPoint Presentation</vt:lpstr>
      <vt:lpstr>PowerPoint Presentation</vt:lpstr>
      <vt:lpstr>PowerPoint Presentation</vt:lpstr>
      <vt:lpstr>STATION SPECIFIC CLIENT SATISFACTION INDEX SUMMARY</vt:lpstr>
      <vt:lpstr>NET PROMOTER SCORE (NPS)</vt:lpstr>
      <vt:lpstr>OVERALL ZIMRA NET PROMOTER SCORE BY REGION</vt:lpstr>
      <vt:lpstr>REGIONIONAL NPS PERFORMANCE BREAKDOWN</vt:lpstr>
      <vt:lpstr>KEY DRIVERS OF NPS AT ZIMRA &amp; OVERALL ZIMRA PAIN POINTS</vt:lpstr>
      <vt:lpstr>ZIMRA PAIN POINTS</vt:lpstr>
      <vt:lpstr>ZIMRA PAIN POINTS &amp; OVERALL IMPROVEMENTS</vt:lpstr>
      <vt:lpstr>PowerPoint Presentation</vt:lpstr>
      <vt:lpstr>PowerPoint Presentation</vt:lpstr>
      <vt:lpstr>BEITBRIDGE BORDER POST SERVICE CHALLENGES ANALYSIS (BEITBRIDGE BORDER VS TOWN POST)</vt:lpstr>
      <vt:lpstr>PowerPoint Presentation</vt:lpstr>
      <vt:lpstr>PowerPoint Presentation</vt:lpstr>
      <vt:lpstr>PowerPoint Presentation</vt:lpstr>
      <vt:lpstr>BEITBRIDGE BORDER POST PAIN POINTS &amp; RECOMMENDATIONS</vt:lpstr>
      <vt:lpstr>BEITBRIDGE BORDER POST RECOMMENDATIONS</vt:lpstr>
      <vt:lpstr>BEITBRIDGE  TOWN OFFICE  - KEY PAIN POINTS</vt:lpstr>
      <vt:lpstr>BEITBRIDGE  TOWN OFFICE - RECOMMENDATIONS</vt:lpstr>
      <vt:lpstr>PowerPoint Presentation</vt:lpstr>
      <vt:lpstr>SERVICE  CHALLENGES ANALYSIS (HEAD OFFICE + CONTACT CENTRE)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CHALLENGES ANALYSIS (FORBES BORDER POST)</vt:lpstr>
      <vt:lpstr>PowerPoint Presentation</vt:lpstr>
      <vt:lpstr>PowerPoint Presentation</vt:lpstr>
      <vt:lpstr>PowerPoint Presentation</vt:lpstr>
      <vt:lpstr>PAIN POINTS: FORBES BORDER POST </vt:lpstr>
      <vt:lpstr>PAIN POINTS: FORBES BORDER POST </vt:lpstr>
      <vt:lpstr>PAIN POINTS: FORBES BORDER POST </vt:lpstr>
      <vt:lpstr>RECOMMENDATIONS: FORBES BORDER POST </vt:lpstr>
      <vt:lpstr>PowerPoint Presentation</vt:lpstr>
      <vt:lpstr>PowerPoint Presentation</vt:lpstr>
      <vt:lpstr>SERVICE DELIVERY BY ATTRIBUTE- REGION 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CHALLENGES ANALYSIS- REGION 1  </vt:lpstr>
      <vt:lpstr>PowerPoint Presentation</vt:lpstr>
      <vt:lpstr>PowerPoint Presentation</vt:lpstr>
      <vt:lpstr>PowerPoint Presentation</vt:lpstr>
      <vt:lpstr>PowerPoint Presentation</vt:lpstr>
      <vt:lpstr>PowerPoint Presentation</vt:lpstr>
      <vt:lpstr>SERVICE DELIVERY BY ATTRIBUTE- REGION 2  </vt:lpstr>
      <vt:lpstr>PowerPoint Presentation</vt:lpstr>
      <vt:lpstr>PowerPoint Presentation</vt:lpstr>
      <vt:lpstr>PowerPoint Presentation</vt:lpstr>
      <vt:lpstr>PowerPoint Presentation</vt:lpstr>
      <vt:lpstr>PowerPoint Presentation</vt:lpstr>
      <vt:lpstr>SERVICE CHALLENGES ANALYSIS- REGION 2  </vt:lpstr>
      <vt:lpstr>PowerPoint Presentation</vt:lpstr>
      <vt:lpstr>PowerPoint Presentation</vt:lpstr>
      <vt:lpstr>PowerPoint Presentation</vt:lpstr>
      <vt:lpstr>PowerPoint Presentation</vt:lpstr>
      <vt:lpstr>SERVICE DELIVERY BY ATTRIBUTE- REGION 3</vt:lpstr>
      <vt:lpstr>PowerPoint Presentation</vt:lpstr>
      <vt:lpstr>PowerPoint Presentation</vt:lpstr>
      <vt:lpstr>PowerPoint Presentation</vt:lpstr>
      <vt:lpstr>PowerPoint Presentation</vt:lpstr>
      <vt:lpstr>SERVICE CHALLENGES ANALYSIS - REGION 3</vt:lpstr>
      <vt:lpstr>PowerPoint Presentation</vt:lpstr>
      <vt:lpstr>PowerPoint Presentation</vt:lpstr>
      <vt:lpstr> OVERALL PMRC IMPROVEMENTS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ZIMBABWE REVENUE AUTHORITY (ZIMRA) CLIENT SATISFACTION SURVEY REPORT</dc:title>
  <dc:creator>Admin</dc:creator>
  <cp:lastModifiedBy>Chenayi Maponga</cp:lastModifiedBy>
  <cp:revision>10</cp:revision>
  <dcterms:created xsi:type="dcterms:W3CDTF">2026-04-01T13:29:20Z</dcterms:created>
  <dcterms:modified xsi:type="dcterms:W3CDTF">2026-04-07T09:48:39Z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