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6"/>
  </p:notesMasterIdLst>
  <p:handoutMasterIdLst>
    <p:handoutMasterId r:id="rId97"/>
  </p:handoutMasterIdLst>
  <p:sldIdLst>
    <p:sldId id="256" r:id="rId5"/>
    <p:sldId id="261" r:id="rId6"/>
    <p:sldId id="313" r:id="rId7"/>
    <p:sldId id="291" r:id="rId8"/>
    <p:sldId id="290" r:id="rId9"/>
    <p:sldId id="294" r:id="rId10"/>
    <p:sldId id="295" r:id="rId11"/>
    <p:sldId id="288" r:id="rId12"/>
    <p:sldId id="292" r:id="rId13"/>
    <p:sldId id="293" r:id="rId14"/>
    <p:sldId id="296" r:id="rId15"/>
    <p:sldId id="300" r:id="rId16"/>
    <p:sldId id="299" r:id="rId17"/>
    <p:sldId id="298" r:id="rId18"/>
    <p:sldId id="301" r:id="rId19"/>
    <p:sldId id="302" r:id="rId20"/>
    <p:sldId id="303" r:id="rId21"/>
    <p:sldId id="304" r:id="rId22"/>
    <p:sldId id="305" r:id="rId23"/>
    <p:sldId id="378" r:id="rId24"/>
    <p:sldId id="306" r:id="rId25"/>
    <p:sldId id="307" r:id="rId26"/>
    <p:sldId id="308" r:id="rId27"/>
    <p:sldId id="309" r:id="rId28"/>
    <p:sldId id="310" r:id="rId29"/>
    <p:sldId id="311" r:id="rId30"/>
    <p:sldId id="312" r:id="rId31"/>
    <p:sldId id="314" r:id="rId32"/>
    <p:sldId id="336" r:id="rId33"/>
    <p:sldId id="337" r:id="rId34"/>
    <p:sldId id="338" r:id="rId35"/>
    <p:sldId id="316" r:id="rId36"/>
    <p:sldId id="315" r:id="rId37"/>
    <p:sldId id="319" r:id="rId38"/>
    <p:sldId id="320" r:id="rId39"/>
    <p:sldId id="321" r:id="rId40"/>
    <p:sldId id="377" r:id="rId41"/>
    <p:sldId id="318" r:id="rId42"/>
    <p:sldId id="317" r:id="rId43"/>
    <p:sldId id="322" r:id="rId44"/>
    <p:sldId id="323" r:id="rId45"/>
    <p:sldId id="324" r:id="rId46"/>
    <p:sldId id="325" r:id="rId47"/>
    <p:sldId id="326" r:id="rId48"/>
    <p:sldId id="327" r:id="rId49"/>
    <p:sldId id="376" r:id="rId50"/>
    <p:sldId id="328" r:id="rId51"/>
    <p:sldId id="329" r:id="rId52"/>
    <p:sldId id="330" r:id="rId53"/>
    <p:sldId id="331" r:id="rId54"/>
    <p:sldId id="332" r:id="rId55"/>
    <p:sldId id="333" r:id="rId56"/>
    <p:sldId id="334" r:id="rId57"/>
    <p:sldId id="335" r:id="rId58"/>
    <p:sldId id="353" r:id="rId59"/>
    <p:sldId id="343" r:id="rId60"/>
    <p:sldId id="344" r:id="rId61"/>
    <p:sldId id="345" r:id="rId62"/>
    <p:sldId id="346" r:id="rId63"/>
    <p:sldId id="347" r:id="rId64"/>
    <p:sldId id="348" r:id="rId65"/>
    <p:sldId id="349" r:id="rId66"/>
    <p:sldId id="350" r:id="rId67"/>
    <p:sldId id="351" r:id="rId68"/>
    <p:sldId id="339" r:id="rId69"/>
    <p:sldId id="340" r:id="rId70"/>
    <p:sldId id="341" r:id="rId71"/>
    <p:sldId id="342" r:id="rId72"/>
    <p:sldId id="354" r:id="rId73"/>
    <p:sldId id="352" r:id="rId74"/>
    <p:sldId id="355" r:id="rId75"/>
    <p:sldId id="356" r:id="rId76"/>
    <p:sldId id="357" r:id="rId77"/>
    <p:sldId id="358" r:id="rId78"/>
    <p:sldId id="359" r:id="rId79"/>
    <p:sldId id="360" r:id="rId80"/>
    <p:sldId id="362" r:id="rId81"/>
    <p:sldId id="363" r:id="rId82"/>
    <p:sldId id="364" r:id="rId83"/>
    <p:sldId id="361" r:id="rId84"/>
    <p:sldId id="365" r:id="rId85"/>
    <p:sldId id="366" r:id="rId86"/>
    <p:sldId id="367" r:id="rId87"/>
    <p:sldId id="368" r:id="rId88"/>
    <p:sldId id="369" r:id="rId89"/>
    <p:sldId id="370" r:id="rId90"/>
    <p:sldId id="371" r:id="rId91"/>
    <p:sldId id="372" r:id="rId92"/>
    <p:sldId id="373" r:id="rId93"/>
    <p:sldId id="379" r:id="rId94"/>
    <p:sldId id="380" r:id="rId9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EBF8E8"/>
    <a:srgbClr val="1A8C35"/>
    <a:srgbClr val="E7ECE4"/>
    <a:srgbClr val="044B92"/>
    <a:srgbClr val="055C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07" autoAdjust="0"/>
  </p:normalViewPr>
  <p:slideViewPr>
    <p:cSldViewPr snapToGrid="0">
      <p:cViewPr varScale="1">
        <p:scale>
          <a:sx n="66" d="100"/>
          <a:sy n="66" d="100"/>
        </p:scale>
        <p:origin x="668" y="32"/>
      </p:cViewPr>
      <p:guideLst/>
    </p:cSldViewPr>
  </p:slideViewPr>
  <p:outlineViewPr>
    <p:cViewPr>
      <p:scale>
        <a:sx n="33" d="100"/>
        <a:sy n="33" d="100"/>
      </p:scale>
      <p:origin x="0" y="-17394"/>
    </p:cViewPr>
  </p:outlineViewPr>
  <p:notesTextViewPr>
    <p:cViewPr>
      <p:scale>
        <a:sx n="3" d="2"/>
        <a:sy n="3" d="2"/>
      </p:scale>
      <p:origin x="0" y="0"/>
    </p:cViewPr>
  </p:notesTextViewPr>
  <p:sorterViewPr>
    <p:cViewPr>
      <p:scale>
        <a:sx n="100" d="100"/>
        <a:sy n="100" d="100"/>
      </p:scale>
      <p:origin x="0" y="-3341"/>
    </p:cViewPr>
  </p:sorterViewPr>
  <p:notesViewPr>
    <p:cSldViewPr snapToGrid="0">
      <p:cViewPr>
        <p:scale>
          <a:sx n="50" d="100"/>
          <a:sy n="50" d="100"/>
        </p:scale>
        <p:origin x="2640" y="33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presProps" Target="presProps.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80" b="1" i="0" u="none" strike="noStrike" kern="1200" spc="0" baseline="0">
                <a:solidFill>
                  <a:schemeClr val="tx1"/>
                </a:solidFill>
                <a:latin typeface="Arial Black" panose="020B0A04020102020204" pitchFamily="34" charset="0"/>
                <a:ea typeface="Cambria" panose="02040503050406030204" pitchFamily="18" charset="0"/>
                <a:cs typeface="+mn-cs"/>
              </a:defRPr>
            </a:pPr>
            <a:r>
              <a:rPr lang="en-US"/>
              <a:t>Customer  Category</a:t>
            </a:r>
          </a:p>
        </c:rich>
      </c:tx>
      <c:overlay val="0"/>
      <c:spPr>
        <a:solidFill>
          <a:schemeClr val="lt1"/>
        </a:solidFill>
        <a:ln w="12700" cap="flat" cmpd="sng" algn="ctr">
          <a:solidFill>
            <a:schemeClr val="dk1"/>
          </a:solidFill>
          <a:prstDash val="solid"/>
          <a:miter lim="800000"/>
        </a:ln>
        <a:effectLst/>
      </c:spPr>
      <c:txPr>
        <a:bodyPr rot="0" spcFirstLastPara="1" vertOverflow="ellipsis" vert="horz" wrap="square" anchor="ctr" anchorCtr="1"/>
        <a:lstStyle/>
        <a:p>
          <a:pPr>
            <a:defRPr sz="1080" b="1" i="0" u="none" strike="noStrike" kern="1200" spc="0" baseline="0">
              <a:solidFill>
                <a:schemeClr val="tx1"/>
              </a:solidFill>
              <a:latin typeface="Arial Black" panose="020B0A04020102020204" pitchFamily="34" charset="0"/>
              <a:ea typeface="Cambria" panose="02040503050406030204" pitchFamily="18" charset="0"/>
              <a:cs typeface="+mn-cs"/>
            </a:defRPr>
          </a:pPr>
          <a:endParaRPr lang="en-US"/>
        </a:p>
      </c:txPr>
    </c:title>
    <c:autoTitleDeleted val="0"/>
    <c:view3D>
      <c:rotX val="15"/>
      <c:rotY val="20"/>
      <c:depthPercent val="100"/>
      <c:rAngAx val="1"/>
    </c:view3D>
    <c:floor>
      <c:thickness val="0"/>
      <c:spPr>
        <a:solidFill>
          <a:schemeClr val="lt1"/>
        </a:solidFill>
        <a:ln w="12700" cap="flat" cmpd="sng" algn="ctr">
          <a:solidFill>
            <a:schemeClr val="dk1"/>
          </a:solidFill>
          <a:prstDash val="solid"/>
          <a:miter lim="800000"/>
        </a:ln>
        <a:effectLst/>
        <a:sp3d contourW="12700">
          <a:contourClr>
            <a:schemeClr val="dk1"/>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1165432505603773E-2"/>
          <c:y val="0.1367703109327984"/>
          <c:w val="0.91910264102612582"/>
          <c:h val="0.59401732757327097"/>
        </c:manualLayout>
      </c:layout>
      <c:bar3DChart>
        <c:barDir val="col"/>
        <c:grouping val="clustered"/>
        <c:varyColors val="0"/>
        <c:ser>
          <c:idx val="0"/>
          <c:order val="0"/>
          <c:spPr>
            <a:solidFill>
              <a:srgbClr val="00B050"/>
            </a:solidFill>
            <a:ln>
              <a:noFill/>
            </a:ln>
            <a:effectLst/>
            <a:scene3d>
              <a:camera prst="orthographicFront"/>
              <a:lightRig rig="threePt" dir="t"/>
            </a:scene3d>
            <a:sp3d>
              <a:bevelT/>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Black" panose="020B0A04020102020204" pitchFamily="34"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Sheet2!$E$4:$E$11</c:f>
              <c:strCache>
                <c:ptCount val="8"/>
                <c:pt idx="0">
                  <c:v>Importer/Exporter</c:v>
                </c:pt>
                <c:pt idx="1">
                  <c:v>Corporate taxpayer</c:v>
                </c:pt>
                <c:pt idx="2">
                  <c:v>Individual taxpayer</c:v>
                </c:pt>
                <c:pt idx="3">
                  <c:v>SME</c:v>
                </c:pt>
                <c:pt idx="4">
                  <c:v>Clearing agent</c:v>
                </c:pt>
                <c:pt idx="5">
                  <c:v>Transporter</c:v>
                </c:pt>
                <c:pt idx="6">
                  <c:v>Cross-border trader</c:v>
                </c:pt>
                <c:pt idx="7">
                  <c:v>Government</c:v>
                </c:pt>
              </c:strCache>
            </c:strRef>
          </c:cat>
          <c:val>
            <c:numRef>
              <c:f>Sheet2!$F$4:$F$11</c:f>
              <c:numCache>
                <c:formatCode>0%</c:formatCode>
                <c:ptCount val="8"/>
                <c:pt idx="0">
                  <c:v>0.24822695035460993</c:v>
                </c:pt>
                <c:pt idx="1">
                  <c:v>0.16183107672469374</c:v>
                </c:pt>
                <c:pt idx="2">
                  <c:v>0.14893617021276595</c:v>
                </c:pt>
                <c:pt idx="3">
                  <c:v>0.15409413281753706</c:v>
                </c:pt>
                <c:pt idx="4">
                  <c:v>8.5106382978723402E-2</c:v>
                </c:pt>
                <c:pt idx="5">
                  <c:v>8.5106382978723402E-2</c:v>
                </c:pt>
                <c:pt idx="6">
                  <c:v>7.2856221792392012E-2</c:v>
                </c:pt>
                <c:pt idx="7">
                  <c:v>5.2224371373307543E-2</c:v>
                </c:pt>
              </c:numCache>
            </c:numRef>
          </c:val>
          <c:extLst>
            <c:ext xmlns:c16="http://schemas.microsoft.com/office/drawing/2014/chart" uri="{C3380CC4-5D6E-409C-BE32-E72D297353CC}">
              <c16:uniqueId val="{00000000-D87A-40C6-9034-2249968ACF2A}"/>
            </c:ext>
          </c:extLst>
        </c:ser>
        <c:dLbls>
          <c:showLegendKey val="0"/>
          <c:showVal val="1"/>
          <c:showCatName val="0"/>
          <c:showSerName val="0"/>
          <c:showPercent val="0"/>
          <c:showBubbleSize val="0"/>
        </c:dLbls>
        <c:gapWidth val="106"/>
        <c:gapDepth val="80"/>
        <c:shape val="box"/>
        <c:axId val="934871999"/>
        <c:axId val="934882399"/>
        <c:axId val="0"/>
      </c:bar3DChart>
      <c:catAx>
        <c:axId val="93487199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Arial Black" panose="020B0A04020102020204" pitchFamily="34" charset="0"/>
                <a:ea typeface="Cambria" panose="02040503050406030204" pitchFamily="18" charset="0"/>
                <a:cs typeface="+mn-cs"/>
              </a:defRPr>
            </a:pPr>
            <a:endParaRPr lang="en-US"/>
          </a:p>
        </c:txPr>
        <c:crossAx val="934882399"/>
        <c:crosses val="autoZero"/>
        <c:auto val="1"/>
        <c:lblAlgn val="ctr"/>
        <c:lblOffset val="100"/>
        <c:noMultiLvlLbl val="0"/>
      </c:catAx>
      <c:valAx>
        <c:axId val="934882399"/>
        <c:scaling>
          <c:orientation val="minMax"/>
        </c:scaling>
        <c:delete val="1"/>
        <c:axPos val="l"/>
        <c:numFmt formatCode="0%" sourceLinked="1"/>
        <c:majorTickMark val="none"/>
        <c:minorTickMark val="none"/>
        <c:tickLblPos val="nextTo"/>
        <c:crossAx val="934871999"/>
        <c:crosses val="autoZero"/>
        <c:crossBetween val="between"/>
      </c:valAx>
      <c:spPr>
        <a:noFill/>
        <a:ln>
          <a:noFill/>
        </a:ln>
        <a:effectLst/>
      </c:spPr>
    </c:plotArea>
    <c:plotVisOnly val="1"/>
    <c:dispBlanksAs val="gap"/>
    <c:showDLblsOverMax val="0"/>
  </c:chart>
  <c:spPr>
    <a:solidFill>
      <a:schemeClr val="lt1"/>
    </a:solidFill>
    <a:ln w="12700" cap="flat" cmpd="sng" algn="ctr">
      <a:noFill/>
      <a:prstDash val="solid"/>
      <a:miter lim="800000"/>
    </a:ln>
    <a:effectLst/>
    <a:scene3d>
      <a:camera prst="orthographicFront"/>
      <a:lightRig rig="threePt" dir="t"/>
    </a:scene3d>
    <a:sp3d>
      <a:bevelT/>
    </a:sp3d>
  </c:spPr>
  <c:txPr>
    <a:bodyPr/>
    <a:lstStyle/>
    <a:p>
      <a:pPr>
        <a:defRPr sz="900" b="1">
          <a:solidFill>
            <a:schemeClr val="tx1"/>
          </a:solidFill>
          <a:latin typeface="Arial Black" panose="020B0A04020102020204" pitchFamily="34" charset="0"/>
          <a:ea typeface="Cambria" panose="02040503050406030204" pitchFamily="18" charset="0"/>
          <a:cs typeface="+mn-cs"/>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accent3">
                    <a:lumMod val="50000"/>
                  </a:schemeClr>
                </a:solidFill>
                <a:latin typeface="Cambria" panose="02040503050406030204" pitchFamily="18" charset="0"/>
                <a:ea typeface="Cambria" panose="02040503050406030204" pitchFamily="18" charset="0"/>
                <a:cs typeface="+mn-cs"/>
              </a:defRPr>
            </a:pPr>
            <a:r>
              <a:rPr lang="en-ZW" sz="1400"/>
              <a:t>ZIMRA Q1,2026 CUSTOMER SATISFACTION INDEX</a:t>
            </a:r>
          </a:p>
        </c:rich>
      </c:tx>
      <c:overlay val="0"/>
      <c:spPr>
        <a:noFill/>
        <a:ln>
          <a:solidFill>
            <a:schemeClr val="tx1"/>
          </a:solidFill>
        </a:ln>
        <a:effectLst/>
      </c:spPr>
      <c:txPr>
        <a:bodyPr rot="0" spcFirstLastPara="1" vertOverflow="ellipsis" vert="horz" wrap="square" anchor="ctr" anchorCtr="1"/>
        <a:lstStyle/>
        <a:p>
          <a:pPr>
            <a:defRPr sz="1400" b="1" i="0" u="none" strike="noStrike" kern="1200" spc="0" baseline="0">
              <a:solidFill>
                <a:schemeClr val="accent3">
                  <a:lumMod val="50000"/>
                </a:schemeClr>
              </a:solidFill>
              <a:latin typeface="Cambria" panose="02040503050406030204" pitchFamily="18" charset="0"/>
              <a:ea typeface="Cambria" panose="02040503050406030204" pitchFamily="18" charset="0"/>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invertIfNegative val="0"/>
          <c:dPt>
            <c:idx val="6"/>
            <c:invertIfNegative val="0"/>
            <c:bubble3D val="0"/>
            <c:spPr>
              <a:solidFill>
                <a:srgbClr val="FF000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1-6136-44A8-93B0-24F4E6F5E3CE}"/>
              </c:ext>
            </c:extLst>
          </c:dPt>
          <c:dLbls>
            <c:dLbl>
              <c:idx val="0"/>
              <c:layout>
                <c:manualLayout>
                  <c:x val="1.3888980894596566E-2"/>
                  <c:y val="-0.2175925925925925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136-44A8-93B0-24F4E6F5E3CE}"/>
                </c:ext>
              </c:extLst>
            </c:dLbl>
            <c:dLbl>
              <c:idx val="1"/>
              <c:layout>
                <c:manualLayout>
                  <c:x val="4.6708637248040249E-3"/>
                  <c:y val="-0.3259769743344291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136-44A8-93B0-24F4E6F5E3CE}"/>
                </c:ext>
              </c:extLst>
            </c:dLbl>
            <c:dLbl>
              <c:idx val="2"/>
              <c:layout>
                <c:manualLayout>
                  <c:x val="1.8497883447286027E-2"/>
                  <c:y val="-0.286487584160208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136-44A8-93B0-24F4E6F5E3CE}"/>
                </c:ext>
              </c:extLst>
            </c:dLbl>
            <c:dLbl>
              <c:idx val="3"/>
              <c:layout>
                <c:manualLayout>
                  <c:x val="1.1111144567732092E-2"/>
                  <c:y val="-0.166666666666666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136-44A8-93B0-24F4E6F5E3CE}"/>
                </c:ext>
              </c:extLst>
            </c:dLbl>
            <c:dLbl>
              <c:idx val="4"/>
              <c:layout>
                <c:manualLayout>
                  <c:x val="1.0882677027523116E-2"/>
                  <c:y val="-0.406858125464617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136-44A8-93B0-24F4E6F5E3CE}"/>
                </c:ext>
              </c:extLst>
            </c:dLbl>
            <c:dLbl>
              <c:idx val="5"/>
              <c:layout>
                <c:manualLayout>
                  <c:x val="1.133958637579471E-2"/>
                  <c:y val="-0.171296296296296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136-44A8-93B0-24F4E6F5E3CE}"/>
                </c:ext>
              </c:extLst>
            </c:dLbl>
            <c:dLbl>
              <c:idx val="6"/>
              <c:layout>
                <c:manualLayout>
                  <c:x val="1.8269632003303529E-2"/>
                  <c:y val="-0.2807692151831252"/>
                </c:manualLayout>
              </c:layout>
              <c:spPr>
                <a:noFill/>
                <a:ln>
                  <a:solidFill>
                    <a:schemeClr val="tx1">
                      <a:lumMod val="95000"/>
                      <a:lumOff val="5000"/>
                    </a:schemeClr>
                  </a:solidFill>
                </a:ln>
                <a:effectLst/>
              </c:spPr>
              <c:txPr>
                <a:bodyPr rot="0" spcFirstLastPara="1" vertOverflow="ellipsis" vert="horz" wrap="square" anchor="ctr" anchorCtr="1"/>
                <a:lstStyle/>
                <a:p>
                  <a:pPr>
                    <a:defRPr sz="11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136-44A8-93B0-24F4E6F5E3CE}"/>
                </c:ext>
              </c:extLst>
            </c:dLbl>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'overall analysis'!$B$2:$B$8</c:f>
              <c:strCache>
                <c:ptCount val="7"/>
                <c:pt idx="0">
                  <c:v>Region1</c:v>
                </c:pt>
                <c:pt idx="1">
                  <c:v>Region 2</c:v>
                </c:pt>
                <c:pt idx="2">
                  <c:v>Region 3</c:v>
                </c:pt>
                <c:pt idx="3">
                  <c:v>Head Office</c:v>
                </c:pt>
                <c:pt idx="4">
                  <c:v>Forbes</c:v>
                </c:pt>
                <c:pt idx="5">
                  <c:v>Beitbridge B</c:v>
                </c:pt>
                <c:pt idx="6">
                  <c:v>Q1,2026 ZIMRA CSI</c:v>
                </c:pt>
              </c:strCache>
            </c:strRef>
          </c:cat>
          <c:val>
            <c:numRef>
              <c:f>'overall analysis'!$C$2:$C$8</c:f>
              <c:numCache>
                <c:formatCode>0%</c:formatCode>
                <c:ptCount val="7"/>
                <c:pt idx="0">
                  <c:v>0.73</c:v>
                </c:pt>
                <c:pt idx="1">
                  <c:v>0.75</c:v>
                </c:pt>
                <c:pt idx="2">
                  <c:v>0.74</c:v>
                </c:pt>
                <c:pt idx="3">
                  <c:v>0.72</c:v>
                </c:pt>
                <c:pt idx="4">
                  <c:v>0.77</c:v>
                </c:pt>
                <c:pt idx="5">
                  <c:v>0.72</c:v>
                </c:pt>
                <c:pt idx="6">
                  <c:v>0.73833333333333329</c:v>
                </c:pt>
              </c:numCache>
            </c:numRef>
          </c:val>
          <c:extLst>
            <c:ext xmlns:c16="http://schemas.microsoft.com/office/drawing/2014/chart" uri="{C3380CC4-5D6E-409C-BE32-E72D297353CC}">
              <c16:uniqueId val="{00000008-6136-44A8-93B0-24F4E6F5E3CE}"/>
            </c:ext>
          </c:extLst>
        </c:ser>
        <c:dLbls>
          <c:showLegendKey val="0"/>
          <c:showVal val="1"/>
          <c:showCatName val="0"/>
          <c:showSerName val="0"/>
          <c:showPercent val="0"/>
          <c:showBubbleSize val="0"/>
        </c:dLbls>
        <c:gapWidth val="100"/>
        <c:shape val="box"/>
        <c:axId val="624478120"/>
        <c:axId val="624484600"/>
        <c:axId val="0"/>
      </c:bar3DChart>
      <c:catAx>
        <c:axId val="624478120"/>
        <c:scaling>
          <c:orientation val="minMax"/>
        </c:scaling>
        <c:delete val="0"/>
        <c:axPos val="b"/>
        <c:numFmt formatCode="General" sourceLinked="1"/>
        <c:majorTickMark val="none"/>
        <c:minorTickMark val="none"/>
        <c:tickLblPos val="nextTo"/>
        <c:spPr>
          <a:noFill/>
          <a:ln w="19050" cap="flat" cmpd="sng" algn="ctr">
            <a:solidFill>
              <a:schemeClr val="accent6"/>
            </a:solidFill>
            <a:prstDash val="solid"/>
            <a:miter lim="800000"/>
          </a:ln>
          <a:effectLst/>
        </c:spPr>
        <c:txPr>
          <a:bodyPr rot="-60000000" spcFirstLastPara="1" vertOverflow="ellipsis" vert="horz" wrap="square" anchor="ctr" anchorCtr="1"/>
          <a:lstStyle/>
          <a:p>
            <a:pPr>
              <a:defRPr sz="105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crossAx val="624484600"/>
        <c:crosses val="autoZero"/>
        <c:auto val="1"/>
        <c:lblAlgn val="ctr"/>
        <c:lblOffset val="100"/>
        <c:noMultiLvlLbl val="0"/>
      </c:catAx>
      <c:valAx>
        <c:axId val="624484600"/>
        <c:scaling>
          <c:orientation val="minMax"/>
        </c:scaling>
        <c:delete val="1"/>
        <c:axPos val="l"/>
        <c:numFmt formatCode="0%" sourceLinked="1"/>
        <c:majorTickMark val="none"/>
        <c:minorTickMark val="none"/>
        <c:tickLblPos val="nextTo"/>
        <c:crossAx val="6244781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a:scene3d>
      <a:camera prst="orthographicFront"/>
      <a:lightRig rig="threePt" dir="t"/>
    </a:scene3d>
    <a:sp3d>
      <a:bevelT/>
    </a:sp3d>
  </c:spPr>
  <c:txPr>
    <a:bodyPr/>
    <a:lstStyle/>
    <a:p>
      <a:pPr>
        <a:defRPr sz="1100" b="1">
          <a:solidFill>
            <a:schemeClr val="accent3">
              <a:lumMod val="50000"/>
            </a:schemeClr>
          </a:solidFill>
          <a:latin typeface="Cambria" panose="02040503050406030204" pitchFamily="18" charset="0"/>
          <a:ea typeface="Cambria" panose="02040503050406030204" pitchFamily="18"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spc="0" baseline="0">
                <a:solidFill>
                  <a:schemeClr val="tx1"/>
                </a:solidFill>
                <a:latin typeface="Cambria" panose="02040503050406030204" pitchFamily="18" charset="0"/>
                <a:ea typeface="Cambria" panose="02040503050406030204" pitchFamily="18" charset="0"/>
                <a:cs typeface="+mn-cs"/>
              </a:defRPr>
            </a:pPr>
            <a:r>
              <a:rPr lang="en-ZW"/>
              <a:t>Q1,2026 ZIMRA OVERALL SATISFACTION INDEX BY SERVICE ATTRIBUTES</a:t>
            </a:r>
          </a:p>
        </c:rich>
      </c:tx>
      <c:overlay val="0"/>
      <c:spPr>
        <a:noFill/>
        <a:ln>
          <a:solidFill>
            <a:schemeClr val="tx1"/>
          </a:solidFill>
        </a:ln>
        <a:effectLst/>
      </c:spPr>
      <c:txPr>
        <a:bodyPr rot="0" spcFirstLastPara="1" vertOverflow="ellipsis" vert="horz" wrap="square" anchor="ctr" anchorCtr="1"/>
        <a:lstStyle/>
        <a:p>
          <a:pPr>
            <a:defRPr sz="1680" b="1" i="0" u="none" strike="noStrike" kern="1200" spc="0" baseline="0">
              <a:solidFill>
                <a:schemeClr val="tx1"/>
              </a:solidFill>
              <a:latin typeface="Cambria" panose="02040503050406030204" pitchFamily="18" charset="0"/>
              <a:ea typeface="Cambria" panose="02040503050406030204" pitchFamily="18" charset="0"/>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0"/>
          <c:order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invertIfNegative val="0"/>
          <c:dPt>
            <c:idx val="9"/>
            <c:invertIfNegative val="0"/>
            <c:bubble3D val="0"/>
            <c:spPr>
              <a:solidFill>
                <a:srgbClr val="FF000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1-E191-4955-811B-3444DC94E8B8}"/>
              </c:ext>
            </c:extLst>
          </c:dPt>
          <c:dLbls>
            <c:dLbl>
              <c:idx val="0"/>
              <c:layout>
                <c:manualLayout>
                  <c:x val="0.25773411776114891"/>
                  <c:y val="-1.15774466675583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191-4955-811B-3444DC94E8B8}"/>
                </c:ext>
              </c:extLst>
            </c:dLbl>
            <c:dLbl>
              <c:idx val="1"/>
              <c:layout>
                <c:manualLayout>
                  <c:x val="0.21211074944904623"/>
                  <c:y val="-1.0517177961837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191-4955-811B-3444DC94E8B8}"/>
                </c:ext>
              </c:extLst>
            </c:dLbl>
            <c:dLbl>
              <c:idx val="2"/>
              <c:layout>
                <c:manualLayout>
                  <c:x val="0.2787722076273329"/>
                  <c:y val="-1.43763268510240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191-4955-811B-3444DC94E8B8}"/>
                </c:ext>
              </c:extLst>
            </c:dLbl>
            <c:dLbl>
              <c:idx val="3"/>
              <c:layout>
                <c:manualLayout>
                  <c:x val="0.25678593021760854"/>
                  <c:y val="-2.120537411441337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191-4955-811B-3444DC94E8B8}"/>
                </c:ext>
              </c:extLst>
            </c:dLbl>
            <c:dLbl>
              <c:idx val="4"/>
              <c:layout>
                <c:manualLayout>
                  <c:x val="0.27308334235719123"/>
                  <c:y val="-1.71752070344894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191-4955-811B-3444DC94E8B8}"/>
                </c:ext>
              </c:extLst>
            </c:dLbl>
            <c:dLbl>
              <c:idx val="5"/>
              <c:layout>
                <c:manualLayout>
                  <c:x val="0.12475633528265107"/>
                  <c:y val="-1.15774222641426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191-4955-811B-3444DC94E8B8}"/>
                </c:ext>
              </c:extLst>
            </c:dLbl>
            <c:dLbl>
              <c:idx val="6"/>
              <c:layout>
                <c:manualLayout>
                  <c:x val="0.12735542560103955"/>
                  <c:y val="-1.1577422264142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191-4955-811B-3444DC94E8B8}"/>
                </c:ext>
              </c:extLst>
            </c:dLbl>
            <c:dLbl>
              <c:idx val="7"/>
              <c:layout>
                <c:manualLayout>
                  <c:x val="0.17673814165042234"/>
                  <c:y val="-1.1577422264142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191-4955-811B-3444DC94E8B8}"/>
                </c:ext>
              </c:extLst>
            </c:dLbl>
            <c:dLbl>
              <c:idx val="8"/>
              <c:layout>
                <c:manualLayout>
                  <c:x val="0.22938949799748343"/>
                  <c:y val="-1.33160581453033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191-4955-811B-3444DC94E8B8}"/>
                </c:ext>
              </c:extLst>
            </c:dLbl>
            <c:dLbl>
              <c:idx val="9"/>
              <c:layout>
                <c:manualLayout>
                  <c:x val="0.16374269005847952"/>
                  <c:y val="-1.9295703773571145E-2"/>
                </c:manualLayout>
              </c:layout>
              <c:spPr>
                <a:solidFill>
                  <a:srgbClr val="375C1E">
                    <a:lumMod val="20000"/>
                    <a:lumOff val="80000"/>
                  </a:srgbClr>
                </a:solidFill>
                <a:ln>
                  <a:solidFill>
                    <a:schemeClr val="tx1">
                      <a:lumMod val="95000"/>
                      <a:lumOff val="5000"/>
                    </a:schemeClr>
                  </a:solidFill>
                </a:ln>
                <a:effectLst/>
              </c:spPr>
              <c:txPr>
                <a:bodyPr rot="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91-4955-811B-3444DC94E8B8}"/>
                </c:ext>
              </c:extLst>
            </c:dLbl>
            <c:spPr>
              <a:solidFill>
                <a:srgbClr val="375C1E">
                  <a:lumMod val="20000"/>
                  <a:lumOff val="80000"/>
                </a:srgbClr>
              </a:solidFill>
              <a:ln>
                <a:noFill/>
              </a:ln>
              <a:effectLst/>
            </c:spPr>
            <c:txPr>
              <a:bodyPr rot="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'overall analysis'!$B$16:$B$25</c:f>
              <c:strCache>
                <c:ptCount val="10"/>
                <c:pt idx="0">
                  <c:v>SERVICE EFFICIENCY AND COMPETENCE</c:v>
                </c:pt>
                <c:pt idx="1">
                  <c:v>DIGITAL EXPERIENCE</c:v>
                </c:pt>
                <c:pt idx="2">
                  <c:v>ACCESS AND INCLUSION</c:v>
                </c:pt>
                <c:pt idx="3">
                  <c:v>BRAND STRENGTH/REPUTATION</c:v>
                </c:pt>
                <c:pt idx="4">
                  <c:v>PUBLIC TRUST</c:v>
                </c:pt>
                <c:pt idx="5">
                  <c:v>INTEGRITY AND GOVERNANCE CLIMATE</c:v>
                </c:pt>
                <c:pt idx="6">
                  <c:v>REPUTATIONAL RISK INDICATOR</c:v>
                </c:pt>
                <c:pt idx="7">
                  <c:v>STAKEHOLDER CONFIDENCE</c:v>
                </c:pt>
                <c:pt idx="8">
                  <c:v>CUSTOMER EFFORT SCORE</c:v>
                </c:pt>
                <c:pt idx="9">
                  <c:v>Q1,2026 ZIMRA SATISFACTION INDEX </c:v>
                </c:pt>
              </c:strCache>
            </c:strRef>
          </c:cat>
          <c:val>
            <c:numRef>
              <c:f>'overall analysis'!$C$16:$C$25</c:f>
              <c:numCache>
                <c:formatCode>0%</c:formatCode>
                <c:ptCount val="10"/>
                <c:pt idx="0">
                  <c:v>0.77403569181788245</c:v>
                </c:pt>
                <c:pt idx="1">
                  <c:v>0.75151293853017986</c:v>
                </c:pt>
                <c:pt idx="2">
                  <c:v>0.7876162956476721</c:v>
                </c:pt>
                <c:pt idx="3">
                  <c:v>0.77572903947903959</c:v>
                </c:pt>
                <c:pt idx="4">
                  <c:v>0.7807957067032989</c:v>
                </c:pt>
                <c:pt idx="5">
                  <c:v>0.73191383318554282</c:v>
                </c:pt>
                <c:pt idx="6">
                  <c:v>0.73352454419211988</c:v>
                </c:pt>
                <c:pt idx="7">
                  <c:v>0.75096028971028972</c:v>
                </c:pt>
                <c:pt idx="8">
                  <c:v>0.76605762255046905</c:v>
                </c:pt>
                <c:pt idx="9">
                  <c:v>0.73897918094257342</c:v>
                </c:pt>
              </c:numCache>
            </c:numRef>
          </c:val>
          <c:extLst>
            <c:ext xmlns:c16="http://schemas.microsoft.com/office/drawing/2014/chart" uri="{C3380CC4-5D6E-409C-BE32-E72D297353CC}">
              <c16:uniqueId val="{0000000B-E191-4955-811B-3444DC94E8B8}"/>
            </c:ext>
          </c:extLst>
        </c:ser>
        <c:dLbls>
          <c:showLegendKey val="0"/>
          <c:showVal val="1"/>
          <c:showCatName val="0"/>
          <c:showSerName val="0"/>
          <c:showPercent val="0"/>
          <c:showBubbleSize val="0"/>
        </c:dLbls>
        <c:gapWidth val="30"/>
        <c:shape val="cylinder"/>
        <c:axId val="624477760"/>
        <c:axId val="624479920"/>
        <c:axId val="0"/>
      </c:bar3DChart>
      <c:catAx>
        <c:axId val="624477760"/>
        <c:scaling>
          <c:orientation val="minMax"/>
        </c:scaling>
        <c:delete val="0"/>
        <c:axPos val="l"/>
        <c:numFmt formatCode="General" sourceLinked="1"/>
        <c:majorTickMark val="none"/>
        <c:minorTickMark val="none"/>
        <c:tickLblPos val="nextTo"/>
        <c:spPr>
          <a:noFill/>
          <a:ln w="19050" cap="flat" cmpd="sng" algn="ctr">
            <a:solidFill>
              <a:schemeClr val="accent6"/>
            </a:solidFill>
            <a:prstDash val="solid"/>
            <a:miter lim="800000"/>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crossAx val="624479920"/>
        <c:crosses val="autoZero"/>
        <c:auto val="1"/>
        <c:lblAlgn val="ctr"/>
        <c:lblOffset val="100"/>
        <c:noMultiLvlLbl val="0"/>
      </c:catAx>
      <c:valAx>
        <c:axId val="624479920"/>
        <c:scaling>
          <c:orientation val="minMax"/>
        </c:scaling>
        <c:delete val="1"/>
        <c:axPos val="b"/>
        <c:numFmt formatCode="0%" sourceLinked="1"/>
        <c:majorTickMark val="none"/>
        <c:minorTickMark val="none"/>
        <c:tickLblPos val="nextTo"/>
        <c:crossAx val="62447776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EBF8E8"/>
    </a:solidFill>
    <a:ln w="9525" cap="flat" cmpd="sng" algn="ctr">
      <a:noFill/>
      <a:round/>
    </a:ln>
    <a:effectLst/>
    <a:scene3d>
      <a:camera prst="orthographicFront"/>
      <a:lightRig rig="threePt" dir="t"/>
    </a:scene3d>
    <a:sp3d/>
  </c:spPr>
  <c:txPr>
    <a:bodyPr/>
    <a:lstStyle/>
    <a:p>
      <a:pPr>
        <a:defRPr sz="1400" b="1">
          <a:solidFill>
            <a:schemeClr val="tx1"/>
          </a:solidFill>
          <a:latin typeface="Cambria" panose="02040503050406030204" pitchFamily="18" charset="0"/>
          <a:ea typeface="Cambria" panose="02040503050406030204" pitchFamily="18"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Cambria" panose="02040503050406030204" pitchFamily="18" charset="0"/>
                <a:ea typeface="Cambria" panose="02040503050406030204" pitchFamily="18" charset="0"/>
                <a:cs typeface="+mn-cs"/>
              </a:defRPr>
            </a:pPr>
            <a:r>
              <a:rPr lang="en-ZW" sz="1400"/>
              <a:t>Q1,2026 ZIMRA NET PROMOTER SCORE</a:t>
            </a:r>
          </a:p>
        </c:rich>
      </c:tx>
      <c:overlay val="0"/>
      <c:spPr>
        <a:noFill/>
        <a:ln>
          <a:solidFill>
            <a:schemeClr val="tx1"/>
          </a:solidFill>
        </a:ln>
        <a:effectLst/>
      </c:spPr>
      <c:txPr>
        <a:bodyPr rot="0" spcFirstLastPara="1" vertOverflow="ellipsis" vert="horz" wrap="square" anchor="ctr" anchorCtr="1"/>
        <a:lstStyle/>
        <a:p>
          <a:pPr>
            <a:defRPr sz="1400" b="1" i="0" u="none" strike="noStrike" kern="1200" spc="0" baseline="0">
              <a:solidFill>
                <a:schemeClr val="tx1"/>
              </a:solidFill>
              <a:latin typeface="Cambria" panose="02040503050406030204" pitchFamily="18" charset="0"/>
              <a:ea typeface="Cambria" panose="02040503050406030204" pitchFamily="18" charset="0"/>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invertIfNegative val="0"/>
          <c:dPt>
            <c:idx val="6"/>
            <c:invertIfNegative val="0"/>
            <c:bubble3D val="0"/>
            <c:spPr>
              <a:solidFill>
                <a:srgbClr val="FF000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1-0A59-489F-B1F8-52AC513346FD}"/>
              </c:ext>
            </c:extLst>
          </c:dPt>
          <c:dLbls>
            <c:spPr>
              <a:solidFill>
                <a:schemeClr val="bg1"/>
              </a:solidFill>
              <a:ln>
                <a:noFill/>
              </a:ln>
              <a:effectLst/>
            </c:spPr>
            <c:txPr>
              <a:bodyPr rot="0" spcFirstLastPara="1" vertOverflow="ellipsis" vert="horz" wrap="square" anchor="ctr" anchorCtr="1"/>
              <a:lstStyle/>
              <a:p>
                <a:pPr>
                  <a:defRPr sz="105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'overall analysis'!$N$16:$N$22</c:f>
              <c:strCache>
                <c:ptCount val="7"/>
                <c:pt idx="0">
                  <c:v>Region1</c:v>
                </c:pt>
                <c:pt idx="1">
                  <c:v>Region 2</c:v>
                </c:pt>
                <c:pt idx="2">
                  <c:v>Region 3</c:v>
                </c:pt>
                <c:pt idx="3">
                  <c:v>Head Office</c:v>
                </c:pt>
                <c:pt idx="4">
                  <c:v>Forbes</c:v>
                </c:pt>
                <c:pt idx="5">
                  <c:v>Beitbridge B</c:v>
                </c:pt>
                <c:pt idx="6">
                  <c:v>Q1,2026 ZIMRA NPS</c:v>
                </c:pt>
              </c:strCache>
            </c:strRef>
          </c:cat>
          <c:val>
            <c:numRef>
              <c:f>'overall analysis'!$O$16:$O$22</c:f>
              <c:numCache>
                <c:formatCode>General</c:formatCode>
                <c:ptCount val="7"/>
                <c:pt idx="0">
                  <c:v>4</c:v>
                </c:pt>
                <c:pt idx="1">
                  <c:v>8</c:v>
                </c:pt>
                <c:pt idx="2">
                  <c:v>17</c:v>
                </c:pt>
                <c:pt idx="3">
                  <c:v>12</c:v>
                </c:pt>
                <c:pt idx="4">
                  <c:v>15</c:v>
                </c:pt>
                <c:pt idx="5">
                  <c:v>9</c:v>
                </c:pt>
                <c:pt idx="6">
                  <c:v>11</c:v>
                </c:pt>
              </c:numCache>
            </c:numRef>
          </c:val>
          <c:extLst>
            <c:ext xmlns:c16="http://schemas.microsoft.com/office/drawing/2014/chart" uri="{C3380CC4-5D6E-409C-BE32-E72D297353CC}">
              <c16:uniqueId val="{00000002-0A59-489F-B1F8-52AC513346FD}"/>
            </c:ext>
          </c:extLst>
        </c:ser>
        <c:dLbls>
          <c:showLegendKey val="0"/>
          <c:showVal val="1"/>
          <c:showCatName val="0"/>
          <c:showSerName val="0"/>
          <c:showPercent val="0"/>
          <c:showBubbleSize val="0"/>
        </c:dLbls>
        <c:gapWidth val="100"/>
        <c:shape val="box"/>
        <c:axId val="673325960"/>
        <c:axId val="673326320"/>
        <c:axId val="0"/>
      </c:bar3DChart>
      <c:catAx>
        <c:axId val="673325960"/>
        <c:scaling>
          <c:orientation val="minMax"/>
        </c:scaling>
        <c:delete val="0"/>
        <c:axPos val="b"/>
        <c:numFmt formatCode="General" sourceLinked="1"/>
        <c:majorTickMark val="none"/>
        <c:minorTickMark val="none"/>
        <c:tickLblPos val="nextTo"/>
        <c:spPr>
          <a:noFill/>
          <a:ln w="19050" cap="flat" cmpd="sng" algn="ctr">
            <a:solidFill>
              <a:schemeClr val="accent6"/>
            </a:solidFill>
            <a:prstDash val="solid"/>
            <a:miter lim="800000"/>
          </a:ln>
          <a:effectLst/>
        </c:spPr>
        <c:txPr>
          <a:bodyPr rot="-60000000" spcFirstLastPara="1" vertOverflow="ellipsis" vert="horz" wrap="square" anchor="ctr" anchorCtr="1"/>
          <a:lstStyle/>
          <a:p>
            <a:pPr>
              <a:defRPr sz="105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crossAx val="673326320"/>
        <c:crosses val="autoZero"/>
        <c:auto val="1"/>
        <c:lblAlgn val="ctr"/>
        <c:lblOffset val="100"/>
        <c:noMultiLvlLbl val="0"/>
      </c:catAx>
      <c:valAx>
        <c:axId val="673326320"/>
        <c:scaling>
          <c:orientation val="minMax"/>
        </c:scaling>
        <c:delete val="1"/>
        <c:axPos val="l"/>
        <c:numFmt formatCode="General" sourceLinked="1"/>
        <c:majorTickMark val="none"/>
        <c:minorTickMark val="none"/>
        <c:tickLblPos val="nextTo"/>
        <c:crossAx val="673325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a:scene3d>
      <a:camera prst="orthographicFront"/>
      <a:lightRig rig="threePt" dir="t"/>
    </a:scene3d>
    <a:sp3d>
      <a:bevelT/>
    </a:sp3d>
  </c:spPr>
  <c:txPr>
    <a:bodyPr/>
    <a:lstStyle/>
    <a:p>
      <a:pPr>
        <a:defRPr sz="1050" b="1">
          <a:solidFill>
            <a:schemeClr val="tx1"/>
          </a:solidFill>
          <a:latin typeface="Cambria" panose="02040503050406030204" pitchFamily="18" charset="0"/>
          <a:ea typeface="Cambria" panose="02040503050406030204" pitchFamily="18"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60" b="1" i="0" u="none" strike="noStrike" kern="1200" spc="0" baseline="0">
                <a:solidFill>
                  <a:schemeClr val="tx1"/>
                </a:solidFill>
                <a:latin typeface="Cambria" panose="02040503050406030204" pitchFamily="18" charset="0"/>
                <a:ea typeface="Cambria" panose="02040503050406030204" pitchFamily="18" charset="0"/>
                <a:cs typeface="+mn-cs"/>
              </a:defRPr>
            </a:pPr>
            <a:r>
              <a:rPr lang="en-ZW"/>
              <a:t>CHALLENGES EXPERIENCED</a:t>
            </a:r>
          </a:p>
        </c:rich>
      </c:tx>
      <c:overlay val="0"/>
      <c:spPr>
        <a:noFill/>
        <a:ln>
          <a:solidFill>
            <a:schemeClr val="tx1"/>
          </a:solidFill>
        </a:ln>
        <a:effectLst/>
      </c:spPr>
      <c:txPr>
        <a:bodyPr rot="0" spcFirstLastPara="1" vertOverflow="ellipsis" vert="horz" wrap="square" anchor="ctr" anchorCtr="1"/>
        <a:lstStyle/>
        <a:p>
          <a:pPr>
            <a:defRPr sz="1260" b="1" i="0" u="none" strike="noStrike" kern="1200" spc="0" baseline="0">
              <a:solidFill>
                <a:schemeClr val="tx1"/>
              </a:solidFill>
              <a:latin typeface="Cambria" panose="02040503050406030204" pitchFamily="18" charset="0"/>
              <a:ea typeface="Cambria" panose="02040503050406030204" pitchFamily="18" charset="0"/>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BEITBRIDGE!$C$16</c:f>
              <c:strCache>
                <c:ptCount val="1"/>
                <c:pt idx="0">
                  <c:v>BEITBRIDGE BORDER POST</c:v>
                </c:pt>
              </c:strCache>
            </c:strRef>
          </c:tx>
          <c:spPr>
            <a:solidFill>
              <a:srgbClr val="00B050"/>
            </a:solidFill>
            <a:ln>
              <a:noFill/>
            </a:ln>
            <a:effectLst>
              <a:outerShdw blurRad="50800" dist="38100" dir="18900000" algn="bl" rotWithShape="0">
                <a:prstClr val="black">
                  <a:alpha val="40000"/>
                </a:prstClr>
              </a:outerShdw>
            </a:effectLst>
            <a:sp3d/>
          </c:spPr>
          <c:invertIfNegative val="0"/>
          <c:dPt>
            <c:idx val="0"/>
            <c:invertIfNegative val="0"/>
            <c:bubble3D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1-0A61-44B7-BEB1-B186B948FF2E}"/>
              </c:ext>
            </c:extLst>
          </c:dPt>
          <c:dPt>
            <c:idx val="1"/>
            <c:invertIfNegative val="0"/>
            <c:bubble3D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3-0A61-44B7-BEB1-B186B948FF2E}"/>
              </c:ext>
            </c:extLst>
          </c:dPt>
          <c:dPt>
            <c:idx val="2"/>
            <c:invertIfNegative val="0"/>
            <c:bubble3D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5-0A61-44B7-BEB1-B186B948FF2E}"/>
              </c:ext>
            </c:extLst>
          </c:dPt>
          <c:dPt>
            <c:idx val="3"/>
            <c:invertIfNegative val="0"/>
            <c:bubble3D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7-0A61-44B7-BEB1-B186B948FF2E}"/>
              </c:ext>
            </c:extLst>
          </c:dPt>
          <c:dPt>
            <c:idx val="4"/>
            <c:invertIfNegative val="0"/>
            <c:bubble3D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9-0A61-44B7-BEB1-B186B948FF2E}"/>
              </c:ext>
            </c:extLst>
          </c:dPt>
          <c:dPt>
            <c:idx val="5"/>
            <c:invertIfNegative val="0"/>
            <c:bubble3D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B-0A61-44B7-BEB1-B186B948FF2E}"/>
              </c:ext>
            </c:extLst>
          </c:dPt>
          <c:dLbls>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BEITBRIDGE!$B$17:$B$22</c:f>
              <c:strCache>
                <c:ptCount val="6"/>
                <c:pt idx="0">
                  <c:v>Delays</c:v>
                </c:pt>
                <c:pt idx="1">
                  <c:v>System issues</c:v>
                </c:pt>
                <c:pt idx="2">
                  <c:v>Unclear information</c:v>
                </c:pt>
                <c:pt idx="3">
                  <c:v>Communication</c:v>
                </c:pt>
                <c:pt idx="4">
                  <c:v>Documentation requirements</c:v>
                </c:pt>
                <c:pt idx="5">
                  <c:v>None</c:v>
                </c:pt>
              </c:strCache>
            </c:strRef>
          </c:cat>
          <c:val>
            <c:numRef>
              <c:f>BEITBRIDGE!$C$17:$C$22</c:f>
              <c:numCache>
                <c:formatCode>0%</c:formatCode>
                <c:ptCount val="6"/>
                <c:pt idx="0">
                  <c:v>0.30434782608695654</c:v>
                </c:pt>
                <c:pt idx="1">
                  <c:v>0.21739130434782608</c:v>
                </c:pt>
                <c:pt idx="2">
                  <c:v>0.17391304347826086</c:v>
                </c:pt>
                <c:pt idx="3">
                  <c:v>0.13043478260869565</c:v>
                </c:pt>
                <c:pt idx="4">
                  <c:v>0.13043478260869565</c:v>
                </c:pt>
                <c:pt idx="5">
                  <c:v>4.3478260869565216E-2</c:v>
                </c:pt>
              </c:numCache>
            </c:numRef>
          </c:val>
          <c:extLst>
            <c:ext xmlns:c16="http://schemas.microsoft.com/office/drawing/2014/chart" uri="{C3380CC4-5D6E-409C-BE32-E72D297353CC}">
              <c16:uniqueId val="{0000000C-0A61-44B7-BEB1-B186B948FF2E}"/>
            </c:ext>
          </c:extLst>
        </c:ser>
        <c:ser>
          <c:idx val="1"/>
          <c:order val="1"/>
          <c:tx>
            <c:strRef>
              <c:f>BEITBRIDGE!$D$16</c:f>
              <c:strCache>
                <c:ptCount val="1"/>
                <c:pt idx="0">
                  <c:v>BEITBRIDGE TOWN</c:v>
                </c:pt>
              </c:strCache>
            </c:strRef>
          </c:tx>
          <c:spPr>
            <a:solidFill>
              <a:srgbClr val="FFFF00"/>
            </a:solidFill>
            <a:ln>
              <a:noFill/>
            </a:ln>
            <a:effectLst/>
            <a:scene3d>
              <a:camera prst="orthographicFront"/>
              <a:lightRig rig="threePt" dir="t"/>
            </a:scene3d>
            <a:sp3d>
              <a:bevelT/>
            </a:sp3d>
          </c:spPr>
          <c:invertIfNegative val="0"/>
          <c:dLbls>
            <c:dLbl>
              <c:idx val="0"/>
              <c:layout>
                <c:manualLayout>
                  <c:x val="1.5151515151515152E-2"/>
                  <c:y val="-4.364430646275995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A61-44B7-BEB1-B186B948FF2E}"/>
                </c:ext>
              </c:extLst>
            </c:dLbl>
            <c:dLbl>
              <c:idx val="2"/>
              <c:layout>
                <c:manualLayout>
                  <c:x val="1.515151515151515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A61-44B7-BEB1-B186B948FF2E}"/>
                </c:ext>
              </c:extLst>
            </c:dLbl>
            <c:dLbl>
              <c:idx val="3"/>
              <c:layout>
                <c:manualLayout>
                  <c:x val="1.2626262626262534E-2"/>
                  <c:y val="-4.000681876201199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A61-44B7-BEB1-B186B948FF2E}"/>
                </c:ext>
              </c:extLst>
            </c:dLbl>
            <c:dLbl>
              <c:idx val="4"/>
              <c:layout>
                <c:manualLayout>
                  <c:x val="1.0101010101010008E-2"/>
                  <c:y val="-4.364430646275995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A61-44B7-BEB1-B186B948FF2E}"/>
                </c:ext>
              </c:extLst>
            </c:dLbl>
            <c:dLbl>
              <c:idx val="5"/>
              <c:layout>
                <c:manualLayout>
                  <c:x val="1.5151515151515152E-2"/>
                  <c:y val="-8.72886129255199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A61-44B7-BEB1-B186B948FF2E}"/>
                </c:ext>
              </c:extLst>
            </c:dLbl>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BEITBRIDGE!$B$17:$B$22</c:f>
              <c:strCache>
                <c:ptCount val="6"/>
                <c:pt idx="0">
                  <c:v>Delays</c:v>
                </c:pt>
                <c:pt idx="1">
                  <c:v>System issues</c:v>
                </c:pt>
                <c:pt idx="2">
                  <c:v>Unclear information</c:v>
                </c:pt>
                <c:pt idx="3">
                  <c:v>Communication</c:v>
                </c:pt>
                <c:pt idx="4">
                  <c:v>Documentation requirements</c:v>
                </c:pt>
                <c:pt idx="5">
                  <c:v>None</c:v>
                </c:pt>
              </c:strCache>
            </c:strRef>
          </c:cat>
          <c:val>
            <c:numRef>
              <c:f>BEITBRIDGE!$D$17:$D$22</c:f>
              <c:numCache>
                <c:formatCode>0%</c:formatCode>
                <c:ptCount val="6"/>
                <c:pt idx="0">
                  <c:v>0.2462686567164179</c:v>
                </c:pt>
                <c:pt idx="1">
                  <c:v>0.27164179104477609</c:v>
                </c:pt>
                <c:pt idx="2">
                  <c:v>0.15522388059701492</c:v>
                </c:pt>
                <c:pt idx="3">
                  <c:v>0.16268656716417909</c:v>
                </c:pt>
                <c:pt idx="4">
                  <c:v>0.14477611940298507</c:v>
                </c:pt>
                <c:pt idx="5">
                  <c:v>1.9402985074626865E-2</c:v>
                </c:pt>
              </c:numCache>
            </c:numRef>
          </c:val>
          <c:extLst>
            <c:ext xmlns:c16="http://schemas.microsoft.com/office/drawing/2014/chart" uri="{C3380CC4-5D6E-409C-BE32-E72D297353CC}">
              <c16:uniqueId val="{00000012-0A61-44B7-BEB1-B186B948FF2E}"/>
            </c:ext>
          </c:extLst>
        </c:ser>
        <c:dLbls>
          <c:showLegendKey val="0"/>
          <c:showVal val="1"/>
          <c:showCatName val="0"/>
          <c:showSerName val="0"/>
          <c:showPercent val="0"/>
          <c:showBubbleSize val="0"/>
        </c:dLbls>
        <c:gapWidth val="100"/>
        <c:shape val="box"/>
        <c:axId val="639716664"/>
        <c:axId val="639719544"/>
        <c:axId val="0"/>
      </c:bar3DChart>
      <c:catAx>
        <c:axId val="639716664"/>
        <c:scaling>
          <c:orientation val="minMax"/>
        </c:scaling>
        <c:delete val="0"/>
        <c:axPos val="b"/>
        <c:numFmt formatCode="General" sourceLinked="1"/>
        <c:majorTickMark val="none"/>
        <c:minorTickMark val="none"/>
        <c:tickLblPos val="nextTo"/>
        <c:spPr>
          <a:noFill/>
          <a:ln w="19050" cap="flat" cmpd="sng" algn="ctr">
            <a:solidFill>
              <a:schemeClr val="accent4"/>
            </a:solidFill>
            <a:prstDash val="solid"/>
            <a:miter lim="800000"/>
          </a:ln>
          <a:effectLst/>
        </c:spPr>
        <c:txPr>
          <a:bodyPr rot="-60000000" spcFirstLastPara="1" vertOverflow="ellipsis" vert="horz" wrap="square" anchor="ctr" anchorCtr="1"/>
          <a:lstStyle/>
          <a:p>
            <a:pPr>
              <a:defRPr sz="105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crossAx val="639719544"/>
        <c:crosses val="autoZero"/>
        <c:auto val="1"/>
        <c:lblAlgn val="ctr"/>
        <c:lblOffset val="100"/>
        <c:noMultiLvlLbl val="0"/>
      </c:catAx>
      <c:valAx>
        <c:axId val="639719544"/>
        <c:scaling>
          <c:orientation val="minMax"/>
        </c:scaling>
        <c:delete val="1"/>
        <c:axPos val="l"/>
        <c:numFmt formatCode="0%" sourceLinked="1"/>
        <c:majorTickMark val="none"/>
        <c:minorTickMark val="none"/>
        <c:tickLblPos val="nextTo"/>
        <c:crossAx val="639716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scene3d>
      <a:camera prst="orthographicFront"/>
      <a:lightRig rig="threePt" dir="t"/>
    </a:scene3d>
    <a:sp3d>
      <a:bevelT/>
    </a:sp3d>
  </c:spPr>
  <c:txPr>
    <a:bodyPr/>
    <a:lstStyle/>
    <a:p>
      <a:pPr>
        <a:defRPr sz="1050" b="1">
          <a:solidFill>
            <a:schemeClr val="tx1"/>
          </a:solidFill>
          <a:latin typeface="Cambria" panose="02040503050406030204" pitchFamily="18" charset="0"/>
          <a:ea typeface="Cambria" panose="02040503050406030204" pitchFamily="18"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spc="0" baseline="0">
                <a:solidFill>
                  <a:schemeClr val="tx1"/>
                </a:solidFill>
                <a:latin typeface="Cambria" panose="02040503050406030204" pitchFamily="18" charset="0"/>
                <a:ea typeface="Cambria" panose="02040503050406030204" pitchFamily="18" charset="0"/>
                <a:cs typeface="+mn-cs"/>
              </a:defRPr>
            </a:pPr>
            <a:r>
              <a:rPr lang="en-ZW"/>
              <a:t>CHALLENGES EXPERIENCED</a:t>
            </a:r>
          </a:p>
        </c:rich>
      </c:tx>
      <c:overlay val="0"/>
      <c:spPr>
        <a:noFill/>
        <a:ln>
          <a:solidFill>
            <a:schemeClr val="tx1"/>
          </a:solidFill>
        </a:ln>
        <a:effectLst/>
      </c:spPr>
      <c:txPr>
        <a:bodyPr rot="0" spcFirstLastPara="1" vertOverflow="ellipsis" vert="horz" wrap="square" anchor="ctr" anchorCtr="1"/>
        <a:lstStyle/>
        <a:p>
          <a:pPr>
            <a:defRPr sz="1200" b="1" i="0" u="none" strike="noStrike" kern="1200" spc="0" baseline="0">
              <a:solidFill>
                <a:schemeClr val="tx1"/>
              </a:solidFill>
              <a:latin typeface="Cambria" panose="02040503050406030204" pitchFamily="18" charset="0"/>
              <a:ea typeface="Cambria" panose="02040503050406030204" pitchFamily="18" charset="0"/>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'HEAD OFFICE'!$C$16</c:f>
              <c:strCache>
                <c:ptCount val="1"/>
                <c:pt idx="0">
                  <c:v>HEAD OFFICE</c:v>
                </c:pt>
              </c:strCache>
            </c:strRef>
          </c:tx>
          <c:spPr>
            <a:solidFill>
              <a:srgbClr val="00B050"/>
            </a:solidFill>
            <a:ln>
              <a:noFill/>
            </a:ln>
            <a:effectLst/>
            <a:scene3d>
              <a:camera prst="orthographicFront"/>
              <a:lightRig rig="threePt" dir="t"/>
            </a:scene3d>
            <a:sp3d>
              <a:bevelT/>
            </a:sp3d>
          </c:spPr>
          <c:invertIfNegative val="0"/>
          <c:dLbls>
            <c:dLbl>
              <c:idx val="4"/>
              <c:layout>
                <c:manualLayout>
                  <c:x val="4.6216060080877261E-3"/>
                  <c:y val="-8.161655351941525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AB-4EF9-9519-7520724911E9}"/>
                </c:ext>
              </c:extLst>
            </c:dLbl>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'HEAD OFFICE'!$B$17:$B$22</c:f>
              <c:strCache>
                <c:ptCount val="6"/>
                <c:pt idx="0">
                  <c:v>Delays</c:v>
                </c:pt>
                <c:pt idx="1">
                  <c:v>System issues</c:v>
                </c:pt>
                <c:pt idx="2">
                  <c:v>Unclear information</c:v>
                </c:pt>
                <c:pt idx="3">
                  <c:v>Communication</c:v>
                </c:pt>
                <c:pt idx="4">
                  <c:v>Documentation requirements</c:v>
                </c:pt>
                <c:pt idx="5">
                  <c:v>None</c:v>
                </c:pt>
              </c:strCache>
            </c:strRef>
          </c:cat>
          <c:val>
            <c:numRef>
              <c:f>'HEAD OFFICE'!$C$17:$C$22</c:f>
              <c:numCache>
                <c:formatCode>0%</c:formatCode>
                <c:ptCount val="6"/>
                <c:pt idx="0">
                  <c:v>0.25469728601252611</c:v>
                </c:pt>
                <c:pt idx="1">
                  <c:v>0.3298538622129436</c:v>
                </c:pt>
                <c:pt idx="2">
                  <c:v>8.5594989561586635E-2</c:v>
                </c:pt>
                <c:pt idx="3">
                  <c:v>0.1837160751565762</c:v>
                </c:pt>
                <c:pt idx="4">
                  <c:v>0.13569937369519833</c:v>
                </c:pt>
                <c:pt idx="5">
                  <c:v>1.0438413361169102E-2</c:v>
                </c:pt>
              </c:numCache>
            </c:numRef>
          </c:val>
          <c:extLst>
            <c:ext xmlns:c16="http://schemas.microsoft.com/office/drawing/2014/chart" uri="{C3380CC4-5D6E-409C-BE32-E72D297353CC}">
              <c16:uniqueId val="{00000001-77AB-4EF9-9519-7520724911E9}"/>
            </c:ext>
          </c:extLst>
        </c:ser>
        <c:ser>
          <c:idx val="1"/>
          <c:order val="1"/>
          <c:tx>
            <c:strRef>
              <c:f>'HEAD OFFICE'!$D$16</c:f>
              <c:strCache>
                <c:ptCount val="1"/>
                <c:pt idx="0">
                  <c:v>CONTACT CENTRE</c:v>
                </c:pt>
              </c:strCache>
            </c:strRef>
          </c:tx>
          <c:spPr>
            <a:solidFill>
              <a:srgbClr val="FFFF00"/>
            </a:solidFill>
            <a:ln>
              <a:noFill/>
            </a:ln>
            <a:effectLst/>
            <a:scene3d>
              <a:camera prst="orthographicFront"/>
              <a:lightRig rig="threePt" dir="t"/>
            </a:scene3d>
            <a:sp3d>
              <a:bevelT/>
            </a:sp3d>
          </c:spPr>
          <c:invertIfNegative val="0"/>
          <c:dLbls>
            <c:dLbl>
              <c:idx val="1"/>
              <c:layout>
                <c:manualLayout>
                  <c:x val="1.3864818024263431E-2"/>
                  <c:y val="-8.90372687572430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7AB-4EF9-9519-7520724911E9}"/>
                </c:ext>
              </c:extLst>
            </c:dLbl>
            <c:dLbl>
              <c:idx val="2"/>
              <c:layout>
                <c:manualLayout>
                  <c:x val="1.6175621028307337E-2"/>
                  <c:y val="-8.90372687572430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7AB-4EF9-9519-7520724911E9}"/>
                </c:ext>
              </c:extLst>
            </c:dLbl>
            <c:dLbl>
              <c:idx val="3"/>
              <c:layout>
                <c:manualLayout>
                  <c:x val="9.2432120161755355E-3"/>
                  <c:y val="-4.45186343786223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7AB-4EF9-9519-7520724911E9}"/>
                </c:ext>
              </c:extLst>
            </c:dLbl>
            <c:dLbl>
              <c:idx val="4"/>
              <c:layout>
                <c:manualLayout>
                  <c:x val="1.386481802426351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7AB-4EF9-9519-7520724911E9}"/>
                </c:ext>
              </c:extLst>
            </c:dLbl>
            <c:dLbl>
              <c:idx val="5"/>
              <c:layout>
                <c:manualLayout>
                  <c:x val="6.932409012131546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7AB-4EF9-9519-7520724911E9}"/>
                </c:ext>
              </c:extLst>
            </c:dLbl>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'HEAD OFFICE'!$B$17:$B$22</c:f>
              <c:strCache>
                <c:ptCount val="6"/>
                <c:pt idx="0">
                  <c:v>Delays</c:v>
                </c:pt>
                <c:pt idx="1">
                  <c:v>System issues</c:v>
                </c:pt>
                <c:pt idx="2">
                  <c:v>Unclear information</c:v>
                </c:pt>
                <c:pt idx="3">
                  <c:v>Communication</c:v>
                </c:pt>
                <c:pt idx="4">
                  <c:v>Documentation requirements</c:v>
                </c:pt>
                <c:pt idx="5">
                  <c:v>None</c:v>
                </c:pt>
              </c:strCache>
            </c:strRef>
          </c:cat>
          <c:val>
            <c:numRef>
              <c:f>'HEAD OFFICE'!$D$17:$D$22</c:f>
              <c:numCache>
                <c:formatCode>0%</c:formatCode>
                <c:ptCount val="6"/>
                <c:pt idx="0">
                  <c:v>0.28501628664495116</c:v>
                </c:pt>
                <c:pt idx="1">
                  <c:v>0.24022801302931596</c:v>
                </c:pt>
                <c:pt idx="2">
                  <c:v>0.18729641693811075</c:v>
                </c:pt>
                <c:pt idx="3">
                  <c:v>0.12622149837133551</c:v>
                </c:pt>
                <c:pt idx="4">
                  <c:v>0.14250814332247558</c:v>
                </c:pt>
                <c:pt idx="5">
                  <c:v>1.8729641693811076E-2</c:v>
                </c:pt>
              </c:numCache>
            </c:numRef>
          </c:val>
          <c:extLst>
            <c:ext xmlns:c16="http://schemas.microsoft.com/office/drawing/2014/chart" uri="{C3380CC4-5D6E-409C-BE32-E72D297353CC}">
              <c16:uniqueId val="{00000007-77AB-4EF9-9519-7520724911E9}"/>
            </c:ext>
          </c:extLst>
        </c:ser>
        <c:dLbls>
          <c:showLegendKey val="0"/>
          <c:showVal val="1"/>
          <c:showCatName val="0"/>
          <c:showSerName val="0"/>
          <c:showPercent val="0"/>
          <c:showBubbleSize val="0"/>
        </c:dLbls>
        <c:gapWidth val="150"/>
        <c:shape val="box"/>
        <c:axId val="643983368"/>
        <c:axId val="643984088"/>
        <c:axId val="0"/>
      </c:bar3DChart>
      <c:catAx>
        <c:axId val="643983368"/>
        <c:scaling>
          <c:orientation val="minMax"/>
        </c:scaling>
        <c:delete val="0"/>
        <c:axPos val="b"/>
        <c:numFmt formatCode="General" sourceLinked="1"/>
        <c:majorTickMark val="none"/>
        <c:minorTickMark val="none"/>
        <c:tickLblPos val="nextTo"/>
        <c:spPr>
          <a:noFill/>
          <a:ln w="19050" cap="flat" cmpd="sng" algn="ctr">
            <a:solidFill>
              <a:schemeClr val="accent4"/>
            </a:solidFill>
            <a:prstDash val="solid"/>
            <a:miter lim="800000"/>
          </a:ln>
          <a:effectLst/>
        </c:spPr>
        <c:txPr>
          <a:bodyPr rot="-60000000" spcFirstLastPara="1" vertOverflow="ellipsis" vert="horz" wrap="square" anchor="ctr" anchorCtr="1"/>
          <a:lstStyle/>
          <a:p>
            <a:pPr>
              <a:defRPr sz="10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crossAx val="643984088"/>
        <c:crosses val="autoZero"/>
        <c:auto val="1"/>
        <c:lblAlgn val="ctr"/>
        <c:lblOffset val="100"/>
        <c:noMultiLvlLbl val="0"/>
      </c:catAx>
      <c:valAx>
        <c:axId val="643984088"/>
        <c:scaling>
          <c:orientation val="minMax"/>
        </c:scaling>
        <c:delete val="1"/>
        <c:axPos val="l"/>
        <c:numFmt formatCode="0%" sourceLinked="1"/>
        <c:majorTickMark val="none"/>
        <c:minorTickMark val="none"/>
        <c:tickLblPos val="nextTo"/>
        <c:crossAx val="643983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Cambria" panose="02040503050406030204" pitchFamily="18" charset="0"/>
              <a:ea typeface="Cambria" panose="02040503050406030204" pitchFamily="18"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a:scene3d>
      <a:camera prst="orthographicFront"/>
      <a:lightRig rig="threePt" dir="t"/>
    </a:scene3d>
    <a:sp3d>
      <a:bevelT/>
    </a:sp3d>
  </c:spPr>
  <c:txPr>
    <a:bodyPr/>
    <a:lstStyle/>
    <a:p>
      <a:pPr>
        <a:defRPr sz="1000" b="1">
          <a:solidFill>
            <a:schemeClr val="tx1"/>
          </a:solidFill>
          <a:latin typeface="Cambria" panose="02040503050406030204" pitchFamily="18" charset="0"/>
          <a:ea typeface="Cambria" panose="02040503050406030204" pitchFamily="18"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ysClr val="windowText" lastClr="000000"/>
                </a:solidFill>
                <a:latin typeface="Cambria" panose="02040503050406030204" pitchFamily="18" charset="0"/>
                <a:ea typeface="Cambria" panose="02040503050406030204" pitchFamily="18" charset="0"/>
                <a:cs typeface="+mn-cs"/>
              </a:defRPr>
            </a:pPr>
            <a:r>
              <a:rPr lang="en-ZW"/>
              <a:t>CHALLENGES EXPERIENCED - FORBES BORDER POST</a:t>
            </a:r>
          </a:p>
        </c:rich>
      </c:tx>
      <c:layout>
        <c:manualLayout>
          <c:xMode val="edge"/>
          <c:yMode val="edge"/>
          <c:x val="0.25048912542137974"/>
          <c:y val="6.7240805819486021E-2"/>
        </c:manualLayout>
      </c:layout>
      <c:overlay val="0"/>
      <c:spPr>
        <a:noFill/>
        <a:ln>
          <a:solidFill>
            <a:sysClr val="windowText" lastClr="000000"/>
          </a:solidFill>
        </a:ln>
        <a:effectLst/>
      </c:spPr>
      <c:txPr>
        <a:bodyPr rot="0" spcFirstLastPara="1" vertOverflow="ellipsis" vert="horz" wrap="square" anchor="ctr" anchorCtr="1"/>
        <a:lstStyle/>
        <a:p>
          <a:pPr>
            <a:defRPr sz="1440" b="1" i="0" u="none" strike="noStrike" kern="1200" spc="0" baseline="0">
              <a:solidFill>
                <a:sysClr val="windowText" lastClr="000000"/>
              </a:solidFill>
              <a:latin typeface="Cambria" panose="02040503050406030204" pitchFamily="18" charset="0"/>
              <a:ea typeface="Cambria" panose="02040503050406030204" pitchFamily="18" charset="0"/>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invertIfNegative val="0"/>
          <c:dLbls>
            <c:dLbl>
              <c:idx val="0"/>
              <c:layout>
                <c:manualLayout>
                  <c:x val="5.772005772005772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18B-45B3-B85B-7F75B6D29BD5}"/>
                </c:ext>
              </c:extLst>
            </c:dLbl>
            <c:dLbl>
              <c:idx val="1"/>
              <c:layout>
                <c:manualLayout>
                  <c:x val="1.7316017316017316E-2"/>
                  <c:y val="-4.34310532030405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8B-45B3-B85B-7F75B6D29BD5}"/>
                </c:ext>
              </c:extLst>
            </c:dLbl>
            <c:dLbl>
              <c:idx val="2"/>
              <c:layout>
                <c:manualLayout>
                  <c:x val="8.658008658008658E-3"/>
                  <c:y val="-1.30293159609120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18B-45B3-B85B-7F75B6D29BD5}"/>
                </c:ext>
              </c:extLst>
            </c:dLbl>
            <c:dLbl>
              <c:idx val="3"/>
              <c:layout>
                <c:manualLayout>
                  <c:x val="8.658008658008658E-3"/>
                  <c:y val="-8.6862106406080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18B-45B3-B85B-7F75B6D29BD5}"/>
                </c:ext>
              </c:extLst>
            </c:dLbl>
            <c:dLbl>
              <c:idx val="4"/>
              <c:layout>
                <c:manualLayout>
                  <c:x val="8.65800865800865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18B-45B3-B85B-7F75B6D29BD5}"/>
                </c:ext>
              </c:extLst>
            </c:dLbl>
            <c:dLbl>
              <c:idx val="5"/>
              <c:layout>
                <c:manualLayout>
                  <c:x val="1.4430014430014324E-2"/>
                  <c:y val="-1.30293159609120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18B-45B3-B85B-7F75B6D29BD5}"/>
                </c:ext>
              </c:extLst>
            </c:dLbl>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'forbes border post'!$B$59:$B$64</c:f>
              <c:strCache>
                <c:ptCount val="6"/>
                <c:pt idx="0">
                  <c:v>Delays</c:v>
                </c:pt>
                <c:pt idx="1">
                  <c:v>System issues</c:v>
                </c:pt>
                <c:pt idx="2">
                  <c:v>Unclear information</c:v>
                </c:pt>
                <c:pt idx="3">
                  <c:v>Communication</c:v>
                </c:pt>
                <c:pt idx="4">
                  <c:v>Documentation requirements</c:v>
                </c:pt>
                <c:pt idx="5">
                  <c:v>None</c:v>
                </c:pt>
              </c:strCache>
            </c:strRef>
          </c:cat>
          <c:val>
            <c:numRef>
              <c:f>'forbes border post'!$C$59:$C$64</c:f>
              <c:numCache>
                <c:formatCode>0%</c:formatCode>
                <c:ptCount val="6"/>
                <c:pt idx="0">
                  <c:v>0.29411764705882354</c:v>
                </c:pt>
                <c:pt idx="1">
                  <c:v>0.16666666666666666</c:v>
                </c:pt>
                <c:pt idx="2">
                  <c:v>0.12745098039215685</c:v>
                </c:pt>
                <c:pt idx="3">
                  <c:v>0.14705882352941177</c:v>
                </c:pt>
                <c:pt idx="4">
                  <c:v>0.19607843137254902</c:v>
                </c:pt>
                <c:pt idx="5">
                  <c:v>6.8627450980392163E-2</c:v>
                </c:pt>
              </c:numCache>
            </c:numRef>
          </c:val>
          <c:extLst>
            <c:ext xmlns:c16="http://schemas.microsoft.com/office/drawing/2014/chart" uri="{C3380CC4-5D6E-409C-BE32-E72D297353CC}">
              <c16:uniqueId val="{00000006-818B-45B3-B85B-7F75B6D29BD5}"/>
            </c:ext>
          </c:extLst>
        </c:ser>
        <c:dLbls>
          <c:showLegendKey val="0"/>
          <c:showVal val="1"/>
          <c:showCatName val="0"/>
          <c:showSerName val="0"/>
          <c:showPercent val="0"/>
          <c:showBubbleSize val="0"/>
        </c:dLbls>
        <c:gapWidth val="130"/>
        <c:shape val="box"/>
        <c:axId val="553218040"/>
        <c:axId val="553218760"/>
        <c:axId val="0"/>
      </c:bar3DChart>
      <c:catAx>
        <c:axId val="553218040"/>
        <c:scaling>
          <c:orientation val="minMax"/>
        </c:scaling>
        <c:delete val="0"/>
        <c:axPos val="b"/>
        <c:numFmt formatCode="General" sourceLinked="1"/>
        <c:majorTickMark val="none"/>
        <c:minorTickMark val="none"/>
        <c:tickLblPos val="nextTo"/>
        <c:spPr>
          <a:noFill/>
          <a:ln w="19050" cap="flat" cmpd="sng" algn="ctr">
            <a:solidFill>
              <a:schemeClr val="accent4"/>
            </a:solidFill>
            <a:prstDash val="solid"/>
            <a:miter lim="800000"/>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Cambria" panose="02040503050406030204" pitchFamily="18" charset="0"/>
                <a:ea typeface="Cambria" panose="02040503050406030204" pitchFamily="18" charset="0"/>
                <a:cs typeface="+mn-cs"/>
              </a:defRPr>
            </a:pPr>
            <a:endParaRPr lang="en-US"/>
          </a:p>
        </c:txPr>
        <c:crossAx val="553218760"/>
        <c:crosses val="autoZero"/>
        <c:auto val="1"/>
        <c:lblAlgn val="ctr"/>
        <c:lblOffset val="100"/>
        <c:noMultiLvlLbl val="0"/>
      </c:catAx>
      <c:valAx>
        <c:axId val="553218760"/>
        <c:scaling>
          <c:orientation val="minMax"/>
        </c:scaling>
        <c:delete val="1"/>
        <c:axPos val="l"/>
        <c:numFmt formatCode="0%" sourceLinked="1"/>
        <c:majorTickMark val="none"/>
        <c:minorTickMark val="none"/>
        <c:tickLblPos val="nextTo"/>
        <c:crossAx val="5532180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scene3d>
      <a:camera prst="orthographicFront"/>
      <a:lightRig rig="threePt" dir="t"/>
    </a:scene3d>
    <a:sp3d>
      <a:bevelT/>
    </a:sp3d>
  </c:spPr>
  <c:txPr>
    <a:bodyPr/>
    <a:lstStyle/>
    <a:p>
      <a:pPr>
        <a:defRPr sz="1200" b="1">
          <a:solidFill>
            <a:sysClr val="windowText" lastClr="000000"/>
          </a:solidFill>
          <a:latin typeface="Cambria" panose="02040503050406030204" pitchFamily="18" charset="0"/>
          <a:ea typeface="Cambria" panose="02040503050406030204" pitchFamily="18" charset="0"/>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spc="0" baseline="0">
                <a:solidFill>
                  <a:sysClr val="windowText" lastClr="000000"/>
                </a:solidFill>
                <a:latin typeface="Cambria" panose="02040503050406030204" pitchFamily="18" charset="0"/>
                <a:ea typeface="Cambria" panose="02040503050406030204" pitchFamily="18" charset="0"/>
                <a:cs typeface="+mn-cs"/>
              </a:defRPr>
            </a:pPr>
            <a:r>
              <a:rPr lang="en-ZW"/>
              <a:t>OVERALL CUSTOMER SATISFACTION INDEX FOR FORBES BORDER POST</a:t>
            </a:r>
          </a:p>
          <a:p>
            <a:pPr>
              <a:defRPr/>
            </a:pPr>
            <a:endParaRPr lang="en-ZW"/>
          </a:p>
        </c:rich>
      </c:tx>
      <c:overlay val="0"/>
      <c:spPr>
        <a:noFill/>
        <a:ln>
          <a:solidFill>
            <a:schemeClr val="tx1"/>
          </a:solidFill>
        </a:ln>
        <a:effectLst/>
      </c:spPr>
      <c:txPr>
        <a:bodyPr rot="0" spcFirstLastPara="1" vertOverflow="ellipsis" vert="horz" wrap="square" anchor="ctr" anchorCtr="1"/>
        <a:lstStyle/>
        <a:p>
          <a:pPr>
            <a:defRPr sz="1200" b="1" i="0" u="none" strike="noStrike" kern="1200" spc="0" baseline="0">
              <a:solidFill>
                <a:sysClr val="windowText" lastClr="000000"/>
              </a:solidFill>
              <a:latin typeface="Cambria" panose="02040503050406030204" pitchFamily="18" charset="0"/>
              <a:ea typeface="Cambria" panose="02040503050406030204" pitchFamily="18" charset="0"/>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spPr>
            <a:solidFill>
              <a:srgbClr val="00B050"/>
            </a:solidFill>
            <a:ln>
              <a:noFill/>
            </a:ln>
            <a:effectLst>
              <a:outerShdw blurRad="50800" dist="38100" dir="18900000" algn="bl" rotWithShape="0">
                <a:prstClr val="black">
                  <a:alpha val="40000"/>
                </a:prstClr>
              </a:outerShdw>
            </a:effectLst>
            <a:scene3d>
              <a:camera prst="orthographicFront"/>
              <a:lightRig rig="threePt" dir="t"/>
            </a:scene3d>
            <a:sp3d>
              <a:bevelT/>
            </a:sp3d>
          </c:spPr>
          <c:invertIfNegative val="0"/>
          <c:dPt>
            <c:idx val="9"/>
            <c:invertIfNegative val="0"/>
            <c:bubble3D val="0"/>
            <c:spPr>
              <a:solidFill>
                <a:srgbClr val="FFC00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1-E623-467E-9132-6F9C91F340CB}"/>
              </c:ext>
            </c:extLst>
          </c:dPt>
          <c:dPt>
            <c:idx val="10"/>
            <c:invertIfNegative val="0"/>
            <c:bubble3D val="0"/>
            <c:spPr>
              <a:solidFill>
                <a:srgbClr val="FF0000"/>
              </a:solidFill>
              <a:ln>
                <a:noFill/>
              </a:ln>
              <a:effectLst>
                <a:outerShdw blurRad="50800" dist="38100" dir="18900000" algn="bl" rotWithShape="0">
                  <a:prstClr val="black">
                    <a:alpha val="40000"/>
                  </a:prstClr>
                </a:outerShdw>
              </a:effectLst>
              <a:scene3d>
                <a:camera prst="orthographicFront"/>
                <a:lightRig rig="threePt" dir="t"/>
              </a:scene3d>
              <a:sp3d>
                <a:bevelT/>
              </a:sp3d>
            </c:spPr>
            <c:extLst>
              <c:ext xmlns:c16="http://schemas.microsoft.com/office/drawing/2014/chart" uri="{C3380CC4-5D6E-409C-BE32-E72D297353CC}">
                <c16:uniqueId val="{00000003-E623-467E-9132-6F9C91F340CB}"/>
              </c:ext>
            </c:extLst>
          </c:dPt>
          <c:dLbls>
            <c:dLbl>
              <c:idx val="9"/>
              <c:tx>
                <c:rich>
                  <a:bodyPr/>
                  <a:lstStyle/>
                  <a:p>
                    <a:r>
                      <a:rPr lang="en-US"/>
                      <a:t>15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623-467E-9132-6F9C91F340CB}"/>
                </c:ext>
              </c:extLst>
            </c:dLbl>
            <c:dLbl>
              <c:idx val="10"/>
              <c:spPr>
                <a:noFill/>
                <a:ln>
                  <a:solidFill>
                    <a:schemeClr val="tx1"/>
                  </a:solidFill>
                </a:ln>
                <a:effectLst/>
              </c:spPr>
              <c:txPr>
                <a:bodyPr rot="0" spcFirstLastPara="1" vertOverflow="ellipsis" vert="horz" wrap="square" anchor="ctr" anchorCtr="1"/>
                <a:lstStyle/>
                <a:p>
                  <a:pPr>
                    <a:defRPr sz="1000" b="1" i="0" u="none" strike="noStrike" kern="1200" baseline="0">
                      <a:solidFill>
                        <a:sysClr val="windowText" lastClr="00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E623-467E-9132-6F9C91F340CB}"/>
                </c:ext>
              </c:extLst>
            </c:dLbl>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'forbes border post'!$R$2:$R$12</c:f>
              <c:strCache>
                <c:ptCount val="11"/>
                <c:pt idx="0">
                  <c:v>SERVICE EFFICIENCY AND COMPETENCE</c:v>
                </c:pt>
                <c:pt idx="1">
                  <c:v>DIGITAL EXPERIENCE</c:v>
                </c:pt>
                <c:pt idx="2">
                  <c:v>ACCESS AND INCLUSION</c:v>
                </c:pt>
                <c:pt idx="3">
                  <c:v>BRAND STRENGTH/REPUTATION</c:v>
                </c:pt>
                <c:pt idx="4">
                  <c:v>PUBLIC TRUST</c:v>
                </c:pt>
                <c:pt idx="5">
                  <c:v>INTEGRITY AND GOVERNANCE CLIMATE</c:v>
                </c:pt>
                <c:pt idx="6">
                  <c:v>REPUTATIONAL RISK INDICATOR</c:v>
                </c:pt>
                <c:pt idx="7">
                  <c:v>STAKEHOLDER CONFIDENCE</c:v>
                </c:pt>
                <c:pt idx="8">
                  <c:v>CUSTOMER EFFORT SCORE</c:v>
                </c:pt>
                <c:pt idx="9">
                  <c:v>NPS</c:v>
                </c:pt>
                <c:pt idx="10">
                  <c:v>OVERAL CSI FORBES BORDER POST</c:v>
                </c:pt>
              </c:strCache>
            </c:strRef>
          </c:cat>
          <c:val>
            <c:numRef>
              <c:f>'forbes border post'!$S$2:$S$12</c:f>
              <c:numCache>
                <c:formatCode>0%</c:formatCode>
                <c:ptCount val="11"/>
                <c:pt idx="0">
                  <c:v>0.89</c:v>
                </c:pt>
                <c:pt idx="1">
                  <c:v>0.8</c:v>
                </c:pt>
                <c:pt idx="2">
                  <c:v>0.87</c:v>
                </c:pt>
                <c:pt idx="3">
                  <c:v>0.81</c:v>
                </c:pt>
                <c:pt idx="4">
                  <c:v>0.83</c:v>
                </c:pt>
                <c:pt idx="5">
                  <c:v>0.8</c:v>
                </c:pt>
                <c:pt idx="6">
                  <c:v>0.88</c:v>
                </c:pt>
                <c:pt idx="7">
                  <c:v>0.8</c:v>
                </c:pt>
                <c:pt idx="8">
                  <c:v>0.85</c:v>
                </c:pt>
                <c:pt idx="9">
                  <c:v>0.15</c:v>
                </c:pt>
                <c:pt idx="10">
                  <c:v>0.76800000000000002</c:v>
                </c:pt>
              </c:numCache>
            </c:numRef>
          </c:val>
          <c:extLst>
            <c:ext xmlns:c16="http://schemas.microsoft.com/office/drawing/2014/chart" uri="{C3380CC4-5D6E-409C-BE32-E72D297353CC}">
              <c16:uniqueId val="{00000004-E623-467E-9132-6F9C91F340CB}"/>
            </c:ext>
          </c:extLst>
        </c:ser>
        <c:dLbls>
          <c:showLegendKey val="0"/>
          <c:showVal val="0"/>
          <c:showCatName val="0"/>
          <c:showSerName val="0"/>
          <c:showPercent val="0"/>
          <c:showBubbleSize val="0"/>
        </c:dLbls>
        <c:gapWidth val="40"/>
        <c:shape val="box"/>
        <c:axId val="668602584"/>
        <c:axId val="668599344"/>
        <c:axId val="0"/>
      </c:bar3DChart>
      <c:catAx>
        <c:axId val="668602584"/>
        <c:scaling>
          <c:orientation val="minMax"/>
        </c:scaling>
        <c:delete val="0"/>
        <c:axPos val="l"/>
        <c:numFmt formatCode="General" sourceLinked="1"/>
        <c:majorTickMark val="none"/>
        <c:minorTickMark val="none"/>
        <c:tickLblPos val="nextTo"/>
        <c:spPr>
          <a:noFill/>
          <a:ln w="19050" cap="flat" cmpd="sng" algn="ctr">
            <a:solidFill>
              <a:schemeClr val="accent4"/>
            </a:solidFill>
            <a:prstDash val="solid"/>
            <a:miter lim="800000"/>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Cambria" panose="02040503050406030204" pitchFamily="18" charset="0"/>
                <a:ea typeface="Cambria" panose="02040503050406030204" pitchFamily="18" charset="0"/>
                <a:cs typeface="+mn-cs"/>
              </a:defRPr>
            </a:pPr>
            <a:endParaRPr lang="en-US"/>
          </a:p>
        </c:txPr>
        <c:crossAx val="668599344"/>
        <c:crosses val="autoZero"/>
        <c:auto val="1"/>
        <c:lblAlgn val="ctr"/>
        <c:lblOffset val="100"/>
        <c:noMultiLvlLbl val="0"/>
      </c:catAx>
      <c:valAx>
        <c:axId val="668599344"/>
        <c:scaling>
          <c:orientation val="minMax"/>
        </c:scaling>
        <c:delete val="1"/>
        <c:axPos val="b"/>
        <c:numFmt formatCode="0%" sourceLinked="1"/>
        <c:majorTickMark val="none"/>
        <c:minorTickMark val="none"/>
        <c:tickLblPos val="nextTo"/>
        <c:crossAx val="668602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scene3d>
      <a:camera prst="orthographicFront"/>
      <a:lightRig rig="threePt" dir="t"/>
    </a:scene3d>
    <a:sp3d>
      <a:bevelT/>
    </a:sp3d>
  </c:spPr>
  <c:txPr>
    <a:bodyPr/>
    <a:lstStyle/>
    <a:p>
      <a:pPr>
        <a:defRPr sz="1000" b="1">
          <a:solidFill>
            <a:sysClr val="windowText" lastClr="000000"/>
          </a:solidFill>
          <a:latin typeface="Cambria" panose="02040503050406030204" pitchFamily="18" charset="0"/>
          <a:ea typeface="Cambria" panose="02040503050406030204" pitchFamily="18"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F92F72-DF4F-4E19-918C-4F548F088C00}"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8C455195-38C5-4C28-9918-95CA841D61CF}">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ZW" sz="1600" b="1" dirty="0">
              <a:solidFill>
                <a:schemeClr val="bg1"/>
              </a:solidFill>
              <a:latin typeface="Cambria" panose="02040503050406030204" pitchFamily="18" charset="0"/>
              <a:ea typeface="Cambria" panose="02040503050406030204" pitchFamily="18" charset="0"/>
            </a:rPr>
            <a:t>To identify gaps and improve the Authority’s service delivery</a:t>
          </a:r>
          <a:endParaRPr lang="en-US" sz="1600" dirty="0">
            <a:solidFill>
              <a:schemeClr val="bg1"/>
            </a:solidFill>
            <a:latin typeface="Cambria" panose="02040503050406030204" pitchFamily="18" charset="0"/>
            <a:ea typeface="Cambria" panose="02040503050406030204" pitchFamily="18" charset="0"/>
          </a:endParaRPr>
        </a:p>
      </dgm:t>
    </dgm:pt>
    <dgm:pt modelId="{125963C5-74A0-47BA-9989-13798DB833D1}" type="parTrans" cxnId="{E8FC9B82-2459-46BD-B583-40462940DB40}">
      <dgm:prSet/>
      <dgm:spPr/>
      <dgm:t>
        <a:bodyPr/>
        <a:lstStyle/>
        <a:p>
          <a:endParaRPr lang="en-US" sz="1600">
            <a:solidFill>
              <a:schemeClr val="bg1"/>
            </a:solidFill>
            <a:latin typeface="Cambria" panose="02040503050406030204" pitchFamily="18" charset="0"/>
            <a:ea typeface="Cambria" panose="02040503050406030204" pitchFamily="18" charset="0"/>
          </a:endParaRPr>
        </a:p>
      </dgm:t>
    </dgm:pt>
    <dgm:pt modelId="{AF6FFFA0-4A1E-4155-AEB4-6147A949063C}" type="sibTrans" cxnId="{E8FC9B82-2459-46BD-B583-40462940DB40}">
      <dgm:prSet/>
      <dgm:spPr/>
      <dgm:t>
        <a:bodyPr/>
        <a:lstStyle/>
        <a:p>
          <a:endParaRPr lang="en-US" sz="1600">
            <a:solidFill>
              <a:schemeClr val="bg1"/>
            </a:solidFill>
            <a:latin typeface="Cambria" panose="02040503050406030204" pitchFamily="18" charset="0"/>
            <a:ea typeface="Cambria" panose="02040503050406030204" pitchFamily="18" charset="0"/>
          </a:endParaRPr>
        </a:p>
      </dgm:t>
    </dgm:pt>
    <dgm:pt modelId="{71AE4200-FE98-48E6-B856-0F140B95A22C}">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ZW" sz="1600" b="1" dirty="0">
              <a:solidFill>
                <a:schemeClr val="bg1"/>
              </a:solidFill>
              <a:latin typeface="Cambria" panose="02040503050406030204" pitchFamily="18" charset="0"/>
              <a:ea typeface="Cambria" panose="02040503050406030204" pitchFamily="18" charset="0"/>
            </a:rPr>
            <a:t>To receive feedback on perception and of obtain recommendations on desired service improvements directly from the clients</a:t>
          </a:r>
          <a:endParaRPr lang="en-US" sz="1600" dirty="0">
            <a:solidFill>
              <a:schemeClr val="bg1"/>
            </a:solidFill>
            <a:latin typeface="Cambria" panose="02040503050406030204" pitchFamily="18" charset="0"/>
            <a:ea typeface="Cambria" panose="02040503050406030204" pitchFamily="18" charset="0"/>
          </a:endParaRPr>
        </a:p>
      </dgm:t>
    </dgm:pt>
    <dgm:pt modelId="{D913DD85-8D97-417A-AD40-6F53128C4820}" type="parTrans" cxnId="{ECE4C21D-709C-4797-8067-4B0F4CA0D2EE}">
      <dgm:prSet/>
      <dgm:spPr/>
      <dgm:t>
        <a:bodyPr/>
        <a:lstStyle/>
        <a:p>
          <a:endParaRPr lang="en-US" sz="1600">
            <a:solidFill>
              <a:schemeClr val="bg1"/>
            </a:solidFill>
            <a:latin typeface="Cambria" panose="02040503050406030204" pitchFamily="18" charset="0"/>
            <a:ea typeface="Cambria" panose="02040503050406030204" pitchFamily="18" charset="0"/>
          </a:endParaRPr>
        </a:p>
      </dgm:t>
    </dgm:pt>
    <dgm:pt modelId="{2511E237-ACAE-459F-8694-190CB8032493}" type="sibTrans" cxnId="{ECE4C21D-709C-4797-8067-4B0F4CA0D2EE}">
      <dgm:prSet/>
      <dgm:spPr/>
      <dgm:t>
        <a:bodyPr/>
        <a:lstStyle/>
        <a:p>
          <a:endParaRPr lang="en-US" sz="1600">
            <a:solidFill>
              <a:schemeClr val="bg1"/>
            </a:solidFill>
            <a:latin typeface="Cambria" panose="02040503050406030204" pitchFamily="18" charset="0"/>
            <a:ea typeface="Cambria" panose="02040503050406030204" pitchFamily="18" charset="0"/>
          </a:endParaRPr>
        </a:p>
      </dgm:t>
    </dgm:pt>
    <dgm:pt modelId="{DD945901-2A37-45F4-BA52-31C2483B7B64}">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ZW" sz="1600" b="1" dirty="0">
              <a:solidFill>
                <a:schemeClr val="bg1"/>
              </a:solidFill>
              <a:latin typeface="Cambria" panose="02040503050406030204" pitchFamily="18" charset="0"/>
              <a:ea typeface="Cambria" panose="02040503050406030204" pitchFamily="18" charset="0"/>
            </a:rPr>
            <a:t>To help operations address gaps identified in the report</a:t>
          </a:r>
          <a:endParaRPr lang="en-US" sz="1600" dirty="0">
            <a:solidFill>
              <a:schemeClr val="bg1"/>
            </a:solidFill>
            <a:latin typeface="Cambria" panose="02040503050406030204" pitchFamily="18" charset="0"/>
            <a:ea typeface="Cambria" panose="02040503050406030204" pitchFamily="18" charset="0"/>
          </a:endParaRPr>
        </a:p>
      </dgm:t>
    </dgm:pt>
    <dgm:pt modelId="{E36ACEC6-09F1-4FA8-9082-1D916ACD2311}" type="parTrans" cxnId="{2E6B8024-AE98-4A66-9DB9-9A1F3A192857}">
      <dgm:prSet/>
      <dgm:spPr/>
      <dgm:t>
        <a:bodyPr/>
        <a:lstStyle/>
        <a:p>
          <a:endParaRPr lang="en-US" sz="1600">
            <a:solidFill>
              <a:schemeClr val="bg1"/>
            </a:solidFill>
            <a:latin typeface="Cambria" panose="02040503050406030204" pitchFamily="18" charset="0"/>
            <a:ea typeface="Cambria" panose="02040503050406030204" pitchFamily="18" charset="0"/>
          </a:endParaRPr>
        </a:p>
      </dgm:t>
    </dgm:pt>
    <dgm:pt modelId="{0668B003-78DB-40FC-A5C7-6CDE49E27613}" type="sibTrans" cxnId="{2E6B8024-AE98-4A66-9DB9-9A1F3A192857}">
      <dgm:prSet/>
      <dgm:spPr/>
      <dgm:t>
        <a:bodyPr/>
        <a:lstStyle/>
        <a:p>
          <a:endParaRPr lang="en-US" sz="1600">
            <a:solidFill>
              <a:schemeClr val="bg1"/>
            </a:solidFill>
            <a:latin typeface="Cambria" panose="02040503050406030204" pitchFamily="18" charset="0"/>
            <a:ea typeface="Cambria" panose="02040503050406030204" pitchFamily="18" charset="0"/>
          </a:endParaRPr>
        </a:p>
      </dgm:t>
    </dgm:pt>
    <dgm:pt modelId="{D29B1944-F705-4427-9833-74B692E6FE71}">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ZW" sz="1600" b="1">
              <a:solidFill>
                <a:schemeClr val="bg1"/>
              </a:solidFill>
              <a:latin typeface="Cambria" panose="02040503050406030204" pitchFamily="18" charset="0"/>
              <a:ea typeface="Cambria" panose="02040503050406030204" pitchFamily="18" charset="0"/>
            </a:rPr>
            <a:t>To help operations address gaps identified in the report</a:t>
          </a:r>
        </a:p>
      </dgm:t>
    </dgm:pt>
    <dgm:pt modelId="{AECBAB30-F8B2-4122-994E-3A846A997A35}" type="parTrans" cxnId="{CC68F73B-B04E-4BD1-AD00-2FAA95AD99CE}">
      <dgm:prSet/>
      <dgm:spPr/>
      <dgm:t>
        <a:bodyPr/>
        <a:lstStyle/>
        <a:p>
          <a:endParaRPr lang="en-US" sz="1600">
            <a:solidFill>
              <a:schemeClr val="bg1"/>
            </a:solidFill>
            <a:latin typeface="Cambria" panose="02040503050406030204" pitchFamily="18" charset="0"/>
            <a:ea typeface="Cambria" panose="02040503050406030204" pitchFamily="18" charset="0"/>
          </a:endParaRPr>
        </a:p>
      </dgm:t>
    </dgm:pt>
    <dgm:pt modelId="{CA07D5E7-D7E0-4B7F-9C1F-D9ADCD788AD8}" type="sibTrans" cxnId="{CC68F73B-B04E-4BD1-AD00-2FAA95AD99CE}">
      <dgm:prSet/>
      <dgm:spPr/>
      <dgm:t>
        <a:bodyPr/>
        <a:lstStyle/>
        <a:p>
          <a:endParaRPr lang="en-US" sz="1600">
            <a:solidFill>
              <a:schemeClr val="bg1"/>
            </a:solidFill>
            <a:latin typeface="Cambria" panose="02040503050406030204" pitchFamily="18" charset="0"/>
            <a:ea typeface="Cambria" panose="02040503050406030204" pitchFamily="18" charset="0"/>
          </a:endParaRPr>
        </a:p>
      </dgm:t>
    </dgm:pt>
    <dgm:pt modelId="{E0FCE6F1-B872-4D99-8B73-E787B69513EF}" type="pres">
      <dgm:prSet presAssocID="{CEF92F72-DF4F-4E19-918C-4F548F088C00}" presName="Name0" presStyleCnt="0">
        <dgm:presLayoutVars>
          <dgm:chMax val="7"/>
          <dgm:chPref val="7"/>
          <dgm:dir/>
        </dgm:presLayoutVars>
      </dgm:prSet>
      <dgm:spPr/>
    </dgm:pt>
    <dgm:pt modelId="{8F8A6661-915A-4535-87D7-9819784AA02B}" type="pres">
      <dgm:prSet presAssocID="{CEF92F72-DF4F-4E19-918C-4F548F088C00}" presName="Name1" presStyleCnt="0"/>
      <dgm:spPr/>
    </dgm:pt>
    <dgm:pt modelId="{16B6D203-1028-48EF-8271-5B714700FBB8}" type="pres">
      <dgm:prSet presAssocID="{CEF92F72-DF4F-4E19-918C-4F548F088C00}" presName="cycle" presStyleCnt="0"/>
      <dgm:spPr/>
    </dgm:pt>
    <dgm:pt modelId="{AF084241-5834-4CD6-9FB8-0F6E524658A5}" type="pres">
      <dgm:prSet presAssocID="{CEF92F72-DF4F-4E19-918C-4F548F088C00}" presName="srcNode" presStyleLbl="node1" presStyleIdx="0" presStyleCnt="4"/>
      <dgm:spPr/>
    </dgm:pt>
    <dgm:pt modelId="{F0988579-A81C-4ACE-B896-94B619C05C78}" type="pres">
      <dgm:prSet presAssocID="{CEF92F72-DF4F-4E19-918C-4F548F088C00}" presName="conn" presStyleLbl="parChTrans1D2" presStyleIdx="0" presStyleCnt="1"/>
      <dgm:spPr/>
    </dgm:pt>
    <dgm:pt modelId="{9EE8BDE3-EE99-4904-B19D-68FE29D9E078}" type="pres">
      <dgm:prSet presAssocID="{CEF92F72-DF4F-4E19-918C-4F548F088C00}" presName="extraNode" presStyleLbl="node1" presStyleIdx="0" presStyleCnt="4"/>
      <dgm:spPr/>
    </dgm:pt>
    <dgm:pt modelId="{7086EB11-0FBB-45E9-9C1B-BB6F3D675C79}" type="pres">
      <dgm:prSet presAssocID="{CEF92F72-DF4F-4E19-918C-4F548F088C00}" presName="dstNode" presStyleLbl="node1" presStyleIdx="0" presStyleCnt="4"/>
      <dgm:spPr/>
    </dgm:pt>
    <dgm:pt modelId="{3CC3EA5E-6E61-49A5-8DD9-32953C976D53}" type="pres">
      <dgm:prSet presAssocID="{8C455195-38C5-4C28-9918-95CA841D61CF}" presName="text_1" presStyleLbl="node1" presStyleIdx="0" presStyleCnt="4" custLinFactNeighborX="94" custLinFactNeighborY="6261">
        <dgm:presLayoutVars>
          <dgm:bulletEnabled val="1"/>
        </dgm:presLayoutVars>
      </dgm:prSet>
      <dgm:spPr/>
    </dgm:pt>
    <dgm:pt modelId="{DB0A9849-776D-4001-9BA5-6C9B9BF11A4F}" type="pres">
      <dgm:prSet presAssocID="{8C455195-38C5-4C28-9918-95CA841D61CF}" presName="accent_1" presStyleCnt="0"/>
      <dgm:spPr/>
    </dgm:pt>
    <dgm:pt modelId="{DF9BFCB0-0467-4C46-A0FA-753ED3DFF118}" type="pres">
      <dgm:prSet presAssocID="{8C455195-38C5-4C28-9918-95CA841D61CF}" presName="accentRepeatNode" presStyleLbl="solidFgAcc1" presStyleIdx="0" presStyleCnt="4"/>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39BFB6F6-7C6F-4355-8479-A03F7F427766}" type="pres">
      <dgm:prSet presAssocID="{71AE4200-FE98-48E6-B856-0F140B95A22C}" presName="text_2" presStyleLbl="node1" presStyleIdx="1" presStyleCnt="4">
        <dgm:presLayoutVars>
          <dgm:bulletEnabled val="1"/>
        </dgm:presLayoutVars>
      </dgm:prSet>
      <dgm:spPr/>
    </dgm:pt>
    <dgm:pt modelId="{AD89716B-9578-4B36-8C75-33CE7E7CBE45}" type="pres">
      <dgm:prSet presAssocID="{71AE4200-FE98-48E6-B856-0F140B95A22C}" presName="accent_2" presStyleCnt="0"/>
      <dgm:spPr/>
    </dgm:pt>
    <dgm:pt modelId="{CDCAC35B-F53C-477A-80B3-54AA2A96D5E7}" type="pres">
      <dgm:prSet presAssocID="{71AE4200-FE98-48E6-B856-0F140B95A22C}" presName="accentRepeatNode" presStyleLbl="solidFgAcc1" presStyleIdx="1" presStyleCnt="4"/>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10E4B01-CBF0-4A62-8F99-C13F0AF795E9}" type="pres">
      <dgm:prSet presAssocID="{DD945901-2A37-45F4-BA52-31C2483B7B64}" presName="text_3" presStyleLbl="node1" presStyleIdx="2" presStyleCnt="4">
        <dgm:presLayoutVars>
          <dgm:bulletEnabled val="1"/>
        </dgm:presLayoutVars>
      </dgm:prSet>
      <dgm:spPr/>
    </dgm:pt>
    <dgm:pt modelId="{9E63E287-D26B-4F2D-9D4D-72468F1435DE}" type="pres">
      <dgm:prSet presAssocID="{DD945901-2A37-45F4-BA52-31C2483B7B64}" presName="accent_3" presStyleCnt="0"/>
      <dgm:spPr/>
    </dgm:pt>
    <dgm:pt modelId="{FB1D1681-A008-4D96-B515-06437DCD584B}" type="pres">
      <dgm:prSet presAssocID="{DD945901-2A37-45F4-BA52-31C2483B7B64}" presName="accentRepeatNode" presStyleLbl="solidFgAcc1" presStyleIdx="2" presStyleCnt="4"/>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3CD9E128-8BD2-4041-8F1E-65FDAAEA06FA}" type="pres">
      <dgm:prSet presAssocID="{D29B1944-F705-4427-9833-74B692E6FE71}" presName="text_4" presStyleLbl="node1" presStyleIdx="3" presStyleCnt="4">
        <dgm:presLayoutVars>
          <dgm:bulletEnabled val="1"/>
        </dgm:presLayoutVars>
      </dgm:prSet>
      <dgm:spPr/>
    </dgm:pt>
    <dgm:pt modelId="{77A2B9F1-3AF1-41D7-AAC2-F29C8B2EECA2}" type="pres">
      <dgm:prSet presAssocID="{D29B1944-F705-4427-9833-74B692E6FE71}" presName="accent_4" presStyleCnt="0"/>
      <dgm:spPr/>
    </dgm:pt>
    <dgm:pt modelId="{AA93791F-825B-4471-AC08-D5DD30881C86}" type="pres">
      <dgm:prSet presAssocID="{D29B1944-F705-4427-9833-74B692E6FE71}" presName="accentRepeatNode" presStyleLbl="solidFgAcc1" presStyleIdx="3" presStyleCnt="4"/>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Lst>
  <dgm:cxnLst>
    <dgm:cxn modelId="{1CF8FD0E-BE5A-4877-8FCF-D6ECDBD4CCC0}" type="presOf" srcId="{AF6FFFA0-4A1E-4155-AEB4-6147A949063C}" destId="{F0988579-A81C-4ACE-B896-94B619C05C78}" srcOrd="0" destOrd="0" presId="urn:microsoft.com/office/officeart/2008/layout/VerticalCurvedList"/>
    <dgm:cxn modelId="{ECE4C21D-709C-4797-8067-4B0F4CA0D2EE}" srcId="{CEF92F72-DF4F-4E19-918C-4F548F088C00}" destId="{71AE4200-FE98-48E6-B856-0F140B95A22C}" srcOrd="1" destOrd="0" parTransId="{D913DD85-8D97-417A-AD40-6F53128C4820}" sibTransId="{2511E237-ACAE-459F-8694-190CB8032493}"/>
    <dgm:cxn modelId="{810C0D22-393F-4BB0-B7CC-DF1E4217D07B}" type="presOf" srcId="{DD945901-2A37-45F4-BA52-31C2483B7B64}" destId="{E10E4B01-CBF0-4A62-8F99-C13F0AF795E9}" srcOrd="0" destOrd="0" presId="urn:microsoft.com/office/officeart/2008/layout/VerticalCurvedList"/>
    <dgm:cxn modelId="{2E6B8024-AE98-4A66-9DB9-9A1F3A192857}" srcId="{CEF92F72-DF4F-4E19-918C-4F548F088C00}" destId="{DD945901-2A37-45F4-BA52-31C2483B7B64}" srcOrd="2" destOrd="0" parTransId="{E36ACEC6-09F1-4FA8-9082-1D916ACD2311}" sibTransId="{0668B003-78DB-40FC-A5C7-6CDE49E27613}"/>
    <dgm:cxn modelId="{5995092D-7CA7-44E1-A6E3-F937C2C3FE7F}" type="presOf" srcId="{CEF92F72-DF4F-4E19-918C-4F548F088C00}" destId="{E0FCE6F1-B872-4D99-8B73-E787B69513EF}" srcOrd="0" destOrd="0" presId="urn:microsoft.com/office/officeart/2008/layout/VerticalCurvedList"/>
    <dgm:cxn modelId="{CC68F73B-B04E-4BD1-AD00-2FAA95AD99CE}" srcId="{CEF92F72-DF4F-4E19-918C-4F548F088C00}" destId="{D29B1944-F705-4427-9833-74B692E6FE71}" srcOrd="3" destOrd="0" parTransId="{AECBAB30-F8B2-4122-994E-3A846A997A35}" sibTransId="{CA07D5E7-D7E0-4B7F-9C1F-D9ADCD788AD8}"/>
    <dgm:cxn modelId="{135C6C6D-3542-4B6B-AFB0-683F0EAC5E9D}" type="presOf" srcId="{8C455195-38C5-4C28-9918-95CA841D61CF}" destId="{3CC3EA5E-6E61-49A5-8DD9-32953C976D53}" srcOrd="0" destOrd="0" presId="urn:microsoft.com/office/officeart/2008/layout/VerticalCurvedList"/>
    <dgm:cxn modelId="{E8FC9B82-2459-46BD-B583-40462940DB40}" srcId="{CEF92F72-DF4F-4E19-918C-4F548F088C00}" destId="{8C455195-38C5-4C28-9918-95CA841D61CF}" srcOrd="0" destOrd="0" parTransId="{125963C5-74A0-47BA-9989-13798DB833D1}" sibTransId="{AF6FFFA0-4A1E-4155-AEB4-6147A949063C}"/>
    <dgm:cxn modelId="{3D8BF8CD-2C4C-4D20-8CA1-672B48A6ED96}" type="presOf" srcId="{71AE4200-FE98-48E6-B856-0F140B95A22C}" destId="{39BFB6F6-7C6F-4355-8479-A03F7F427766}" srcOrd="0" destOrd="0" presId="urn:microsoft.com/office/officeart/2008/layout/VerticalCurvedList"/>
    <dgm:cxn modelId="{202217F3-84AD-4A6F-B22E-049ADA9EE37C}" type="presOf" srcId="{D29B1944-F705-4427-9833-74B692E6FE71}" destId="{3CD9E128-8BD2-4041-8F1E-65FDAAEA06FA}" srcOrd="0" destOrd="0" presId="urn:microsoft.com/office/officeart/2008/layout/VerticalCurvedList"/>
    <dgm:cxn modelId="{5F14222D-66C6-4F2E-B9D6-1AF0894DBD8B}" type="presParOf" srcId="{E0FCE6F1-B872-4D99-8B73-E787B69513EF}" destId="{8F8A6661-915A-4535-87D7-9819784AA02B}" srcOrd="0" destOrd="0" presId="urn:microsoft.com/office/officeart/2008/layout/VerticalCurvedList"/>
    <dgm:cxn modelId="{E42ABA96-26DD-49E9-B27D-18E2064FF459}" type="presParOf" srcId="{8F8A6661-915A-4535-87D7-9819784AA02B}" destId="{16B6D203-1028-48EF-8271-5B714700FBB8}" srcOrd="0" destOrd="0" presId="urn:microsoft.com/office/officeart/2008/layout/VerticalCurvedList"/>
    <dgm:cxn modelId="{7D458948-D202-469D-ACB3-6D49FF59088D}" type="presParOf" srcId="{16B6D203-1028-48EF-8271-5B714700FBB8}" destId="{AF084241-5834-4CD6-9FB8-0F6E524658A5}" srcOrd="0" destOrd="0" presId="urn:microsoft.com/office/officeart/2008/layout/VerticalCurvedList"/>
    <dgm:cxn modelId="{9F9D9AF3-E3DB-4571-9ED6-2FC11434C872}" type="presParOf" srcId="{16B6D203-1028-48EF-8271-5B714700FBB8}" destId="{F0988579-A81C-4ACE-B896-94B619C05C78}" srcOrd="1" destOrd="0" presId="urn:microsoft.com/office/officeart/2008/layout/VerticalCurvedList"/>
    <dgm:cxn modelId="{83118962-B35F-4DD7-807F-5AB81AC5B381}" type="presParOf" srcId="{16B6D203-1028-48EF-8271-5B714700FBB8}" destId="{9EE8BDE3-EE99-4904-B19D-68FE29D9E078}" srcOrd="2" destOrd="0" presId="urn:microsoft.com/office/officeart/2008/layout/VerticalCurvedList"/>
    <dgm:cxn modelId="{0C7848F1-DE50-4E69-82E9-E283728465F0}" type="presParOf" srcId="{16B6D203-1028-48EF-8271-5B714700FBB8}" destId="{7086EB11-0FBB-45E9-9C1B-BB6F3D675C79}" srcOrd="3" destOrd="0" presId="urn:microsoft.com/office/officeart/2008/layout/VerticalCurvedList"/>
    <dgm:cxn modelId="{ADB0EEDC-51C8-40D5-9F26-80F2D208A685}" type="presParOf" srcId="{8F8A6661-915A-4535-87D7-9819784AA02B}" destId="{3CC3EA5E-6E61-49A5-8DD9-32953C976D53}" srcOrd="1" destOrd="0" presId="urn:microsoft.com/office/officeart/2008/layout/VerticalCurvedList"/>
    <dgm:cxn modelId="{A5151728-4184-444C-9360-FF51D74C0552}" type="presParOf" srcId="{8F8A6661-915A-4535-87D7-9819784AA02B}" destId="{DB0A9849-776D-4001-9BA5-6C9B9BF11A4F}" srcOrd="2" destOrd="0" presId="urn:microsoft.com/office/officeart/2008/layout/VerticalCurvedList"/>
    <dgm:cxn modelId="{A64A248A-1DD2-4CCC-B86D-15EBF892A659}" type="presParOf" srcId="{DB0A9849-776D-4001-9BA5-6C9B9BF11A4F}" destId="{DF9BFCB0-0467-4C46-A0FA-753ED3DFF118}" srcOrd="0" destOrd="0" presId="urn:microsoft.com/office/officeart/2008/layout/VerticalCurvedList"/>
    <dgm:cxn modelId="{09B6D092-B9C8-4986-A265-00C6188AB05F}" type="presParOf" srcId="{8F8A6661-915A-4535-87D7-9819784AA02B}" destId="{39BFB6F6-7C6F-4355-8479-A03F7F427766}" srcOrd="3" destOrd="0" presId="urn:microsoft.com/office/officeart/2008/layout/VerticalCurvedList"/>
    <dgm:cxn modelId="{A17F514F-41F4-4092-B265-45E4465A80C0}" type="presParOf" srcId="{8F8A6661-915A-4535-87D7-9819784AA02B}" destId="{AD89716B-9578-4B36-8C75-33CE7E7CBE45}" srcOrd="4" destOrd="0" presId="urn:microsoft.com/office/officeart/2008/layout/VerticalCurvedList"/>
    <dgm:cxn modelId="{5DFE4F81-298A-48E7-8424-83A24BBBA2AF}" type="presParOf" srcId="{AD89716B-9578-4B36-8C75-33CE7E7CBE45}" destId="{CDCAC35B-F53C-477A-80B3-54AA2A96D5E7}" srcOrd="0" destOrd="0" presId="urn:microsoft.com/office/officeart/2008/layout/VerticalCurvedList"/>
    <dgm:cxn modelId="{3CF86A4F-75C9-4749-A7CE-E48D8F929DF6}" type="presParOf" srcId="{8F8A6661-915A-4535-87D7-9819784AA02B}" destId="{E10E4B01-CBF0-4A62-8F99-C13F0AF795E9}" srcOrd="5" destOrd="0" presId="urn:microsoft.com/office/officeart/2008/layout/VerticalCurvedList"/>
    <dgm:cxn modelId="{006A8E67-AA1C-444B-B843-F1277C35ACAB}" type="presParOf" srcId="{8F8A6661-915A-4535-87D7-9819784AA02B}" destId="{9E63E287-D26B-4F2D-9D4D-72468F1435DE}" srcOrd="6" destOrd="0" presId="urn:microsoft.com/office/officeart/2008/layout/VerticalCurvedList"/>
    <dgm:cxn modelId="{1FDE80E5-F40E-418A-B23F-7A2B27A3FE23}" type="presParOf" srcId="{9E63E287-D26B-4F2D-9D4D-72468F1435DE}" destId="{FB1D1681-A008-4D96-B515-06437DCD584B}" srcOrd="0" destOrd="0" presId="urn:microsoft.com/office/officeart/2008/layout/VerticalCurvedList"/>
    <dgm:cxn modelId="{14D26FD0-1E1A-493E-B9F0-632CD77C6207}" type="presParOf" srcId="{8F8A6661-915A-4535-87D7-9819784AA02B}" destId="{3CD9E128-8BD2-4041-8F1E-65FDAAEA06FA}" srcOrd="7" destOrd="0" presId="urn:microsoft.com/office/officeart/2008/layout/VerticalCurvedList"/>
    <dgm:cxn modelId="{3B24AFF3-18D4-4C19-A1C1-650937A85A96}" type="presParOf" srcId="{8F8A6661-915A-4535-87D7-9819784AA02B}" destId="{77A2B9F1-3AF1-41D7-AAC2-F29C8B2EECA2}" srcOrd="8" destOrd="0" presId="urn:microsoft.com/office/officeart/2008/layout/VerticalCurvedList"/>
    <dgm:cxn modelId="{9323C92E-F258-4F9D-BAAC-1DA68A936EBC}" type="presParOf" srcId="{77A2B9F1-3AF1-41D7-AAC2-F29C8B2EECA2}" destId="{AA93791F-825B-4471-AC08-D5DD30881C8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988579-A81C-4ACE-B896-94B619C05C78}">
      <dsp:nvSpPr>
        <dsp:cNvPr id="0" name=""/>
        <dsp:cNvSpPr/>
      </dsp:nvSpPr>
      <dsp:spPr>
        <a:xfrm>
          <a:off x="-4992752" y="-764977"/>
          <a:ext cx="5946106" cy="5946106"/>
        </a:xfrm>
        <a:prstGeom prst="blockArc">
          <a:avLst>
            <a:gd name="adj1" fmla="val 18900000"/>
            <a:gd name="adj2" fmla="val 2700000"/>
            <a:gd name="adj3" fmla="val 363"/>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C3EA5E-6E61-49A5-8DD9-32953C976D53}">
      <dsp:nvSpPr>
        <dsp:cNvPr id="0" name=""/>
        <dsp:cNvSpPr/>
      </dsp:nvSpPr>
      <dsp:spPr>
        <a:xfrm>
          <a:off x="506808" y="382049"/>
          <a:ext cx="8073670" cy="679380"/>
        </a:xfrm>
        <a:prstGeom prst="rect">
          <a:avLst/>
        </a:prstGeom>
        <a:solidFill>
          <a:schemeClr val="accent2">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539258" tIns="40640" rIns="40640" bIns="40640" numCol="1" spcCol="1270" anchor="ctr" anchorCtr="0">
          <a:noAutofit/>
        </a:bodyPr>
        <a:lstStyle/>
        <a:p>
          <a:pPr marL="0" lvl="0" indent="0" algn="l" defTabSz="711200">
            <a:lnSpc>
              <a:spcPct val="90000"/>
            </a:lnSpc>
            <a:spcBef>
              <a:spcPct val="0"/>
            </a:spcBef>
            <a:spcAft>
              <a:spcPct val="35000"/>
            </a:spcAft>
            <a:buNone/>
          </a:pPr>
          <a:r>
            <a:rPr lang="en-ZW" sz="1600" b="1" kern="1200" dirty="0">
              <a:solidFill>
                <a:schemeClr val="bg1"/>
              </a:solidFill>
              <a:latin typeface="Cambria" panose="02040503050406030204" pitchFamily="18" charset="0"/>
              <a:ea typeface="Cambria" panose="02040503050406030204" pitchFamily="18" charset="0"/>
            </a:rPr>
            <a:t>To identify gaps and improve the Authority’s service delivery</a:t>
          </a:r>
          <a:endParaRPr lang="en-US" sz="1600" kern="1200" dirty="0">
            <a:solidFill>
              <a:schemeClr val="bg1"/>
            </a:solidFill>
            <a:latin typeface="Cambria" panose="02040503050406030204" pitchFamily="18" charset="0"/>
            <a:ea typeface="Cambria" panose="02040503050406030204" pitchFamily="18" charset="0"/>
          </a:endParaRPr>
        </a:p>
      </dsp:txBody>
      <dsp:txXfrm>
        <a:off x="506808" y="382049"/>
        <a:ext cx="8073670" cy="679380"/>
      </dsp:txXfrm>
    </dsp:sp>
    <dsp:sp modelId="{DF9BFCB0-0467-4C46-A0FA-753ED3DFF118}">
      <dsp:nvSpPr>
        <dsp:cNvPr id="0" name=""/>
        <dsp:cNvSpPr/>
      </dsp:nvSpPr>
      <dsp:spPr>
        <a:xfrm>
          <a:off x="74606" y="254591"/>
          <a:ext cx="849225" cy="849225"/>
        </a:xfrm>
        <a:prstGeom prst="ellipse">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39BFB6F6-7C6F-4355-8479-A03F7F427766}">
      <dsp:nvSpPr>
        <dsp:cNvPr id="0" name=""/>
        <dsp:cNvSpPr/>
      </dsp:nvSpPr>
      <dsp:spPr>
        <a:xfrm>
          <a:off x="888724" y="1358761"/>
          <a:ext cx="7684165" cy="679380"/>
        </a:xfrm>
        <a:prstGeom prst="rect">
          <a:avLst/>
        </a:prstGeom>
        <a:solidFill>
          <a:schemeClr val="accent2">
            <a:hueOff val="860023"/>
            <a:satOff val="340"/>
            <a:lumOff val="-6667"/>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539258" tIns="40640" rIns="40640" bIns="40640" numCol="1" spcCol="1270" anchor="ctr" anchorCtr="0">
          <a:noAutofit/>
        </a:bodyPr>
        <a:lstStyle/>
        <a:p>
          <a:pPr marL="0" lvl="0" indent="0" algn="l" defTabSz="711200">
            <a:lnSpc>
              <a:spcPct val="90000"/>
            </a:lnSpc>
            <a:spcBef>
              <a:spcPct val="0"/>
            </a:spcBef>
            <a:spcAft>
              <a:spcPct val="35000"/>
            </a:spcAft>
            <a:buNone/>
          </a:pPr>
          <a:r>
            <a:rPr lang="en-ZW" sz="1600" b="1" kern="1200" dirty="0">
              <a:solidFill>
                <a:schemeClr val="bg1"/>
              </a:solidFill>
              <a:latin typeface="Cambria" panose="02040503050406030204" pitchFamily="18" charset="0"/>
              <a:ea typeface="Cambria" panose="02040503050406030204" pitchFamily="18" charset="0"/>
            </a:rPr>
            <a:t>To receive feedback on perception and of obtain recommendations on desired service improvements directly from the clients</a:t>
          </a:r>
          <a:endParaRPr lang="en-US" sz="1600" kern="1200" dirty="0">
            <a:solidFill>
              <a:schemeClr val="bg1"/>
            </a:solidFill>
            <a:latin typeface="Cambria" panose="02040503050406030204" pitchFamily="18" charset="0"/>
            <a:ea typeface="Cambria" panose="02040503050406030204" pitchFamily="18" charset="0"/>
          </a:endParaRPr>
        </a:p>
      </dsp:txBody>
      <dsp:txXfrm>
        <a:off x="888724" y="1358761"/>
        <a:ext cx="7684165" cy="679380"/>
      </dsp:txXfrm>
    </dsp:sp>
    <dsp:sp modelId="{CDCAC35B-F53C-477A-80B3-54AA2A96D5E7}">
      <dsp:nvSpPr>
        <dsp:cNvPr id="0" name=""/>
        <dsp:cNvSpPr/>
      </dsp:nvSpPr>
      <dsp:spPr>
        <a:xfrm>
          <a:off x="464111" y="1273838"/>
          <a:ext cx="849225" cy="849225"/>
        </a:xfrm>
        <a:prstGeom prst="ellipse">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E10E4B01-CBF0-4A62-8F99-C13F0AF795E9}">
      <dsp:nvSpPr>
        <dsp:cNvPr id="0" name=""/>
        <dsp:cNvSpPr/>
      </dsp:nvSpPr>
      <dsp:spPr>
        <a:xfrm>
          <a:off x="888724" y="2378008"/>
          <a:ext cx="7684165" cy="679380"/>
        </a:xfrm>
        <a:prstGeom prst="rect">
          <a:avLst/>
        </a:prstGeom>
        <a:solidFill>
          <a:schemeClr val="accent2">
            <a:hueOff val="1720047"/>
            <a:satOff val="679"/>
            <a:lumOff val="-13334"/>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539258" tIns="40640" rIns="40640" bIns="40640" numCol="1" spcCol="1270" anchor="ctr" anchorCtr="0">
          <a:noAutofit/>
        </a:bodyPr>
        <a:lstStyle/>
        <a:p>
          <a:pPr marL="0" lvl="0" indent="0" algn="l" defTabSz="711200">
            <a:lnSpc>
              <a:spcPct val="90000"/>
            </a:lnSpc>
            <a:spcBef>
              <a:spcPct val="0"/>
            </a:spcBef>
            <a:spcAft>
              <a:spcPct val="35000"/>
            </a:spcAft>
            <a:buNone/>
          </a:pPr>
          <a:r>
            <a:rPr lang="en-ZW" sz="1600" b="1" kern="1200" dirty="0">
              <a:solidFill>
                <a:schemeClr val="bg1"/>
              </a:solidFill>
              <a:latin typeface="Cambria" panose="02040503050406030204" pitchFamily="18" charset="0"/>
              <a:ea typeface="Cambria" panose="02040503050406030204" pitchFamily="18" charset="0"/>
            </a:rPr>
            <a:t>To help operations address gaps identified in the report</a:t>
          </a:r>
          <a:endParaRPr lang="en-US" sz="1600" kern="1200" dirty="0">
            <a:solidFill>
              <a:schemeClr val="bg1"/>
            </a:solidFill>
            <a:latin typeface="Cambria" panose="02040503050406030204" pitchFamily="18" charset="0"/>
            <a:ea typeface="Cambria" panose="02040503050406030204" pitchFamily="18" charset="0"/>
          </a:endParaRPr>
        </a:p>
      </dsp:txBody>
      <dsp:txXfrm>
        <a:off x="888724" y="2378008"/>
        <a:ext cx="7684165" cy="679380"/>
      </dsp:txXfrm>
    </dsp:sp>
    <dsp:sp modelId="{FB1D1681-A008-4D96-B515-06437DCD584B}">
      <dsp:nvSpPr>
        <dsp:cNvPr id="0" name=""/>
        <dsp:cNvSpPr/>
      </dsp:nvSpPr>
      <dsp:spPr>
        <a:xfrm>
          <a:off x="464111" y="2293086"/>
          <a:ext cx="849225" cy="849225"/>
        </a:xfrm>
        <a:prstGeom prst="ellipse">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3CD9E128-8BD2-4041-8F1E-65FDAAEA06FA}">
      <dsp:nvSpPr>
        <dsp:cNvPr id="0" name=""/>
        <dsp:cNvSpPr/>
      </dsp:nvSpPr>
      <dsp:spPr>
        <a:xfrm>
          <a:off x="499219" y="3397256"/>
          <a:ext cx="8073670" cy="679380"/>
        </a:xfrm>
        <a:prstGeom prst="rect">
          <a:avLst/>
        </a:prstGeom>
        <a:solidFill>
          <a:schemeClr val="accent2">
            <a:hueOff val="2580070"/>
            <a:satOff val="1019"/>
            <a:lumOff val="-20001"/>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539258" tIns="40640" rIns="40640" bIns="40640" numCol="1" spcCol="1270" anchor="ctr" anchorCtr="0">
          <a:noAutofit/>
        </a:bodyPr>
        <a:lstStyle/>
        <a:p>
          <a:pPr marL="0" lvl="0" indent="0" algn="l" defTabSz="711200">
            <a:lnSpc>
              <a:spcPct val="90000"/>
            </a:lnSpc>
            <a:spcBef>
              <a:spcPct val="0"/>
            </a:spcBef>
            <a:spcAft>
              <a:spcPct val="35000"/>
            </a:spcAft>
            <a:buNone/>
          </a:pPr>
          <a:r>
            <a:rPr lang="en-ZW" sz="1600" b="1" kern="1200">
              <a:solidFill>
                <a:schemeClr val="bg1"/>
              </a:solidFill>
              <a:latin typeface="Cambria" panose="02040503050406030204" pitchFamily="18" charset="0"/>
              <a:ea typeface="Cambria" panose="02040503050406030204" pitchFamily="18" charset="0"/>
            </a:rPr>
            <a:t>To help operations address gaps identified in the report</a:t>
          </a:r>
        </a:p>
      </dsp:txBody>
      <dsp:txXfrm>
        <a:off x="499219" y="3397256"/>
        <a:ext cx="8073670" cy="679380"/>
      </dsp:txXfrm>
    </dsp:sp>
    <dsp:sp modelId="{AA93791F-825B-4471-AC08-D5DD30881C86}">
      <dsp:nvSpPr>
        <dsp:cNvPr id="0" name=""/>
        <dsp:cNvSpPr/>
      </dsp:nvSpPr>
      <dsp:spPr>
        <a:xfrm>
          <a:off x="74606" y="3312334"/>
          <a:ext cx="849225" cy="849225"/>
        </a:xfrm>
        <a:prstGeom prst="ellipse">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t>4/7/2026</a:t>
            </a:fld>
            <a:endParaRPr lang="en-US"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F815A-5A10-42A8-9FEC-3938D2D9BA48}" type="datetimeFigureOut">
              <a:rPr lang="en-US" noProof="0" smtClean="0"/>
              <a:t>4/7/2026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649DAF-093F-4482-AA38-346E9A2DEE94}" type="slidenum">
              <a:rPr lang="en-US" noProof="0" smtClean="0"/>
              <a:t>‹#›</a:t>
            </a:fld>
            <a:endParaRPr lang="en-US" noProof="0" dirty="0"/>
          </a:p>
        </p:txBody>
      </p:sp>
    </p:spTree>
    <p:extLst>
      <p:ext uri="{BB962C8B-B14F-4D97-AF65-F5344CB8AC3E}">
        <p14:creationId xmlns:p14="http://schemas.microsoft.com/office/powerpoint/2010/main" val="3356813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a:t>
            </a:fld>
            <a:endParaRPr lang="en-US" noProof="0" dirty="0"/>
          </a:p>
        </p:txBody>
      </p:sp>
    </p:spTree>
    <p:extLst>
      <p:ext uri="{BB962C8B-B14F-4D97-AF65-F5344CB8AC3E}">
        <p14:creationId xmlns:p14="http://schemas.microsoft.com/office/powerpoint/2010/main" val="4121393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13</a:t>
            </a:fld>
            <a:endParaRPr lang="en-US" noProof="0" dirty="0"/>
          </a:p>
        </p:txBody>
      </p:sp>
    </p:spTree>
    <p:extLst>
      <p:ext uri="{BB962C8B-B14F-4D97-AF65-F5344CB8AC3E}">
        <p14:creationId xmlns:p14="http://schemas.microsoft.com/office/powerpoint/2010/main" val="1918415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14</a:t>
            </a:fld>
            <a:endParaRPr lang="en-US" noProof="0" dirty="0"/>
          </a:p>
        </p:txBody>
      </p:sp>
    </p:spTree>
    <p:extLst>
      <p:ext uri="{BB962C8B-B14F-4D97-AF65-F5344CB8AC3E}">
        <p14:creationId xmlns:p14="http://schemas.microsoft.com/office/powerpoint/2010/main" val="2579593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15</a:t>
            </a:fld>
            <a:endParaRPr lang="en-US" noProof="0" dirty="0"/>
          </a:p>
        </p:txBody>
      </p:sp>
    </p:spTree>
    <p:extLst>
      <p:ext uri="{BB962C8B-B14F-4D97-AF65-F5344CB8AC3E}">
        <p14:creationId xmlns:p14="http://schemas.microsoft.com/office/powerpoint/2010/main" val="3175353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16</a:t>
            </a:fld>
            <a:endParaRPr lang="en-US" noProof="0" dirty="0"/>
          </a:p>
        </p:txBody>
      </p:sp>
    </p:spTree>
    <p:extLst>
      <p:ext uri="{BB962C8B-B14F-4D97-AF65-F5344CB8AC3E}">
        <p14:creationId xmlns:p14="http://schemas.microsoft.com/office/powerpoint/2010/main" val="2579674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17</a:t>
            </a:fld>
            <a:endParaRPr lang="en-US" noProof="0" dirty="0"/>
          </a:p>
        </p:txBody>
      </p:sp>
    </p:spTree>
    <p:extLst>
      <p:ext uri="{BB962C8B-B14F-4D97-AF65-F5344CB8AC3E}">
        <p14:creationId xmlns:p14="http://schemas.microsoft.com/office/powerpoint/2010/main" val="282837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18</a:t>
            </a:fld>
            <a:endParaRPr lang="en-US" noProof="0" dirty="0"/>
          </a:p>
        </p:txBody>
      </p:sp>
    </p:spTree>
    <p:extLst>
      <p:ext uri="{BB962C8B-B14F-4D97-AF65-F5344CB8AC3E}">
        <p14:creationId xmlns:p14="http://schemas.microsoft.com/office/powerpoint/2010/main" val="3570764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19</a:t>
            </a:fld>
            <a:endParaRPr lang="en-US" noProof="0" dirty="0"/>
          </a:p>
        </p:txBody>
      </p:sp>
    </p:spTree>
    <p:extLst>
      <p:ext uri="{BB962C8B-B14F-4D97-AF65-F5344CB8AC3E}">
        <p14:creationId xmlns:p14="http://schemas.microsoft.com/office/powerpoint/2010/main" val="4036786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256C5-37B1-05E2-5691-FAEE65A9B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A73D9C-F861-ABFB-7261-63105DA22C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BA8A2-47EA-C888-CC30-02049838AB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92D96E-7E9A-59F7-595B-9D07AA67FD4B}"/>
              </a:ext>
            </a:extLst>
          </p:cNvPr>
          <p:cNvSpPr>
            <a:spLocks noGrp="1"/>
          </p:cNvSpPr>
          <p:nvPr>
            <p:ph type="sldNum" sz="quarter" idx="5"/>
          </p:nvPr>
        </p:nvSpPr>
        <p:spPr/>
        <p:txBody>
          <a:bodyPr/>
          <a:lstStyle/>
          <a:p>
            <a:fld id="{B8649DAF-093F-4482-AA38-346E9A2DEE94}" type="slidenum">
              <a:rPr lang="en-US" noProof="0" smtClean="0"/>
              <a:t>20</a:t>
            </a:fld>
            <a:endParaRPr lang="en-US" noProof="0" dirty="0"/>
          </a:p>
        </p:txBody>
      </p:sp>
    </p:spTree>
    <p:extLst>
      <p:ext uri="{BB962C8B-B14F-4D97-AF65-F5344CB8AC3E}">
        <p14:creationId xmlns:p14="http://schemas.microsoft.com/office/powerpoint/2010/main" val="2945007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21</a:t>
            </a:fld>
            <a:endParaRPr lang="en-US" noProof="0" dirty="0"/>
          </a:p>
        </p:txBody>
      </p:sp>
    </p:spTree>
    <p:extLst>
      <p:ext uri="{BB962C8B-B14F-4D97-AF65-F5344CB8AC3E}">
        <p14:creationId xmlns:p14="http://schemas.microsoft.com/office/powerpoint/2010/main" val="4237010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22</a:t>
            </a:fld>
            <a:endParaRPr lang="en-US" noProof="0" dirty="0"/>
          </a:p>
        </p:txBody>
      </p:sp>
    </p:spTree>
    <p:extLst>
      <p:ext uri="{BB962C8B-B14F-4D97-AF65-F5344CB8AC3E}">
        <p14:creationId xmlns:p14="http://schemas.microsoft.com/office/powerpoint/2010/main" val="1895951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a:t>
            </a:fld>
            <a:endParaRPr lang="en-US" noProof="0" dirty="0"/>
          </a:p>
        </p:txBody>
      </p:sp>
    </p:spTree>
    <p:extLst>
      <p:ext uri="{BB962C8B-B14F-4D97-AF65-F5344CB8AC3E}">
        <p14:creationId xmlns:p14="http://schemas.microsoft.com/office/powerpoint/2010/main" val="3689264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23</a:t>
            </a:fld>
            <a:endParaRPr lang="en-US" noProof="0" dirty="0"/>
          </a:p>
        </p:txBody>
      </p:sp>
    </p:spTree>
    <p:extLst>
      <p:ext uri="{BB962C8B-B14F-4D97-AF65-F5344CB8AC3E}">
        <p14:creationId xmlns:p14="http://schemas.microsoft.com/office/powerpoint/2010/main" val="10774588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24</a:t>
            </a:fld>
            <a:endParaRPr lang="en-US" noProof="0" dirty="0"/>
          </a:p>
        </p:txBody>
      </p:sp>
    </p:spTree>
    <p:extLst>
      <p:ext uri="{BB962C8B-B14F-4D97-AF65-F5344CB8AC3E}">
        <p14:creationId xmlns:p14="http://schemas.microsoft.com/office/powerpoint/2010/main" val="10875624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25</a:t>
            </a:fld>
            <a:endParaRPr lang="en-US" noProof="0" dirty="0"/>
          </a:p>
        </p:txBody>
      </p:sp>
    </p:spTree>
    <p:extLst>
      <p:ext uri="{BB962C8B-B14F-4D97-AF65-F5344CB8AC3E}">
        <p14:creationId xmlns:p14="http://schemas.microsoft.com/office/powerpoint/2010/main" val="25527895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26</a:t>
            </a:fld>
            <a:endParaRPr lang="en-US" noProof="0" dirty="0"/>
          </a:p>
        </p:txBody>
      </p:sp>
    </p:spTree>
    <p:extLst>
      <p:ext uri="{BB962C8B-B14F-4D97-AF65-F5344CB8AC3E}">
        <p14:creationId xmlns:p14="http://schemas.microsoft.com/office/powerpoint/2010/main" val="561353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27</a:t>
            </a:fld>
            <a:endParaRPr lang="en-US" noProof="0" dirty="0"/>
          </a:p>
        </p:txBody>
      </p:sp>
    </p:spTree>
    <p:extLst>
      <p:ext uri="{BB962C8B-B14F-4D97-AF65-F5344CB8AC3E}">
        <p14:creationId xmlns:p14="http://schemas.microsoft.com/office/powerpoint/2010/main" val="40267160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29</a:t>
            </a:fld>
            <a:endParaRPr lang="en-US" noProof="0" dirty="0"/>
          </a:p>
        </p:txBody>
      </p:sp>
    </p:spTree>
    <p:extLst>
      <p:ext uri="{BB962C8B-B14F-4D97-AF65-F5344CB8AC3E}">
        <p14:creationId xmlns:p14="http://schemas.microsoft.com/office/powerpoint/2010/main" val="35551561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30</a:t>
            </a:fld>
            <a:endParaRPr lang="en-US" noProof="0" dirty="0"/>
          </a:p>
        </p:txBody>
      </p:sp>
    </p:spTree>
    <p:extLst>
      <p:ext uri="{BB962C8B-B14F-4D97-AF65-F5344CB8AC3E}">
        <p14:creationId xmlns:p14="http://schemas.microsoft.com/office/powerpoint/2010/main" val="4208875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31</a:t>
            </a:fld>
            <a:endParaRPr lang="en-US" noProof="0" dirty="0"/>
          </a:p>
        </p:txBody>
      </p:sp>
    </p:spTree>
    <p:extLst>
      <p:ext uri="{BB962C8B-B14F-4D97-AF65-F5344CB8AC3E}">
        <p14:creationId xmlns:p14="http://schemas.microsoft.com/office/powerpoint/2010/main" val="12877429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32</a:t>
            </a:fld>
            <a:endParaRPr lang="en-US" noProof="0" dirty="0"/>
          </a:p>
        </p:txBody>
      </p:sp>
    </p:spTree>
    <p:extLst>
      <p:ext uri="{BB962C8B-B14F-4D97-AF65-F5344CB8AC3E}">
        <p14:creationId xmlns:p14="http://schemas.microsoft.com/office/powerpoint/2010/main" val="38504914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33</a:t>
            </a:fld>
            <a:endParaRPr lang="en-US" noProof="0" dirty="0"/>
          </a:p>
        </p:txBody>
      </p:sp>
    </p:spTree>
    <p:extLst>
      <p:ext uri="{BB962C8B-B14F-4D97-AF65-F5344CB8AC3E}">
        <p14:creationId xmlns:p14="http://schemas.microsoft.com/office/powerpoint/2010/main" val="2471314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a:t>
            </a:fld>
            <a:endParaRPr lang="en-US" noProof="0" dirty="0"/>
          </a:p>
        </p:txBody>
      </p:sp>
    </p:spTree>
    <p:extLst>
      <p:ext uri="{BB962C8B-B14F-4D97-AF65-F5344CB8AC3E}">
        <p14:creationId xmlns:p14="http://schemas.microsoft.com/office/powerpoint/2010/main" val="24205568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34</a:t>
            </a:fld>
            <a:endParaRPr lang="en-US" noProof="0" dirty="0"/>
          </a:p>
        </p:txBody>
      </p:sp>
    </p:spTree>
    <p:extLst>
      <p:ext uri="{BB962C8B-B14F-4D97-AF65-F5344CB8AC3E}">
        <p14:creationId xmlns:p14="http://schemas.microsoft.com/office/powerpoint/2010/main" val="21062412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35</a:t>
            </a:fld>
            <a:endParaRPr lang="en-US" noProof="0" dirty="0"/>
          </a:p>
        </p:txBody>
      </p:sp>
    </p:spTree>
    <p:extLst>
      <p:ext uri="{BB962C8B-B14F-4D97-AF65-F5344CB8AC3E}">
        <p14:creationId xmlns:p14="http://schemas.microsoft.com/office/powerpoint/2010/main" val="37665831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36</a:t>
            </a:fld>
            <a:endParaRPr lang="en-US" noProof="0" dirty="0"/>
          </a:p>
        </p:txBody>
      </p:sp>
    </p:spTree>
    <p:extLst>
      <p:ext uri="{BB962C8B-B14F-4D97-AF65-F5344CB8AC3E}">
        <p14:creationId xmlns:p14="http://schemas.microsoft.com/office/powerpoint/2010/main" val="29674933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38</a:t>
            </a:fld>
            <a:endParaRPr lang="en-US" noProof="0" dirty="0"/>
          </a:p>
        </p:txBody>
      </p:sp>
    </p:spTree>
    <p:extLst>
      <p:ext uri="{BB962C8B-B14F-4D97-AF65-F5344CB8AC3E}">
        <p14:creationId xmlns:p14="http://schemas.microsoft.com/office/powerpoint/2010/main" val="42296739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39</a:t>
            </a:fld>
            <a:endParaRPr lang="en-US" noProof="0" dirty="0"/>
          </a:p>
        </p:txBody>
      </p:sp>
    </p:spTree>
    <p:extLst>
      <p:ext uri="{BB962C8B-B14F-4D97-AF65-F5344CB8AC3E}">
        <p14:creationId xmlns:p14="http://schemas.microsoft.com/office/powerpoint/2010/main" val="37776706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40</a:t>
            </a:fld>
            <a:endParaRPr lang="en-US" noProof="0" dirty="0"/>
          </a:p>
        </p:txBody>
      </p:sp>
    </p:spTree>
    <p:extLst>
      <p:ext uri="{BB962C8B-B14F-4D97-AF65-F5344CB8AC3E}">
        <p14:creationId xmlns:p14="http://schemas.microsoft.com/office/powerpoint/2010/main" val="22369938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41</a:t>
            </a:fld>
            <a:endParaRPr lang="en-US" noProof="0" dirty="0"/>
          </a:p>
        </p:txBody>
      </p:sp>
    </p:spTree>
    <p:extLst>
      <p:ext uri="{BB962C8B-B14F-4D97-AF65-F5344CB8AC3E}">
        <p14:creationId xmlns:p14="http://schemas.microsoft.com/office/powerpoint/2010/main" val="31183766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42</a:t>
            </a:fld>
            <a:endParaRPr lang="en-US" noProof="0" dirty="0"/>
          </a:p>
        </p:txBody>
      </p:sp>
    </p:spTree>
    <p:extLst>
      <p:ext uri="{BB962C8B-B14F-4D97-AF65-F5344CB8AC3E}">
        <p14:creationId xmlns:p14="http://schemas.microsoft.com/office/powerpoint/2010/main" val="26458874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43</a:t>
            </a:fld>
            <a:endParaRPr lang="en-US" noProof="0" dirty="0"/>
          </a:p>
        </p:txBody>
      </p:sp>
    </p:spTree>
    <p:extLst>
      <p:ext uri="{BB962C8B-B14F-4D97-AF65-F5344CB8AC3E}">
        <p14:creationId xmlns:p14="http://schemas.microsoft.com/office/powerpoint/2010/main" val="6314311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44</a:t>
            </a:fld>
            <a:endParaRPr lang="en-US" noProof="0" dirty="0"/>
          </a:p>
        </p:txBody>
      </p:sp>
    </p:spTree>
    <p:extLst>
      <p:ext uri="{BB962C8B-B14F-4D97-AF65-F5344CB8AC3E}">
        <p14:creationId xmlns:p14="http://schemas.microsoft.com/office/powerpoint/2010/main" val="1505398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a:t>
            </a:fld>
            <a:endParaRPr lang="en-US" noProof="0" dirty="0"/>
          </a:p>
        </p:txBody>
      </p:sp>
    </p:spTree>
    <p:extLst>
      <p:ext uri="{BB962C8B-B14F-4D97-AF65-F5344CB8AC3E}">
        <p14:creationId xmlns:p14="http://schemas.microsoft.com/office/powerpoint/2010/main" val="39490770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45</a:t>
            </a:fld>
            <a:endParaRPr lang="en-US" noProof="0" dirty="0"/>
          </a:p>
        </p:txBody>
      </p:sp>
    </p:spTree>
    <p:extLst>
      <p:ext uri="{BB962C8B-B14F-4D97-AF65-F5344CB8AC3E}">
        <p14:creationId xmlns:p14="http://schemas.microsoft.com/office/powerpoint/2010/main" val="10208576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47</a:t>
            </a:fld>
            <a:endParaRPr lang="en-US" noProof="0" dirty="0"/>
          </a:p>
        </p:txBody>
      </p:sp>
    </p:spTree>
    <p:extLst>
      <p:ext uri="{BB962C8B-B14F-4D97-AF65-F5344CB8AC3E}">
        <p14:creationId xmlns:p14="http://schemas.microsoft.com/office/powerpoint/2010/main" val="20245675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48</a:t>
            </a:fld>
            <a:endParaRPr lang="en-US" noProof="0" dirty="0"/>
          </a:p>
        </p:txBody>
      </p:sp>
    </p:spTree>
    <p:extLst>
      <p:ext uri="{BB962C8B-B14F-4D97-AF65-F5344CB8AC3E}">
        <p14:creationId xmlns:p14="http://schemas.microsoft.com/office/powerpoint/2010/main" val="517128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49</a:t>
            </a:fld>
            <a:endParaRPr lang="en-US" noProof="0" dirty="0"/>
          </a:p>
        </p:txBody>
      </p:sp>
    </p:spTree>
    <p:extLst>
      <p:ext uri="{BB962C8B-B14F-4D97-AF65-F5344CB8AC3E}">
        <p14:creationId xmlns:p14="http://schemas.microsoft.com/office/powerpoint/2010/main" val="21965058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50</a:t>
            </a:fld>
            <a:endParaRPr lang="en-US" noProof="0" dirty="0"/>
          </a:p>
        </p:txBody>
      </p:sp>
    </p:spTree>
    <p:extLst>
      <p:ext uri="{BB962C8B-B14F-4D97-AF65-F5344CB8AC3E}">
        <p14:creationId xmlns:p14="http://schemas.microsoft.com/office/powerpoint/2010/main" val="3141397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51</a:t>
            </a:fld>
            <a:endParaRPr lang="en-US" noProof="0" dirty="0"/>
          </a:p>
        </p:txBody>
      </p:sp>
    </p:spTree>
    <p:extLst>
      <p:ext uri="{BB962C8B-B14F-4D97-AF65-F5344CB8AC3E}">
        <p14:creationId xmlns:p14="http://schemas.microsoft.com/office/powerpoint/2010/main" val="6977745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52</a:t>
            </a:fld>
            <a:endParaRPr lang="en-US" noProof="0" dirty="0"/>
          </a:p>
        </p:txBody>
      </p:sp>
    </p:spTree>
    <p:extLst>
      <p:ext uri="{BB962C8B-B14F-4D97-AF65-F5344CB8AC3E}">
        <p14:creationId xmlns:p14="http://schemas.microsoft.com/office/powerpoint/2010/main" val="34779404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53</a:t>
            </a:fld>
            <a:endParaRPr lang="en-US" noProof="0" dirty="0"/>
          </a:p>
        </p:txBody>
      </p:sp>
    </p:spTree>
    <p:extLst>
      <p:ext uri="{BB962C8B-B14F-4D97-AF65-F5344CB8AC3E}">
        <p14:creationId xmlns:p14="http://schemas.microsoft.com/office/powerpoint/2010/main" val="31785927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54</a:t>
            </a:fld>
            <a:endParaRPr lang="en-US" noProof="0" dirty="0"/>
          </a:p>
        </p:txBody>
      </p:sp>
    </p:spTree>
    <p:extLst>
      <p:ext uri="{BB962C8B-B14F-4D97-AF65-F5344CB8AC3E}">
        <p14:creationId xmlns:p14="http://schemas.microsoft.com/office/powerpoint/2010/main" val="40665755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56</a:t>
            </a:fld>
            <a:endParaRPr lang="en-US" noProof="0" dirty="0"/>
          </a:p>
        </p:txBody>
      </p:sp>
    </p:spTree>
    <p:extLst>
      <p:ext uri="{BB962C8B-B14F-4D97-AF65-F5344CB8AC3E}">
        <p14:creationId xmlns:p14="http://schemas.microsoft.com/office/powerpoint/2010/main" val="3129458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a:t>
            </a:fld>
            <a:endParaRPr lang="en-US" noProof="0" dirty="0"/>
          </a:p>
        </p:txBody>
      </p:sp>
    </p:spTree>
    <p:extLst>
      <p:ext uri="{BB962C8B-B14F-4D97-AF65-F5344CB8AC3E}">
        <p14:creationId xmlns:p14="http://schemas.microsoft.com/office/powerpoint/2010/main" val="41352772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57</a:t>
            </a:fld>
            <a:endParaRPr lang="en-US" noProof="0" dirty="0"/>
          </a:p>
        </p:txBody>
      </p:sp>
    </p:spTree>
    <p:extLst>
      <p:ext uri="{BB962C8B-B14F-4D97-AF65-F5344CB8AC3E}">
        <p14:creationId xmlns:p14="http://schemas.microsoft.com/office/powerpoint/2010/main" val="36342204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58</a:t>
            </a:fld>
            <a:endParaRPr lang="en-US" noProof="0" dirty="0"/>
          </a:p>
        </p:txBody>
      </p:sp>
    </p:spTree>
    <p:extLst>
      <p:ext uri="{BB962C8B-B14F-4D97-AF65-F5344CB8AC3E}">
        <p14:creationId xmlns:p14="http://schemas.microsoft.com/office/powerpoint/2010/main" val="38359541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59</a:t>
            </a:fld>
            <a:endParaRPr lang="en-US" noProof="0" dirty="0"/>
          </a:p>
        </p:txBody>
      </p:sp>
    </p:spTree>
    <p:extLst>
      <p:ext uri="{BB962C8B-B14F-4D97-AF65-F5344CB8AC3E}">
        <p14:creationId xmlns:p14="http://schemas.microsoft.com/office/powerpoint/2010/main" val="35693267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60</a:t>
            </a:fld>
            <a:endParaRPr lang="en-US" noProof="0" dirty="0"/>
          </a:p>
        </p:txBody>
      </p:sp>
    </p:spTree>
    <p:extLst>
      <p:ext uri="{BB962C8B-B14F-4D97-AF65-F5344CB8AC3E}">
        <p14:creationId xmlns:p14="http://schemas.microsoft.com/office/powerpoint/2010/main" val="33133986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61</a:t>
            </a:fld>
            <a:endParaRPr lang="en-US" noProof="0" dirty="0"/>
          </a:p>
        </p:txBody>
      </p:sp>
    </p:spTree>
    <p:extLst>
      <p:ext uri="{BB962C8B-B14F-4D97-AF65-F5344CB8AC3E}">
        <p14:creationId xmlns:p14="http://schemas.microsoft.com/office/powerpoint/2010/main" val="1451781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62</a:t>
            </a:fld>
            <a:endParaRPr lang="en-US" noProof="0" dirty="0"/>
          </a:p>
        </p:txBody>
      </p:sp>
    </p:spTree>
    <p:extLst>
      <p:ext uri="{BB962C8B-B14F-4D97-AF65-F5344CB8AC3E}">
        <p14:creationId xmlns:p14="http://schemas.microsoft.com/office/powerpoint/2010/main" val="14659150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63</a:t>
            </a:fld>
            <a:endParaRPr lang="en-US" noProof="0" dirty="0"/>
          </a:p>
        </p:txBody>
      </p:sp>
    </p:spTree>
    <p:extLst>
      <p:ext uri="{BB962C8B-B14F-4D97-AF65-F5344CB8AC3E}">
        <p14:creationId xmlns:p14="http://schemas.microsoft.com/office/powerpoint/2010/main" val="6709950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64</a:t>
            </a:fld>
            <a:endParaRPr lang="en-US" noProof="0" dirty="0"/>
          </a:p>
        </p:txBody>
      </p:sp>
    </p:spTree>
    <p:extLst>
      <p:ext uri="{BB962C8B-B14F-4D97-AF65-F5344CB8AC3E}">
        <p14:creationId xmlns:p14="http://schemas.microsoft.com/office/powerpoint/2010/main" val="39000142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65</a:t>
            </a:fld>
            <a:endParaRPr lang="en-US" noProof="0" dirty="0"/>
          </a:p>
        </p:txBody>
      </p:sp>
    </p:spTree>
    <p:extLst>
      <p:ext uri="{BB962C8B-B14F-4D97-AF65-F5344CB8AC3E}">
        <p14:creationId xmlns:p14="http://schemas.microsoft.com/office/powerpoint/2010/main" val="33042042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66</a:t>
            </a:fld>
            <a:endParaRPr lang="en-US" noProof="0" dirty="0"/>
          </a:p>
        </p:txBody>
      </p:sp>
    </p:spTree>
    <p:extLst>
      <p:ext uri="{BB962C8B-B14F-4D97-AF65-F5344CB8AC3E}">
        <p14:creationId xmlns:p14="http://schemas.microsoft.com/office/powerpoint/2010/main" val="307756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a:t>
            </a:fld>
            <a:endParaRPr lang="en-US" noProof="0" dirty="0"/>
          </a:p>
        </p:txBody>
      </p:sp>
    </p:spTree>
    <p:extLst>
      <p:ext uri="{BB962C8B-B14F-4D97-AF65-F5344CB8AC3E}">
        <p14:creationId xmlns:p14="http://schemas.microsoft.com/office/powerpoint/2010/main" val="241668341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67</a:t>
            </a:fld>
            <a:endParaRPr lang="en-US" noProof="0" dirty="0"/>
          </a:p>
        </p:txBody>
      </p:sp>
    </p:spTree>
    <p:extLst>
      <p:ext uri="{BB962C8B-B14F-4D97-AF65-F5344CB8AC3E}">
        <p14:creationId xmlns:p14="http://schemas.microsoft.com/office/powerpoint/2010/main" val="585779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68</a:t>
            </a:fld>
            <a:endParaRPr lang="en-US" noProof="0" dirty="0"/>
          </a:p>
        </p:txBody>
      </p:sp>
    </p:spTree>
    <p:extLst>
      <p:ext uri="{BB962C8B-B14F-4D97-AF65-F5344CB8AC3E}">
        <p14:creationId xmlns:p14="http://schemas.microsoft.com/office/powerpoint/2010/main" val="2922491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70</a:t>
            </a:fld>
            <a:endParaRPr lang="en-US" noProof="0" dirty="0"/>
          </a:p>
        </p:txBody>
      </p:sp>
    </p:spTree>
    <p:extLst>
      <p:ext uri="{BB962C8B-B14F-4D97-AF65-F5344CB8AC3E}">
        <p14:creationId xmlns:p14="http://schemas.microsoft.com/office/powerpoint/2010/main" val="17609578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71</a:t>
            </a:fld>
            <a:endParaRPr lang="en-US" noProof="0" dirty="0"/>
          </a:p>
        </p:txBody>
      </p:sp>
    </p:spTree>
    <p:extLst>
      <p:ext uri="{BB962C8B-B14F-4D97-AF65-F5344CB8AC3E}">
        <p14:creationId xmlns:p14="http://schemas.microsoft.com/office/powerpoint/2010/main" val="218113940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72</a:t>
            </a:fld>
            <a:endParaRPr lang="en-US" noProof="0" dirty="0"/>
          </a:p>
        </p:txBody>
      </p:sp>
    </p:spTree>
    <p:extLst>
      <p:ext uri="{BB962C8B-B14F-4D97-AF65-F5344CB8AC3E}">
        <p14:creationId xmlns:p14="http://schemas.microsoft.com/office/powerpoint/2010/main" val="25624983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73</a:t>
            </a:fld>
            <a:endParaRPr lang="en-US" noProof="0" dirty="0"/>
          </a:p>
        </p:txBody>
      </p:sp>
    </p:spTree>
    <p:extLst>
      <p:ext uri="{BB962C8B-B14F-4D97-AF65-F5344CB8AC3E}">
        <p14:creationId xmlns:p14="http://schemas.microsoft.com/office/powerpoint/2010/main" val="25468864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74</a:t>
            </a:fld>
            <a:endParaRPr lang="en-US" noProof="0" dirty="0"/>
          </a:p>
        </p:txBody>
      </p:sp>
    </p:spTree>
    <p:extLst>
      <p:ext uri="{BB962C8B-B14F-4D97-AF65-F5344CB8AC3E}">
        <p14:creationId xmlns:p14="http://schemas.microsoft.com/office/powerpoint/2010/main" val="21541802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75</a:t>
            </a:fld>
            <a:endParaRPr lang="en-US" noProof="0" dirty="0"/>
          </a:p>
        </p:txBody>
      </p:sp>
    </p:spTree>
    <p:extLst>
      <p:ext uri="{BB962C8B-B14F-4D97-AF65-F5344CB8AC3E}">
        <p14:creationId xmlns:p14="http://schemas.microsoft.com/office/powerpoint/2010/main" val="6154388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76</a:t>
            </a:fld>
            <a:endParaRPr lang="en-US" noProof="0" dirty="0"/>
          </a:p>
        </p:txBody>
      </p:sp>
    </p:spTree>
    <p:extLst>
      <p:ext uri="{BB962C8B-B14F-4D97-AF65-F5344CB8AC3E}">
        <p14:creationId xmlns:p14="http://schemas.microsoft.com/office/powerpoint/2010/main" val="37533792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77</a:t>
            </a:fld>
            <a:endParaRPr lang="en-US" noProof="0" dirty="0"/>
          </a:p>
        </p:txBody>
      </p:sp>
    </p:spTree>
    <p:extLst>
      <p:ext uri="{BB962C8B-B14F-4D97-AF65-F5344CB8AC3E}">
        <p14:creationId xmlns:p14="http://schemas.microsoft.com/office/powerpoint/2010/main" val="2604442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a:t>
            </a:fld>
            <a:endParaRPr lang="en-US" noProof="0" dirty="0"/>
          </a:p>
        </p:txBody>
      </p:sp>
    </p:spTree>
    <p:extLst>
      <p:ext uri="{BB962C8B-B14F-4D97-AF65-F5344CB8AC3E}">
        <p14:creationId xmlns:p14="http://schemas.microsoft.com/office/powerpoint/2010/main" val="14375959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78</a:t>
            </a:fld>
            <a:endParaRPr lang="en-US" noProof="0" dirty="0"/>
          </a:p>
        </p:txBody>
      </p:sp>
    </p:spTree>
    <p:extLst>
      <p:ext uri="{BB962C8B-B14F-4D97-AF65-F5344CB8AC3E}">
        <p14:creationId xmlns:p14="http://schemas.microsoft.com/office/powerpoint/2010/main" val="177759578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79</a:t>
            </a:fld>
            <a:endParaRPr lang="en-US" noProof="0" dirty="0"/>
          </a:p>
        </p:txBody>
      </p:sp>
    </p:spTree>
    <p:extLst>
      <p:ext uri="{BB962C8B-B14F-4D97-AF65-F5344CB8AC3E}">
        <p14:creationId xmlns:p14="http://schemas.microsoft.com/office/powerpoint/2010/main" val="39043709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81</a:t>
            </a:fld>
            <a:endParaRPr lang="en-US" noProof="0" dirty="0"/>
          </a:p>
        </p:txBody>
      </p:sp>
    </p:spTree>
    <p:extLst>
      <p:ext uri="{BB962C8B-B14F-4D97-AF65-F5344CB8AC3E}">
        <p14:creationId xmlns:p14="http://schemas.microsoft.com/office/powerpoint/2010/main" val="103001318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82</a:t>
            </a:fld>
            <a:endParaRPr lang="en-US" noProof="0" dirty="0"/>
          </a:p>
        </p:txBody>
      </p:sp>
    </p:spTree>
    <p:extLst>
      <p:ext uri="{BB962C8B-B14F-4D97-AF65-F5344CB8AC3E}">
        <p14:creationId xmlns:p14="http://schemas.microsoft.com/office/powerpoint/2010/main" val="30919803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83</a:t>
            </a:fld>
            <a:endParaRPr lang="en-US" noProof="0" dirty="0"/>
          </a:p>
        </p:txBody>
      </p:sp>
    </p:spTree>
    <p:extLst>
      <p:ext uri="{BB962C8B-B14F-4D97-AF65-F5344CB8AC3E}">
        <p14:creationId xmlns:p14="http://schemas.microsoft.com/office/powerpoint/2010/main" val="7661742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84</a:t>
            </a:fld>
            <a:endParaRPr lang="en-US" noProof="0" dirty="0"/>
          </a:p>
        </p:txBody>
      </p:sp>
    </p:spTree>
    <p:extLst>
      <p:ext uri="{BB962C8B-B14F-4D97-AF65-F5344CB8AC3E}">
        <p14:creationId xmlns:p14="http://schemas.microsoft.com/office/powerpoint/2010/main" val="37888493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85</a:t>
            </a:fld>
            <a:endParaRPr lang="en-US" noProof="0" dirty="0"/>
          </a:p>
        </p:txBody>
      </p:sp>
    </p:spTree>
    <p:extLst>
      <p:ext uri="{BB962C8B-B14F-4D97-AF65-F5344CB8AC3E}">
        <p14:creationId xmlns:p14="http://schemas.microsoft.com/office/powerpoint/2010/main" val="38759865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86</a:t>
            </a:fld>
            <a:endParaRPr lang="en-US" noProof="0" dirty="0"/>
          </a:p>
        </p:txBody>
      </p:sp>
    </p:spTree>
    <p:extLst>
      <p:ext uri="{BB962C8B-B14F-4D97-AF65-F5344CB8AC3E}">
        <p14:creationId xmlns:p14="http://schemas.microsoft.com/office/powerpoint/2010/main" val="368681811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87</a:t>
            </a:fld>
            <a:endParaRPr lang="en-US" noProof="0" dirty="0"/>
          </a:p>
        </p:txBody>
      </p:sp>
    </p:spTree>
    <p:extLst>
      <p:ext uri="{BB962C8B-B14F-4D97-AF65-F5344CB8AC3E}">
        <p14:creationId xmlns:p14="http://schemas.microsoft.com/office/powerpoint/2010/main" val="206177977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88</a:t>
            </a:fld>
            <a:endParaRPr lang="en-US" noProof="0" dirty="0"/>
          </a:p>
        </p:txBody>
      </p:sp>
    </p:spTree>
    <p:extLst>
      <p:ext uri="{BB962C8B-B14F-4D97-AF65-F5344CB8AC3E}">
        <p14:creationId xmlns:p14="http://schemas.microsoft.com/office/powerpoint/2010/main" val="1819166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9</a:t>
            </a:fld>
            <a:endParaRPr lang="en-US" noProof="0" dirty="0"/>
          </a:p>
        </p:txBody>
      </p:sp>
    </p:spTree>
    <p:extLst>
      <p:ext uri="{BB962C8B-B14F-4D97-AF65-F5344CB8AC3E}">
        <p14:creationId xmlns:p14="http://schemas.microsoft.com/office/powerpoint/2010/main" val="698454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89</a:t>
            </a:fld>
            <a:endParaRPr lang="en-US" noProof="0" dirty="0"/>
          </a:p>
        </p:txBody>
      </p:sp>
    </p:spTree>
    <p:extLst>
      <p:ext uri="{BB962C8B-B14F-4D97-AF65-F5344CB8AC3E}">
        <p14:creationId xmlns:p14="http://schemas.microsoft.com/office/powerpoint/2010/main" val="304991040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C9062-B91F-90DD-ECA3-84E65A64F6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A1410-93A4-FF57-1A62-BEF29650C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6477D4-3994-06CC-1AEF-DE4B121D17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78D6B3-34EF-23ED-EEAF-7A569D45A0F6}"/>
              </a:ext>
            </a:extLst>
          </p:cNvPr>
          <p:cNvSpPr>
            <a:spLocks noGrp="1"/>
          </p:cNvSpPr>
          <p:nvPr>
            <p:ph type="sldNum" sz="quarter" idx="5"/>
          </p:nvPr>
        </p:nvSpPr>
        <p:spPr/>
        <p:txBody>
          <a:bodyPr/>
          <a:lstStyle/>
          <a:p>
            <a:fld id="{B8649DAF-093F-4482-AA38-346E9A2DEE94}" type="slidenum">
              <a:rPr lang="en-US" noProof="0" smtClean="0"/>
              <a:t>90</a:t>
            </a:fld>
            <a:endParaRPr lang="en-US" noProof="0" dirty="0"/>
          </a:p>
        </p:txBody>
      </p:sp>
    </p:spTree>
    <p:extLst>
      <p:ext uri="{BB962C8B-B14F-4D97-AF65-F5344CB8AC3E}">
        <p14:creationId xmlns:p14="http://schemas.microsoft.com/office/powerpoint/2010/main" val="362952721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AAD56-1354-7965-80AE-09D9F0F8D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CFC40-9222-516F-D8E8-4B2E64A5B9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CEBDD-A8E4-5F1C-202C-5E57DBB561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43B5E8-900C-AED2-8050-68D6504B5596}"/>
              </a:ext>
            </a:extLst>
          </p:cNvPr>
          <p:cNvSpPr>
            <a:spLocks noGrp="1"/>
          </p:cNvSpPr>
          <p:nvPr>
            <p:ph type="sldNum" sz="quarter" idx="5"/>
          </p:nvPr>
        </p:nvSpPr>
        <p:spPr/>
        <p:txBody>
          <a:bodyPr/>
          <a:lstStyle/>
          <a:p>
            <a:fld id="{B8649DAF-093F-4482-AA38-346E9A2DEE94}" type="slidenum">
              <a:rPr lang="en-US" noProof="0" smtClean="0"/>
              <a:t>91</a:t>
            </a:fld>
            <a:endParaRPr lang="en-US" noProof="0" dirty="0"/>
          </a:p>
        </p:txBody>
      </p:sp>
    </p:spTree>
    <p:extLst>
      <p:ext uri="{BB962C8B-B14F-4D97-AF65-F5344CB8AC3E}">
        <p14:creationId xmlns:p14="http://schemas.microsoft.com/office/powerpoint/2010/main" val="2085197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11</a:t>
            </a:fld>
            <a:endParaRPr lang="en-US" noProof="0" dirty="0"/>
          </a:p>
        </p:txBody>
      </p:sp>
    </p:spTree>
    <p:extLst>
      <p:ext uri="{BB962C8B-B14F-4D97-AF65-F5344CB8AC3E}">
        <p14:creationId xmlns:p14="http://schemas.microsoft.com/office/powerpoint/2010/main" val="2996291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5" y="86714"/>
            <a:ext cx="12018572" cy="6684572"/>
          </a:xfr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noProof="0"/>
              <a:t>Click to edit Master </a:t>
            </a:r>
            <a:br>
              <a:rPr lang="en-US" noProof="0"/>
            </a:br>
            <a:r>
              <a:rPr lang="en-US" noProof="0"/>
              <a:t>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6AAF5B5B-E896-400A-9E43-EAF605A0AC8B}"/>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Freeform: Shape 12">
            <a:extLst>
              <a:ext uri="{FF2B5EF4-FFF2-40B4-BE49-F238E27FC236}">
                <a16:creationId xmlns:a16="http://schemas.microsoft.com/office/drawing/2014/main" id="{BA2F5A3D-36C4-4B97-A62C-2AEA3B6FC1CF}"/>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BB474E17-6556-4551-AD1B-351EE2DA98E0}"/>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F860E6D1-2C9F-477C-AE22-BFF5ADE85C60}"/>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65EC6C60-C605-4022-9718-ED56F34D6448}"/>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9F47BB28-400F-4C54-ADDA-0055CEB6593B}"/>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7386F148-99E1-4ED6-B4DA-151A6DB27D67}"/>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1A0565DA-6430-4984-ACB6-E7FACACC71AF}"/>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DDE18DFF-F9E6-4839-817B-4DD871CEAE6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30038A3A-7324-4606-9C92-00C9AB1759F4}"/>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5C0291BA-50C5-406F-B24E-14C9CAF652D7}"/>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152EBA81-38BC-4DF6-93C3-4A1A02FD2789}"/>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9AF80622-5597-45AD-92C3-2C4C3797720A}"/>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6833793E-EB91-43B4-8444-36ADD2A48E55}"/>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F288DD7-6DAF-436D-B04A-EBCCAA36917C}"/>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9322B50D-6A7D-41C6-BA57-613BC231DF36}"/>
              </a:ext>
            </a:extLst>
          </p:cNvPr>
          <p:cNvSpPr>
            <a:spLocks noGrp="1"/>
          </p:cNvSpPr>
          <p:nvPr>
            <p:ph type="body" idx="1"/>
          </p:nvPr>
        </p:nvSpPr>
        <p:spPr>
          <a:xfrm>
            <a:off x="432000" y="1152000"/>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p:nvPr>
        </p:nvSpPr>
        <p:spPr>
          <a:xfrm>
            <a:off x="432000" y="1584000"/>
            <a:ext cx="5472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Footer Placeholder 9">
            <a:extLst>
              <a:ext uri="{FF2B5EF4-FFF2-40B4-BE49-F238E27FC236}">
                <a16:creationId xmlns:a16="http://schemas.microsoft.com/office/drawing/2014/main" id="{9337FD81-6DFD-43B7-A7D9-59E45ECDF39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11" name="Slide Number Placeholder 10">
            <a:extLst>
              <a:ext uri="{FF2B5EF4-FFF2-40B4-BE49-F238E27FC236}">
                <a16:creationId xmlns:a16="http://schemas.microsoft.com/office/drawing/2014/main" id="{F17B7460-0559-435A-9C2F-1B12BC6CE184}"/>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26" name="Content Placeholder 5">
            <a:extLst>
              <a:ext uri="{FF2B5EF4-FFF2-40B4-BE49-F238E27FC236}">
                <a16:creationId xmlns:a16="http://schemas.microsoft.com/office/drawing/2014/main" id="{EA7B8348-A00A-4AAE-B1F6-924515577B23}"/>
              </a:ext>
            </a:extLst>
          </p:cNvPr>
          <p:cNvSpPr>
            <a:spLocks noGrp="1"/>
          </p:cNvSpPr>
          <p:nvPr>
            <p:ph sz="quarter" idx="4"/>
          </p:nvPr>
        </p:nvSpPr>
        <p:spPr>
          <a:xfrm>
            <a:off x="6300000" y="1581663"/>
            <a:ext cx="5472000" cy="460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 name="Text Placeholder 4">
            <a:extLst>
              <a:ext uri="{FF2B5EF4-FFF2-40B4-BE49-F238E27FC236}">
                <a16:creationId xmlns:a16="http://schemas.microsoft.com/office/drawing/2014/main" id="{4521CFCD-C079-4019-942D-035558CAFCAC}"/>
              </a:ext>
            </a:extLst>
          </p:cNvPr>
          <p:cNvSpPr>
            <a:spLocks noGrp="1"/>
          </p:cNvSpPr>
          <p:nvPr>
            <p:ph type="body" sz="quarter" idx="3"/>
          </p:nvPr>
        </p:nvSpPr>
        <p:spPr>
          <a:xfrm>
            <a:off x="6288002" y="1151785"/>
            <a:ext cx="5483998" cy="354868"/>
          </a:xfrm>
        </p:spPr>
        <p:txBody>
          <a:bodyPr vert="horz" lIns="0" tIns="0" rIns="0" bIns="0" rtlCol="0" anchor="t">
            <a:noAutofit/>
          </a:bodyPr>
          <a:lstStyle>
            <a:lvl1pPr marL="0" indent="0">
              <a:buNone/>
              <a:defRPr lang="en-US" sz="2400" b="1"/>
            </a:lvl1pPr>
          </a:lstStyle>
          <a:p>
            <a:pPr marL="266700" lvl="0" indent="-266700"/>
            <a:r>
              <a:rPr lang="en-US" noProof="0"/>
              <a:t>Edit Master text styles</a:t>
            </a:r>
          </a:p>
        </p:txBody>
      </p:sp>
      <p:cxnSp>
        <p:nvCxnSpPr>
          <p:cNvPr id="28" name="Straight Connector 27" descr="Center divider line">
            <a:extLst>
              <a:ext uri="{FF2B5EF4-FFF2-40B4-BE49-F238E27FC236}">
                <a16:creationId xmlns:a16="http://schemas.microsoft.com/office/drawing/2014/main" id="{AEACA101-2521-41AA-8F51-FF0BF783E493}"/>
              </a:ext>
              <a:ext uri="{C183D7F6-B498-43B3-948B-1728B52AA6E4}">
                <adec:decorative xmlns:adec="http://schemas.microsoft.com/office/drawing/2017/decorative" val="1"/>
              </a:ext>
            </a:extLst>
          </p:cNvPr>
          <p:cNvCxnSpPr>
            <a:cxnSpLocks/>
          </p:cNvCxnSpPr>
          <p:nvPr userDrawn="1"/>
        </p:nvCxnSpPr>
        <p:spPr>
          <a:xfrm>
            <a:off x="6096000" y="2438720"/>
            <a:ext cx="0" cy="2525166"/>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9098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 Col Bo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744396" y="2463936"/>
            <a:ext cx="3726003" cy="3314545"/>
          </a:xfrm>
          <a:prstGeom prst="rightArrowCallout">
            <a:avLst>
              <a:gd name="adj1" fmla="val 50000"/>
              <a:gd name="adj2" fmla="val 25000"/>
              <a:gd name="adj3" fmla="val 15421"/>
              <a:gd name="adj4" fmla="val 80487"/>
            </a:avLst>
          </a:prstGeom>
          <a:solidFill>
            <a:schemeClr val="bg1">
              <a:lumMod val="95000"/>
            </a:schemeClr>
          </a:solidFill>
        </p:spPr>
        <p:txBody>
          <a:bodyPr lIns="180000" tIns="180000" rIns="18000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613985" y="2463801"/>
            <a:ext cx="3726469" cy="3314200"/>
          </a:xfrm>
          <a:prstGeom prst="rightArrowCallout">
            <a:avLst>
              <a:gd name="adj1" fmla="val 50000"/>
              <a:gd name="adj2" fmla="val 25000"/>
              <a:gd name="adj3" fmla="val 16186"/>
              <a:gd name="adj4" fmla="val 80493"/>
            </a:avLst>
          </a:prstGeom>
          <a:solidFill>
            <a:schemeClr val="bg1">
              <a:lumMod val="95000"/>
            </a:schemeClr>
          </a:solidFill>
        </p:spPr>
        <p:txBody>
          <a:bodyPr lIns="180000" tIns="180000" rIns="18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p:nvPr>
        </p:nvSpPr>
        <p:spPr>
          <a:xfrm>
            <a:off x="8483985" y="2463801"/>
            <a:ext cx="2963619" cy="3314200"/>
          </a:xfrm>
          <a:prstGeom prst="rect">
            <a:avLst/>
          </a:prstGeom>
          <a:solidFill>
            <a:schemeClr val="bg1">
              <a:lumMod val="95000"/>
            </a:schemeClr>
          </a:solidFill>
        </p:spPr>
        <p:txBody>
          <a:bodyPr lIns="180000" tIns="180000" rIns="18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a:extLst>
              <a:ext uri="{FF2B5EF4-FFF2-40B4-BE49-F238E27FC236}">
                <a16:creationId xmlns:a16="http://schemas.microsoft.com/office/drawing/2014/main" id="{F8E9D1B9-1C3A-4397-B3B4-9A921D64159E}"/>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
        <p:nvSpPr>
          <p:cNvPr id="6" name="Text Placeholder 5">
            <a:extLst>
              <a:ext uri="{FF2B5EF4-FFF2-40B4-BE49-F238E27FC236}">
                <a16:creationId xmlns:a16="http://schemas.microsoft.com/office/drawing/2014/main" id="{1B4F049D-3C57-44BB-ACE2-1363AF36D9EF}"/>
              </a:ext>
            </a:extLst>
          </p:cNvPr>
          <p:cNvSpPr>
            <a:spLocks noGrp="1"/>
          </p:cNvSpPr>
          <p:nvPr>
            <p:ph type="body" sz="quarter" idx="27" hasCustomPrompt="1"/>
          </p:nvPr>
        </p:nvSpPr>
        <p:spPr>
          <a:xfrm>
            <a:off x="744236" y="1647240"/>
            <a:ext cx="2975578" cy="648000"/>
          </a:xfrm>
          <a:ln>
            <a:solidFill>
              <a:schemeClr val="accent1"/>
            </a:solidFill>
          </a:ln>
        </p:spPr>
        <p:txBody>
          <a:bodyPr tIns="108000" anchor="t"/>
          <a:lstStyle>
            <a:lvl1pPr marL="0" indent="0" algn="ctr">
              <a:buNone/>
              <a:defRPr>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a:r>
              <a:rPr lang="en-US" noProof="0"/>
              <a:t>Section 1 Title</a:t>
            </a:r>
          </a:p>
        </p:txBody>
      </p:sp>
      <p:sp>
        <p:nvSpPr>
          <p:cNvPr id="12" name="Text Placeholder 11">
            <a:extLst>
              <a:ext uri="{FF2B5EF4-FFF2-40B4-BE49-F238E27FC236}">
                <a16:creationId xmlns:a16="http://schemas.microsoft.com/office/drawing/2014/main" id="{FB9B793F-A64B-475C-96F3-FB40100E01E4}"/>
              </a:ext>
            </a:extLst>
          </p:cNvPr>
          <p:cNvSpPr>
            <a:spLocks noGrp="1"/>
          </p:cNvSpPr>
          <p:nvPr>
            <p:ph type="body" sz="quarter" idx="28" hasCustomPrompt="1"/>
          </p:nvPr>
        </p:nvSpPr>
        <p:spPr>
          <a:xfrm>
            <a:off x="4608336" y="1647040"/>
            <a:ext cx="2975578" cy="648000"/>
          </a:xfrm>
          <a:ln>
            <a:solidFill>
              <a:schemeClr val="accent2"/>
            </a:solidFill>
          </a:ln>
        </p:spPr>
        <p:txBody>
          <a:bodyPr tIns="108000" anchor="t"/>
          <a:lstStyle>
            <a:lvl1pPr marL="0" indent="0" algn="ctr">
              <a:buNone/>
              <a:defRPr>
                <a:latin typeface="+mj-lt"/>
              </a:defRPr>
            </a:lvl1pPr>
          </a:lstStyle>
          <a:p>
            <a:pPr lvl="0"/>
            <a:r>
              <a:rPr lang="en-US" noProof="0"/>
              <a:t>Section 2 Title</a:t>
            </a:r>
          </a:p>
        </p:txBody>
      </p:sp>
      <p:sp>
        <p:nvSpPr>
          <p:cNvPr id="14" name="Text Placeholder 13">
            <a:extLst>
              <a:ext uri="{FF2B5EF4-FFF2-40B4-BE49-F238E27FC236}">
                <a16:creationId xmlns:a16="http://schemas.microsoft.com/office/drawing/2014/main" id="{0EF53567-5287-43FB-B07E-A12F3AEEDB98}"/>
              </a:ext>
            </a:extLst>
          </p:cNvPr>
          <p:cNvSpPr>
            <a:spLocks noGrp="1"/>
          </p:cNvSpPr>
          <p:nvPr>
            <p:ph type="body" sz="quarter" idx="29" hasCustomPrompt="1"/>
          </p:nvPr>
        </p:nvSpPr>
        <p:spPr>
          <a:xfrm>
            <a:off x="8483986" y="1647240"/>
            <a:ext cx="2975578" cy="648000"/>
          </a:xfrm>
          <a:ln>
            <a:solidFill>
              <a:schemeClr val="accent3"/>
            </a:solidFill>
          </a:ln>
        </p:spPr>
        <p:txBody>
          <a:bodyPr tIns="108000" anchor="t"/>
          <a:lstStyle>
            <a:lvl1pPr marL="0" indent="0" algn="ctr">
              <a:buNone/>
              <a:defRPr>
                <a:latin typeface="+mj-lt"/>
              </a:defRPr>
            </a:lvl1pPr>
          </a:lstStyle>
          <a:p>
            <a:pPr lvl="0"/>
            <a:r>
              <a:rPr lang="en-US" noProof="0"/>
              <a:t>Section 3 Title</a:t>
            </a:r>
          </a:p>
        </p:txBody>
      </p:sp>
    </p:spTree>
    <p:extLst>
      <p:ext uri="{BB962C8B-B14F-4D97-AF65-F5344CB8AC3E}">
        <p14:creationId xmlns:p14="http://schemas.microsoft.com/office/powerpoint/2010/main" val="3755733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3" name="Text Placeholder 8">
            <a:extLst>
              <a:ext uri="{FF2B5EF4-FFF2-40B4-BE49-F238E27FC236}">
                <a16:creationId xmlns:a16="http://schemas.microsoft.com/office/drawing/2014/main" id="{37BBBFC2-32EB-4335-9980-A7CF236703B3}"/>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cxnSp>
        <p:nvCxnSpPr>
          <p:cNvPr id="15" name="Straight Arrow Connector 14">
            <a:extLst>
              <a:ext uri="{FF2B5EF4-FFF2-40B4-BE49-F238E27FC236}">
                <a16:creationId xmlns:a16="http://schemas.microsoft.com/office/drawing/2014/main" id="{52158F80-0C1A-4B9E-9335-A5A0015187F7}"/>
              </a:ext>
            </a:extLst>
          </p:cNvPr>
          <p:cNvCxnSpPr/>
          <p:nvPr userDrawn="1"/>
        </p:nvCxnSpPr>
        <p:spPr>
          <a:xfrm>
            <a:off x="431800" y="3866682"/>
            <a:ext cx="1133951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 Placeholder 10">
            <a:extLst>
              <a:ext uri="{FF2B5EF4-FFF2-40B4-BE49-F238E27FC236}">
                <a16:creationId xmlns:a16="http://schemas.microsoft.com/office/drawing/2014/main" id="{723DA611-B88C-4D7E-82A4-5E4CA9DC2EA3}"/>
              </a:ext>
            </a:extLst>
          </p:cNvPr>
          <p:cNvSpPr>
            <a:spLocks noGrp="1"/>
          </p:cNvSpPr>
          <p:nvPr>
            <p:ph type="body" sz="quarter" idx="33" hasCustomPrompt="1"/>
          </p:nvPr>
        </p:nvSpPr>
        <p:spPr>
          <a:xfrm>
            <a:off x="412908"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7" name="Text Placeholder 10">
            <a:extLst>
              <a:ext uri="{FF2B5EF4-FFF2-40B4-BE49-F238E27FC236}">
                <a16:creationId xmlns:a16="http://schemas.microsoft.com/office/drawing/2014/main" id="{180A0FA4-75CD-4A61-AA79-9C3C5F97ED8C}"/>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a16="http://schemas.microsoft.com/office/drawing/2014/main" id="{EBB89A53-1B07-4560-B98E-03BECDB832C9}"/>
              </a:ext>
            </a:extLst>
          </p:cNvPr>
          <p:cNvSpPr>
            <a:spLocks noGrp="1"/>
          </p:cNvSpPr>
          <p:nvPr>
            <p:ph type="body" sz="quarter" idx="35" hasCustomPrompt="1"/>
          </p:nvPr>
        </p:nvSpPr>
        <p:spPr>
          <a:xfrm>
            <a:off x="90381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a16="http://schemas.microsoft.com/office/drawing/2014/main" id="{22D34AD8-D83D-4409-A418-C00840A085AC}"/>
              </a:ext>
            </a:extLst>
          </p:cNvPr>
          <p:cNvSpPr>
            <a:spLocks noGrp="1"/>
          </p:cNvSpPr>
          <p:nvPr>
            <p:ph type="body" sz="quarter" idx="36" hasCustomPrompt="1"/>
          </p:nvPr>
        </p:nvSpPr>
        <p:spPr>
          <a:xfrm>
            <a:off x="13758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a16="http://schemas.microsoft.com/office/drawing/2014/main" id="{3EAA6A46-63F3-49A5-8E0B-758176E4429D}"/>
              </a:ext>
            </a:extLst>
          </p:cNvPr>
          <p:cNvSpPr>
            <a:spLocks noGrp="1"/>
          </p:cNvSpPr>
          <p:nvPr>
            <p:ph type="body" sz="quarter" idx="37" hasCustomPrompt="1"/>
          </p:nvPr>
        </p:nvSpPr>
        <p:spPr>
          <a:xfrm>
            <a:off x="184785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a16="http://schemas.microsoft.com/office/drawing/2014/main" id="{BB051A6E-4868-4F3F-93DB-AD07020E9344}"/>
              </a:ext>
            </a:extLst>
          </p:cNvPr>
          <p:cNvSpPr>
            <a:spLocks noGrp="1"/>
          </p:cNvSpPr>
          <p:nvPr>
            <p:ph type="body" sz="quarter" idx="38" hasCustomPrompt="1"/>
          </p:nvPr>
        </p:nvSpPr>
        <p:spPr>
          <a:xfrm>
            <a:off x="6077108"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8" name="Text Placeholder 10">
            <a:extLst>
              <a:ext uri="{FF2B5EF4-FFF2-40B4-BE49-F238E27FC236}">
                <a16:creationId xmlns:a16="http://schemas.microsoft.com/office/drawing/2014/main" id="{61519886-189E-4C69-AEED-FD9BDD3E567B}"/>
              </a:ext>
            </a:extLst>
          </p:cNvPr>
          <p:cNvSpPr>
            <a:spLocks noGrp="1"/>
          </p:cNvSpPr>
          <p:nvPr>
            <p:ph type="body" sz="quarter" idx="39" hasCustomPrompt="1"/>
          </p:nvPr>
        </p:nvSpPr>
        <p:spPr>
          <a:xfrm>
            <a:off x="231986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a16="http://schemas.microsoft.com/office/drawing/2014/main" id="{0F084DDF-04EE-46A9-9F77-D5FD94D1B543}"/>
              </a:ext>
            </a:extLst>
          </p:cNvPr>
          <p:cNvSpPr>
            <a:spLocks noGrp="1"/>
          </p:cNvSpPr>
          <p:nvPr>
            <p:ph type="body" sz="quarter" idx="40" hasCustomPrompt="1"/>
          </p:nvPr>
        </p:nvSpPr>
        <p:spPr>
          <a:xfrm>
            <a:off x="279188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a16="http://schemas.microsoft.com/office/drawing/2014/main" id="{743DE8AB-BF74-4CC9-AD19-8BBBF44867AF}"/>
              </a:ext>
            </a:extLst>
          </p:cNvPr>
          <p:cNvSpPr>
            <a:spLocks noGrp="1"/>
          </p:cNvSpPr>
          <p:nvPr>
            <p:ph type="body" sz="quarter" idx="41" hasCustomPrompt="1"/>
          </p:nvPr>
        </p:nvSpPr>
        <p:spPr>
          <a:xfrm>
            <a:off x="326390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a16="http://schemas.microsoft.com/office/drawing/2014/main" id="{2ECC5C24-2CE5-491E-89DC-F9C5AE98B067}"/>
              </a:ext>
            </a:extLst>
          </p:cNvPr>
          <p:cNvSpPr>
            <a:spLocks noGrp="1"/>
          </p:cNvSpPr>
          <p:nvPr>
            <p:ph type="body" sz="quarter" idx="42" hasCustomPrompt="1"/>
          </p:nvPr>
        </p:nvSpPr>
        <p:spPr>
          <a:xfrm>
            <a:off x="467995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a16="http://schemas.microsoft.com/office/drawing/2014/main" id="{ADB0F187-5781-4076-B761-264B1C683A63}"/>
              </a:ext>
            </a:extLst>
          </p:cNvPr>
          <p:cNvSpPr>
            <a:spLocks noGrp="1"/>
          </p:cNvSpPr>
          <p:nvPr>
            <p:ph type="body" sz="quarter" idx="43" hasCustomPrompt="1"/>
          </p:nvPr>
        </p:nvSpPr>
        <p:spPr>
          <a:xfrm>
            <a:off x="373591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a16="http://schemas.microsoft.com/office/drawing/2014/main" id="{B2E776B2-D388-4243-80AE-BD8AF47C8AAB}"/>
              </a:ext>
            </a:extLst>
          </p:cNvPr>
          <p:cNvSpPr>
            <a:spLocks noGrp="1"/>
          </p:cNvSpPr>
          <p:nvPr>
            <p:ph type="body" sz="quarter" idx="44" hasCustomPrompt="1"/>
          </p:nvPr>
        </p:nvSpPr>
        <p:spPr>
          <a:xfrm>
            <a:off x="420793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a16="http://schemas.microsoft.com/office/drawing/2014/main" id="{79F3A104-EDC0-4A25-9585-3F9F8C1022C7}"/>
              </a:ext>
            </a:extLst>
          </p:cNvPr>
          <p:cNvSpPr>
            <a:spLocks noGrp="1"/>
          </p:cNvSpPr>
          <p:nvPr>
            <p:ph type="body" sz="quarter" idx="45" hasCustomPrompt="1"/>
          </p:nvPr>
        </p:nvSpPr>
        <p:spPr>
          <a:xfrm>
            <a:off x="51519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a16="http://schemas.microsoft.com/office/drawing/2014/main" id="{23DA3E7C-9F0E-4A57-B6EA-C01C72788E9E}"/>
              </a:ext>
            </a:extLst>
          </p:cNvPr>
          <p:cNvSpPr>
            <a:spLocks noGrp="1"/>
          </p:cNvSpPr>
          <p:nvPr>
            <p:ph type="body" sz="quarter" idx="46" hasCustomPrompt="1"/>
          </p:nvPr>
        </p:nvSpPr>
        <p:spPr>
          <a:xfrm>
            <a:off x="562398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a16="http://schemas.microsoft.com/office/drawing/2014/main" id="{A8ABC110-DC97-4A71-9A16-67581EAC9895}"/>
              </a:ext>
            </a:extLst>
          </p:cNvPr>
          <p:cNvSpPr>
            <a:spLocks noGrp="1"/>
          </p:cNvSpPr>
          <p:nvPr>
            <p:ph type="body" sz="quarter" idx="47" hasCustomPrompt="1"/>
          </p:nvPr>
        </p:nvSpPr>
        <p:spPr>
          <a:xfrm>
            <a:off x="60959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8" name="Text Placeholder 10">
            <a:extLst>
              <a:ext uri="{FF2B5EF4-FFF2-40B4-BE49-F238E27FC236}">
                <a16:creationId xmlns:a16="http://schemas.microsoft.com/office/drawing/2014/main" id="{81058125-332B-41A7-BCD5-72CAE3F9F97D}"/>
              </a:ext>
            </a:extLst>
          </p:cNvPr>
          <p:cNvSpPr>
            <a:spLocks noGrp="1"/>
          </p:cNvSpPr>
          <p:nvPr>
            <p:ph type="body" sz="quarter" idx="48" hasCustomPrompt="1"/>
          </p:nvPr>
        </p:nvSpPr>
        <p:spPr>
          <a:xfrm>
            <a:off x="656801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9" name="Text Placeholder 10">
            <a:extLst>
              <a:ext uri="{FF2B5EF4-FFF2-40B4-BE49-F238E27FC236}">
                <a16:creationId xmlns:a16="http://schemas.microsoft.com/office/drawing/2014/main" id="{E32DE8FD-6391-4094-BAEC-CC0836CC67EB}"/>
              </a:ext>
            </a:extLst>
          </p:cNvPr>
          <p:cNvSpPr>
            <a:spLocks noGrp="1"/>
          </p:cNvSpPr>
          <p:nvPr>
            <p:ph type="body" sz="quarter" idx="49" hasCustomPrompt="1"/>
          </p:nvPr>
        </p:nvSpPr>
        <p:spPr>
          <a:xfrm>
            <a:off x="704002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10">
            <a:extLst>
              <a:ext uri="{FF2B5EF4-FFF2-40B4-BE49-F238E27FC236}">
                <a16:creationId xmlns:a16="http://schemas.microsoft.com/office/drawing/2014/main" id="{5C53C0F3-9308-422B-BC6E-1ACA5029027A}"/>
              </a:ext>
            </a:extLst>
          </p:cNvPr>
          <p:cNvSpPr>
            <a:spLocks noGrp="1"/>
          </p:cNvSpPr>
          <p:nvPr>
            <p:ph type="body" sz="quarter" idx="50" hasCustomPrompt="1"/>
          </p:nvPr>
        </p:nvSpPr>
        <p:spPr>
          <a:xfrm>
            <a:off x="751204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1" name="Text Placeholder 10">
            <a:extLst>
              <a:ext uri="{FF2B5EF4-FFF2-40B4-BE49-F238E27FC236}">
                <a16:creationId xmlns:a16="http://schemas.microsoft.com/office/drawing/2014/main" id="{06DFFA03-9EA6-4F70-9519-AB1361BAF7CE}"/>
              </a:ext>
            </a:extLst>
          </p:cNvPr>
          <p:cNvSpPr>
            <a:spLocks noGrp="1"/>
          </p:cNvSpPr>
          <p:nvPr>
            <p:ph type="body" sz="quarter" idx="51" hasCustomPrompt="1"/>
          </p:nvPr>
        </p:nvSpPr>
        <p:spPr>
          <a:xfrm>
            <a:off x="79840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2" name="Text Placeholder 10">
            <a:extLst>
              <a:ext uri="{FF2B5EF4-FFF2-40B4-BE49-F238E27FC236}">
                <a16:creationId xmlns:a16="http://schemas.microsoft.com/office/drawing/2014/main" id="{49CD8693-3557-4241-BB88-518160D989C4}"/>
              </a:ext>
            </a:extLst>
          </p:cNvPr>
          <p:cNvSpPr>
            <a:spLocks noGrp="1"/>
          </p:cNvSpPr>
          <p:nvPr>
            <p:ph type="body" sz="quarter" idx="52" hasCustomPrompt="1"/>
          </p:nvPr>
        </p:nvSpPr>
        <p:spPr>
          <a:xfrm>
            <a:off x="845608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3" name="Text Placeholder 10">
            <a:extLst>
              <a:ext uri="{FF2B5EF4-FFF2-40B4-BE49-F238E27FC236}">
                <a16:creationId xmlns:a16="http://schemas.microsoft.com/office/drawing/2014/main" id="{4884DF69-4936-4F90-BFB8-ED04A228DA22}"/>
              </a:ext>
            </a:extLst>
          </p:cNvPr>
          <p:cNvSpPr>
            <a:spLocks noGrp="1"/>
          </p:cNvSpPr>
          <p:nvPr>
            <p:ph type="body" sz="quarter" idx="53" hasCustomPrompt="1"/>
          </p:nvPr>
        </p:nvSpPr>
        <p:spPr>
          <a:xfrm>
            <a:off x="89280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4" name="Text Placeholder 10">
            <a:extLst>
              <a:ext uri="{FF2B5EF4-FFF2-40B4-BE49-F238E27FC236}">
                <a16:creationId xmlns:a16="http://schemas.microsoft.com/office/drawing/2014/main" id="{00804F61-8052-4AD8-8370-ED72B261BC29}"/>
              </a:ext>
            </a:extLst>
          </p:cNvPr>
          <p:cNvSpPr>
            <a:spLocks noGrp="1"/>
          </p:cNvSpPr>
          <p:nvPr>
            <p:ph type="body" sz="quarter" idx="54" hasCustomPrompt="1"/>
          </p:nvPr>
        </p:nvSpPr>
        <p:spPr>
          <a:xfrm>
            <a:off x="1034414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5" name="Text Placeholder 10">
            <a:extLst>
              <a:ext uri="{FF2B5EF4-FFF2-40B4-BE49-F238E27FC236}">
                <a16:creationId xmlns:a16="http://schemas.microsoft.com/office/drawing/2014/main" id="{313F370F-A9EC-477E-BED7-BF4E87527420}"/>
              </a:ext>
            </a:extLst>
          </p:cNvPr>
          <p:cNvSpPr>
            <a:spLocks noGrp="1"/>
          </p:cNvSpPr>
          <p:nvPr>
            <p:ph type="body" sz="quarter" idx="55" hasCustomPrompt="1"/>
          </p:nvPr>
        </p:nvSpPr>
        <p:spPr>
          <a:xfrm>
            <a:off x="940011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6" name="Text Placeholder 10">
            <a:extLst>
              <a:ext uri="{FF2B5EF4-FFF2-40B4-BE49-F238E27FC236}">
                <a16:creationId xmlns:a16="http://schemas.microsoft.com/office/drawing/2014/main" id="{9E687ADD-FE6C-441E-991F-E71EA0572C32}"/>
              </a:ext>
            </a:extLst>
          </p:cNvPr>
          <p:cNvSpPr>
            <a:spLocks noGrp="1"/>
          </p:cNvSpPr>
          <p:nvPr>
            <p:ph type="body" sz="quarter" idx="56" hasCustomPrompt="1"/>
          </p:nvPr>
        </p:nvSpPr>
        <p:spPr>
          <a:xfrm>
            <a:off x="987213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7" name="Text Placeholder 10">
            <a:extLst>
              <a:ext uri="{FF2B5EF4-FFF2-40B4-BE49-F238E27FC236}">
                <a16:creationId xmlns:a16="http://schemas.microsoft.com/office/drawing/2014/main" id="{5E0252B4-80AE-40E9-BA32-6EDAAC625211}"/>
              </a:ext>
            </a:extLst>
          </p:cNvPr>
          <p:cNvSpPr>
            <a:spLocks noGrp="1"/>
          </p:cNvSpPr>
          <p:nvPr>
            <p:ph type="body" sz="quarter" idx="57" hasCustomPrompt="1"/>
          </p:nvPr>
        </p:nvSpPr>
        <p:spPr>
          <a:xfrm>
            <a:off x="1081616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8" name="Text Placeholder 10">
            <a:extLst>
              <a:ext uri="{FF2B5EF4-FFF2-40B4-BE49-F238E27FC236}">
                <a16:creationId xmlns:a16="http://schemas.microsoft.com/office/drawing/2014/main" id="{8A807DF0-23B6-4B83-B3F6-8D0BE9A851F6}"/>
              </a:ext>
            </a:extLst>
          </p:cNvPr>
          <p:cNvSpPr>
            <a:spLocks noGrp="1"/>
          </p:cNvSpPr>
          <p:nvPr>
            <p:ph type="body" sz="quarter" idx="58" hasCustomPrompt="1"/>
          </p:nvPr>
        </p:nvSpPr>
        <p:spPr>
          <a:xfrm>
            <a:off x="1128818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9" name="Text Placeholder 3">
            <a:extLst>
              <a:ext uri="{FF2B5EF4-FFF2-40B4-BE49-F238E27FC236}">
                <a16:creationId xmlns:a16="http://schemas.microsoft.com/office/drawing/2014/main" id="{F3591345-36C8-481A-AD5B-5F69B03D1710}"/>
              </a:ext>
            </a:extLst>
          </p:cNvPr>
          <p:cNvSpPr>
            <a:spLocks noGrp="1"/>
          </p:cNvSpPr>
          <p:nvPr>
            <p:ph type="body" sz="quarter" idx="59" hasCustomPrompt="1"/>
          </p:nvPr>
        </p:nvSpPr>
        <p:spPr>
          <a:xfrm>
            <a:off x="5360988" y="2190750"/>
            <a:ext cx="1793875" cy="561975"/>
          </a:xfrm>
          <a:noFill/>
          <a:ln>
            <a:noFill/>
          </a:ln>
        </p:spPr>
        <p:txBody>
          <a:bodyPr tIns="36000" anchor="t"/>
          <a:lstStyle>
            <a:lvl1pPr marL="0" indent="0" algn="ctr">
              <a:buNone/>
              <a:defRPr sz="1600" b="1">
                <a:solidFill>
                  <a:schemeClr val="tx1">
                    <a:lumMod val="75000"/>
                    <a:lumOff val="25000"/>
                  </a:schemeClr>
                </a:solidFill>
              </a:defRPr>
            </a:lvl1pPr>
          </a:lstStyle>
          <a:p>
            <a:pPr lvl="0"/>
            <a:r>
              <a:rPr lang="en-US" noProof="0"/>
              <a:t>Item Title</a:t>
            </a:r>
          </a:p>
        </p:txBody>
      </p:sp>
      <p:sp>
        <p:nvSpPr>
          <p:cNvPr id="50" name="Text Placeholder 36">
            <a:extLst>
              <a:ext uri="{FF2B5EF4-FFF2-40B4-BE49-F238E27FC236}">
                <a16:creationId xmlns:a16="http://schemas.microsoft.com/office/drawing/2014/main" id="{954C0732-1924-4A1B-9272-95C51D0B36FE}"/>
              </a:ext>
            </a:extLst>
          </p:cNvPr>
          <p:cNvSpPr>
            <a:spLocks noGrp="1"/>
          </p:cNvSpPr>
          <p:nvPr>
            <p:ph type="body" sz="quarter" idx="60" hasCustomPrompt="1"/>
          </p:nvPr>
        </p:nvSpPr>
        <p:spPr>
          <a:xfrm>
            <a:off x="5395728" y="2531196"/>
            <a:ext cx="1724394" cy="185808"/>
          </a:xfr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pPr lvl="0"/>
            <a:r>
              <a:rPr lang="en-US" noProof="0"/>
              <a:t>Month, Year</a:t>
            </a:r>
          </a:p>
        </p:txBody>
      </p:sp>
    </p:spTree>
    <p:extLst>
      <p:ext uri="{BB962C8B-B14F-4D97-AF65-F5344CB8AC3E}">
        <p14:creationId xmlns:p14="http://schemas.microsoft.com/office/powerpoint/2010/main" val="90670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am 3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103945" y="3995705"/>
            <a:ext cx="1964171" cy="216000"/>
          </a:xfrm>
        </p:spPr>
        <p:txBody>
          <a:bodyPr/>
          <a:lstStyle>
            <a:lvl1pPr marL="0" indent="0" algn="l">
              <a:buNone/>
              <a:defRPr sz="1600"/>
            </a:lvl1pPr>
          </a:lstStyle>
          <a:p>
            <a:pPr lvl="0"/>
            <a:r>
              <a:rPr lang="en-US" noProof="0"/>
              <a:t>Title</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5955887" y="3995705"/>
            <a:ext cx="1964171" cy="216000"/>
          </a:xfrm>
        </p:spPr>
        <p:txBody>
          <a:bodyPr/>
          <a:lstStyle>
            <a:lvl1pPr marL="0" indent="0" algn="l">
              <a:buNone/>
              <a:defRPr sz="1600"/>
            </a:lvl1pPr>
          </a:lstStyle>
          <a:p>
            <a:pPr lvl="0"/>
            <a:r>
              <a:rPr lang="en-US" noProof="0"/>
              <a:t>Title</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9807829" y="3991240"/>
            <a:ext cx="1964171" cy="216000"/>
          </a:xfrm>
        </p:spPr>
        <p:txBody>
          <a:bodyPr/>
          <a:lstStyle>
            <a:lvl1pPr marL="0" indent="0" algn="l">
              <a:buNone/>
              <a:defRPr sz="1600"/>
            </a:lvl1pPr>
          </a:lstStyle>
          <a:p>
            <a:pPr lvl="0"/>
            <a:r>
              <a:rPr lang="en-US" noProof="0"/>
              <a:t>Title</a:t>
            </a:r>
          </a:p>
        </p:txBody>
      </p:sp>
      <p:sp>
        <p:nvSpPr>
          <p:cNvPr id="10" name="Text Placeholder 9">
            <a:extLst>
              <a:ext uri="{FF2B5EF4-FFF2-40B4-BE49-F238E27FC236}">
                <a16:creationId xmlns:a16="http://schemas.microsoft.com/office/drawing/2014/main" id="{6D972951-9088-4993-8DED-9DA3B6B08CF2}"/>
              </a:ext>
            </a:extLst>
          </p:cNvPr>
          <p:cNvSpPr>
            <a:spLocks noGrp="1"/>
          </p:cNvSpPr>
          <p:nvPr>
            <p:ph type="body" sz="quarter" idx="17" hasCustomPrompt="1"/>
          </p:nvPr>
        </p:nvSpPr>
        <p:spPr>
          <a:xfrm>
            <a:off x="2103945" y="3424428"/>
            <a:ext cx="1964170" cy="504000"/>
          </a:xfrm>
        </p:spPr>
        <p:txBody>
          <a:bodyPr/>
          <a:lstStyle>
            <a:lvl1pPr marL="0" indent="0" algn="l">
              <a:buNone/>
              <a:defRPr b="1">
                <a:latin typeface="+mj-lt"/>
              </a:defRPr>
            </a:lvl1pPr>
          </a:lstStyle>
          <a:p>
            <a:pPr lvl="0"/>
            <a:r>
              <a:rPr lang="en-US" noProof="0"/>
              <a:t>Name</a:t>
            </a:r>
          </a:p>
        </p:txBody>
      </p:sp>
      <p:sp>
        <p:nvSpPr>
          <p:cNvPr id="12" name="Text Placeholder 11">
            <a:extLst>
              <a:ext uri="{FF2B5EF4-FFF2-40B4-BE49-F238E27FC236}">
                <a16:creationId xmlns:a16="http://schemas.microsoft.com/office/drawing/2014/main" id="{48424FDD-507C-4199-BFC6-8BC01D8992B6}"/>
              </a:ext>
            </a:extLst>
          </p:cNvPr>
          <p:cNvSpPr>
            <a:spLocks noGrp="1"/>
          </p:cNvSpPr>
          <p:nvPr>
            <p:ph type="body" sz="quarter" idx="18" hasCustomPrompt="1"/>
          </p:nvPr>
        </p:nvSpPr>
        <p:spPr>
          <a:xfrm>
            <a:off x="5955887" y="3424428"/>
            <a:ext cx="1964171" cy="504000"/>
          </a:xfrm>
        </p:spPr>
        <p:txBody>
          <a:bodyPr/>
          <a:lstStyle>
            <a:lvl1pPr marL="0" indent="0" algn="l">
              <a:buNone/>
              <a:defRPr b="1">
                <a:latin typeface="+mj-lt"/>
              </a:defRPr>
            </a:lvl1pPr>
          </a:lstStyle>
          <a:p>
            <a:pPr lvl="0"/>
            <a:r>
              <a:rPr lang="en-US" noProof="0"/>
              <a:t>Name</a:t>
            </a:r>
          </a:p>
        </p:txBody>
      </p:sp>
      <p:sp>
        <p:nvSpPr>
          <p:cNvPr id="16" name="Text Placeholder 15">
            <a:extLst>
              <a:ext uri="{FF2B5EF4-FFF2-40B4-BE49-F238E27FC236}">
                <a16:creationId xmlns:a16="http://schemas.microsoft.com/office/drawing/2014/main" id="{33DAFB20-1343-4578-8AA0-0378B674F1B1}"/>
              </a:ext>
            </a:extLst>
          </p:cNvPr>
          <p:cNvSpPr>
            <a:spLocks noGrp="1"/>
          </p:cNvSpPr>
          <p:nvPr>
            <p:ph type="body" sz="quarter" idx="19" hasCustomPrompt="1"/>
          </p:nvPr>
        </p:nvSpPr>
        <p:spPr>
          <a:xfrm>
            <a:off x="9807830" y="3424428"/>
            <a:ext cx="1964170" cy="504000"/>
          </a:xfrm>
        </p:spPr>
        <p:txBody>
          <a:bodyPr/>
          <a:lstStyle>
            <a:lvl1pPr marL="0" indent="0" algn="l">
              <a:buNone/>
              <a:defRPr b="1">
                <a:latin typeface="+mj-lt"/>
              </a:defRPr>
            </a:lvl1pPr>
          </a:lstStyle>
          <a:p>
            <a:pPr lvl="0"/>
            <a:r>
              <a:rPr lang="en-US" noProof="0"/>
              <a:t>Name</a:t>
            </a:r>
          </a:p>
        </p:txBody>
      </p:sp>
      <p:sp>
        <p:nvSpPr>
          <p:cNvPr id="24" name="Picture Placeholder 22">
            <a:extLst>
              <a:ext uri="{FF2B5EF4-FFF2-40B4-BE49-F238E27FC236}">
                <a16:creationId xmlns:a16="http://schemas.microsoft.com/office/drawing/2014/main" id="{806A4855-25AA-40D4-B1A4-A271486B6C9F}"/>
              </a:ext>
            </a:extLst>
          </p:cNvPr>
          <p:cNvSpPr>
            <a:spLocks noGrp="1"/>
          </p:cNvSpPr>
          <p:nvPr>
            <p:ph type="pic" sz="quarter" idx="23"/>
          </p:nvPr>
        </p:nvSpPr>
        <p:spPr>
          <a:xfrm>
            <a:off x="431800"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a:t>Click icon to add picture</a:t>
            </a:r>
            <a:endParaRPr lang="en-US" noProof="0" dirty="0"/>
          </a:p>
        </p:txBody>
      </p:sp>
      <p:sp>
        <p:nvSpPr>
          <p:cNvPr id="25" name="Picture Placeholder 22">
            <a:extLst>
              <a:ext uri="{FF2B5EF4-FFF2-40B4-BE49-F238E27FC236}">
                <a16:creationId xmlns:a16="http://schemas.microsoft.com/office/drawing/2014/main" id="{31E10A24-B676-4117-9507-B4B0EB406F02}"/>
              </a:ext>
            </a:extLst>
          </p:cNvPr>
          <p:cNvSpPr>
            <a:spLocks noGrp="1"/>
          </p:cNvSpPr>
          <p:nvPr>
            <p:ph type="pic" sz="quarter" idx="24"/>
          </p:nvPr>
        </p:nvSpPr>
        <p:spPr>
          <a:xfrm>
            <a:off x="4283742"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a:t>Click icon to add picture</a:t>
            </a:r>
            <a:endParaRPr lang="en-US" noProof="0" dirty="0"/>
          </a:p>
        </p:txBody>
      </p:sp>
      <p:sp>
        <p:nvSpPr>
          <p:cNvPr id="26" name="Picture Placeholder 22">
            <a:extLst>
              <a:ext uri="{FF2B5EF4-FFF2-40B4-BE49-F238E27FC236}">
                <a16:creationId xmlns:a16="http://schemas.microsoft.com/office/drawing/2014/main" id="{6549D851-9848-44AC-937A-9B1EF867E595}"/>
              </a:ext>
            </a:extLst>
          </p:cNvPr>
          <p:cNvSpPr>
            <a:spLocks noGrp="1"/>
          </p:cNvSpPr>
          <p:nvPr>
            <p:ph type="pic" sz="quarter" idx="25"/>
          </p:nvPr>
        </p:nvSpPr>
        <p:spPr>
          <a:xfrm>
            <a:off x="8135683"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a:t>Click icon to add picture</a:t>
            </a:r>
            <a:endParaRPr lang="en-US" noProof="0" dirty="0"/>
          </a:p>
        </p:txBody>
      </p:sp>
      <p:sp>
        <p:nvSpPr>
          <p:cNvPr id="9" name="Text Placeholder 8">
            <a:extLst>
              <a:ext uri="{FF2B5EF4-FFF2-40B4-BE49-F238E27FC236}">
                <a16:creationId xmlns:a16="http://schemas.microsoft.com/office/drawing/2014/main" id="{36DD16A0-27CF-480C-8ADD-7BB99E0031A4}"/>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
        <p:nvSpPr>
          <p:cNvPr id="4" name="Text Placeholder 3">
            <a:extLst>
              <a:ext uri="{FF2B5EF4-FFF2-40B4-BE49-F238E27FC236}">
                <a16:creationId xmlns:a16="http://schemas.microsoft.com/office/drawing/2014/main" id="{B47CA876-2153-4136-850D-EE098BDC242E}"/>
              </a:ext>
            </a:extLst>
          </p:cNvPr>
          <p:cNvSpPr>
            <a:spLocks noGrp="1"/>
          </p:cNvSpPr>
          <p:nvPr>
            <p:ph type="body" sz="quarter" idx="27" hasCustomPrompt="1"/>
          </p:nvPr>
        </p:nvSpPr>
        <p:spPr>
          <a:xfrm>
            <a:off x="2103945" y="4311393"/>
            <a:ext cx="1964172" cy="1130300"/>
          </a:xfrm>
        </p:spPr>
        <p:txBody>
          <a:bodyPr/>
          <a:lstStyle>
            <a:lvl1pPr marL="0" indent="0">
              <a:buFont typeface="Arial" panose="020B0604020202020204" pitchFamily="34" charse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Short Bio</a:t>
            </a:r>
          </a:p>
        </p:txBody>
      </p:sp>
      <p:sp>
        <p:nvSpPr>
          <p:cNvPr id="11" name="Text Placeholder 10">
            <a:extLst>
              <a:ext uri="{FF2B5EF4-FFF2-40B4-BE49-F238E27FC236}">
                <a16:creationId xmlns:a16="http://schemas.microsoft.com/office/drawing/2014/main" id="{969B21C2-C689-49C2-B45F-14C5C53A587B}"/>
              </a:ext>
            </a:extLst>
          </p:cNvPr>
          <p:cNvSpPr>
            <a:spLocks noGrp="1"/>
          </p:cNvSpPr>
          <p:nvPr>
            <p:ph type="body" sz="quarter" idx="28" hasCustomPrompt="1"/>
          </p:nvPr>
        </p:nvSpPr>
        <p:spPr>
          <a:xfrm>
            <a:off x="5955887" y="4311393"/>
            <a:ext cx="1963737" cy="1130300"/>
          </a:xfrm>
        </p:spPr>
        <p:txBody>
          <a:bodyPr/>
          <a:lstStyle>
            <a:lvl1pPr marL="0" indent="0">
              <a:buNone/>
              <a:defRPr/>
            </a:lvl1pPr>
          </a:lstStyle>
          <a:p>
            <a:pPr lvl="0"/>
            <a:r>
              <a:rPr lang="en-US" noProof="0"/>
              <a:t>Short Bio</a:t>
            </a:r>
          </a:p>
        </p:txBody>
      </p:sp>
      <p:sp>
        <p:nvSpPr>
          <p:cNvPr id="17" name="Text Placeholder 16">
            <a:extLst>
              <a:ext uri="{FF2B5EF4-FFF2-40B4-BE49-F238E27FC236}">
                <a16:creationId xmlns:a16="http://schemas.microsoft.com/office/drawing/2014/main" id="{E33D8E11-F7FD-4AD9-BEC6-78C6500F8172}"/>
              </a:ext>
            </a:extLst>
          </p:cNvPr>
          <p:cNvSpPr>
            <a:spLocks noGrp="1"/>
          </p:cNvSpPr>
          <p:nvPr>
            <p:ph type="body" sz="quarter" idx="29" hasCustomPrompt="1"/>
          </p:nvPr>
        </p:nvSpPr>
        <p:spPr>
          <a:xfrm>
            <a:off x="9807829" y="4311393"/>
            <a:ext cx="1981200" cy="1138238"/>
          </a:xfrm>
        </p:spPr>
        <p:txBody>
          <a:bodyPr/>
          <a:lstStyle>
            <a:lvl1pPr marL="0" indent="0">
              <a:buNone/>
              <a:defRPr/>
            </a:lvl1pPr>
          </a:lstStyle>
          <a:p>
            <a:pPr lvl="0"/>
            <a:r>
              <a:rPr lang="en-US" noProof="0"/>
              <a:t>Short Bio</a:t>
            </a:r>
          </a:p>
        </p:txBody>
      </p:sp>
    </p:spTree>
    <p:extLst>
      <p:ext uri="{BB962C8B-B14F-4D97-AF65-F5344CB8AC3E}">
        <p14:creationId xmlns:p14="http://schemas.microsoft.com/office/powerpoint/2010/main" val="3624119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eam 6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340113" y="4505325"/>
            <a:ext cx="1800000" cy="900000"/>
          </a:xfrm>
        </p:spPr>
        <p:txBody>
          <a:bodyPr/>
          <a:lstStyle>
            <a:lvl1pPr marL="0" indent="0" algn="ctr">
              <a:buNone/>
              <a:defRPr sz="1600"/>
            </a:lvl1pPr>
          </a:lstStyle>
          <a:p>
            <a:pPr lvl="0"/>
            <a:r>
              <a:rPr lang="en-US" noProof="0"/>
              <a:t>Title</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4248426" y="4505325"/>
            <a:ext cx="1800000" cy="900000"/>
          </a:xfrm>
        </p:spPr>
        <p:txBody>
          <a:bodyPr/>
          <a:lstStyle>
            <a:lvl1pPr marL="0" indent="0" algn="ctr">
              <a:buNone/>
              <a:defRPr sz="1600"/>
            </a:lvl1pPr>
          </a:lstStyle>
          <a:p>
            <a:pPr lvl="0"/>
            <a:r>
              <a:rPr lang="en-US" noProof="0"/>
              <a:t>Title</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6156739" y="4505325"/>
            <a:ext cx="1800000" cy="900000"/>
          </a:xfrm>
        </p:spPr>
        <p:txBody>
          <a:bodyPr/>
          <a:lstStyle>
            <a:lvl1pPr marL="0" indent="0" algn="ctr">
              <a:buNone/>
              <a:defRPr sz="1600"/>
            </a:lvl1pPr>
          </a:lstStyle>
          <a:p>
            <a:pPr lvl="0"/>
            <a:r>
              <a:rPr lang="en-US" noProof="0"/>
              <a:t>Title</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8065052" y="4505325"/>
            <a:ext cx="1800000" cy="900000"/>
          </a:xfrm>
        </p:spPr>
        <p:txBody>
          <a:bodyPr/>
          <a:lstStyle>
            <a:lvl1pPr marL="0" indent="0" algn="ctr">
              <a:buNone/>
              <a:defRPr sz="1600"/>
            </a:lvl1pPr>
          </a:lstStyle>
          <a:p>
            <a:pPr lvl="0"/>
            <a:r>
              <a:rPr lang="en-US" noProof="0"/>
              <a:t>Title</a:t>
            </a:r>
          </a:p>
        </p:txBody>
      </p:sp>
      <p:sp>
        <p:nvSpPr>
          <p:cNvPr id="6" name="Text Placeholder 5">
            <a:extLst>
              <a:ext uri="{FF2B5EF4-FFF2-40B4-BE49-F238E27FC236}">
                <a16:creationId xmlns:a16="http://schemas.microsoft.com/office/drawing/2014/main" id="{EB3F7825-EB73-4976-9D8D-BAD8C8FCEA82}"/>
              </a:ext>
            </a:extLst>
          </p:cNvPr>
          <p:cNvSpPr>
            <a:spLocks noGrp="1"/>
          </p:cNvSpPr>
          <p:nvPr>
            <p:ph type="body" sz="quarter" idx="16" hasCustomPrompt="1"/>
          </p:nvPr>
        </p:nvSpPr>
        <p:spPr>
          <a:xfrm>
            <a:off x="431800" y="3926334"/>
            <a:ext cx="1800000" cy="504000"/>
          </a:xfrm>
        </p:spPr>
        <p:txBody>
          <a:bodyPr/>
          <a:lstStyle>
            <a:lvl1pPr marL="0" indent="0" algn="ctr">
              <a:buNone/>
              <a:defRPr b="1">
                <a:latin typeface="+mj-lt"/>
              </a:defRPr>
            </a:lvl1pPr>
          </a:lstStyle>
          <a:p>
            <a:pPr lvl="0"/>
            <a:r>
              <a:rPr lang="en-US" noProof="0"/>
              <a:t>Full Name</a:t>
            </a:r>
          </a:p>
        </p:txBody>
      </p:sp>
      <p:sp>
        <p:nvSpPr>
          <p:cNvPr id="10" name="Text Placeholder 9">
            <a:extLst>
              <a:ext uri="{FF2B5EF4-FFF2-40B4-BE49-F238E27FC236}">
                <a16:creationId xmlns:a16="http://schemas.microsoft.com/office/drawing/2014/main" id="{6D972951-9088-4993-8DED-9DA3B6B08CF2}"/>
              </a:ext>
            </a:extLst>
          </p:cNvPr>
          <p:cNvSpPr>
            <a:spLocks noGrp="1"/>
          </p:cNvSpPr>
          <p:nvPr>
            <p:ph type="body" sz="quarter" idx="17" hasCustomPrompt="1"/>
          </p:nvPr>
        </p:nvSpPr>
        <p:spPr>
          <a:xfrm>
            <a:off x="2340113" y="3926335"/>
            <a:ext cx="1800000" cy="504000"/>
          </a:xfrm>
        </p:spPr>
        <p:txBody>
          <a:bodyPr/>
          <a:lstStyle>
            <a:lvl1pPr marL="0" indent="0" algn="ctr">
              <a:buNone/>
              <a:defRPr b="1">
                <a:latin typeface="+mj-lt"/>
              </a:defRPr>
            </a:lvl1pPr>
          </a:lstStyle>
          <a:p>
            <a:pPr lvl="0"/>
            <a:r>
              <a:rPr lang="en-US" noProof="0"/>
              <a:t>Full Name</a:t>
            </a:r>
          </a:p>
        </p:txBody>
      </p:sp>
      <p:sp>
        <p:nvSpPr>
          <p:cNvPr id="12" name="Text Placeholder 11">
            <a:extLst>
              <a:ext uri="{FF2B5EF4-FFF2-40B4-BE49-F238E27FC236}">
                <a16:creationId xmlns:a16="http://schemas.microsoft.com/office/drawing/2014/main" id="{48424FDD-507C-4199-BFC6-8BC01D8992B6}"/>
              </a:ext>
            </a:extLst>
          </p:cNvPr>
          <p:cNvSpPr>
            <a:spLocks noGrp="1"/>
          </p:cNvSpPr>
          <p:nvPr>
            <p:ph type="body" sz="quarter" idx="18" hasCustomPrompt="1"/>
          </p:nvPr>
        </p:nvSpPr>
        <p:spPr>
          <a:xfrm>
            <a:off x="4248426" y="3926335"/>
            <a:ext cx="1800000" cy="504000"/>
          </a:xfrm>
        </p:spPr>
        <p:txBody>
          <a:bodyPr/>
          <a:lstStyle>
            <a:lvl1pPr marL="0" indent="0" algn="ctr">
              <a:buNone/>
              <a:defRPr b="1">
                <a:latin typeface="+mj-lt"/>
              </a:defRPr>
            </a:lvl1pPr>
          </a:lstStyle>
          <a:p>
            <a:pPr lvl="0"/>
            <a:r>
              <a:rPr lang="en-US" noProof="0"/>
              <a:t>Full Name</a:t>
            </a:r>
          </a:p>
        </p:txBody>
      </p:sp>
      <p:sp>
        <p:nvSpPr>
          <p:cNvPr id="16" name="Text Placeholder 15">
            <a:extLst>
              <a:ext uri="{FF2B5EF4-FFF2-40B4-BE49-F238E27FC236}">
                <a16:creationId xmlns:a16="http://schemas.microsoft.com/office/drawing/2014/main" id="{33DAFB20-1343-4578-8AA0-0378B674F1B1}"/>
              </a:ext>
            </a:extLst>
          </p:cNvPr>
          <p:cNvSpPr>
            <a:spLocks noGrp="1"/>
          </p:cNvSpPr>
          <p:nvPr>
            <p:ph type="body" sz="quarter" idx="19" hasCustomPrompt="1"/>
          </p:nvPr>
        </p:nvSpPr>
        <p:spPr>
          <a:xfrm>
            <a:off x="6156739" y="3926335"/>
            <a:ext cx="1800000" cy="504000"/>
          </a:xfrm>
        </p:spPr>
        <p:txBody>
          <a:bodyPr/>
          <a:lstStyle>
            <a:lvl1pPr marL="0" indent="0" algn="ctr">
              <a:buNone/>
              <a:defRPr b="1">
                <a:latin typeface="+mj-lt"/>
              </a:defRPr>
            </a:lvl1pPr>
          </a:lstStyle>
          <a:p>
            <a:pPr lvl="0"/>
            <a:r>
              <a:rPr lang="en-US" noProof="0"/>
              <a:t>Full Name</a:t>
            </a:r>
          </a:p>
        </p:txBody>
      </p:sp>
      <p:sp>
        <p:nvSpPr>
          <p:cNvPr id="19" name="Text Placeholder 18">
            <a:extLst>
              <a:ext uri="{FF2B5EF4-FFF2-40B4-BE49-F238E27FC236}">
                <a16:creationId xmlns:a16="http://schemas.microsoft.com/office/drawing/2014/main" id="{B01E9EA3-8BD6-4531-812C-663C75428B76}"/>
              </a:ext>
            </a:extLst>
          </p:cNvPr>
          <p:cNvSpPr>
            <a:spLocks noGrp="1"/>
          </p:cNvSpPr>
          <p:nvPr>
            <p:ph type="body" sz="quarter" idx="20" hasCustomPrompt="1"/>
          </p:nvPr>
        </p:nvSpPr>
        <p:spPr>
          <a:xfrm>
            <a:off x="8065052" y="3926335"/>
            <a:ext cx="1800000" cy="504000"/>
          </a:xfrm>
        </p:spPr>
        <p:txBody>
          <a:bodyPr/>
          <a:lstStyle>
            <a:lvl1pPr marL="0" indent="0" algn="ctr">
              <a:buNone/>
              <a:defRPr b="1">
                <a:latin typeface="+mj-lt"/>
              </a:defRPr>
            </a:lvl1pPr>
          </a:lstStyle>
          <a:p>
            <a:pPr lvl="0"/>
            <a:r>
              <a:rPr lang="en-US" noProof="0"/>
              <a:t>Full Name</a:t>
            </a:r>
          </a:p>
        </p:txBody>
      </p:sp>
      <p:sp>
        <p:nvSpPr>
          <p:cNvPr id="21" name="Text Placeholder 20">
            <a:extLst>
              <a:ext uri="{FF2B5EF4-FFF2-40B4-BE49-F238E27FC236}">
                <a16:creationId xmlns:a16="http://schemas.microsoft.com/office/drawing/2014/main" id="{DA4566DA-C848-4A27-BBC8-722932FFD7F6}"/>
              </a:ext>
            </a:extLst>
          </p:cNvPr>
          <p:cNvSpPr>
            <a:spLocks noGrp="1"/>
          </p:cNvSpPr>
          <p:nvPr>
            <p:ph type="body" sz="quarter" idx="21" hasCustomPrompt="1"/>
          </p:nvPr>
        </p:nvSpPr>
        <p:spPr>
          <a:xfrm>
            <a:off x="431800" y="4505325"/>
            <a:ext cx="1800000" cy="900000"/>
          </a:xfrm>
        </p:spPr>
        <p:txBody>
          <a:bodyPr/>
          <a:lstStyle>
            <a:lvl1pPr marL="0" indent="0" algn="ctr">
              <a:buNone/>
              <a:defRPr sz="1600"/>
            </a:lvl1pPr>
          </a:lstStyle>
          <a:p>
            <a:pPr lvl="0"/>
            <a:r>
              <a:rPr lang="en-US" noProof="0"/>
              <a:t>Title</a:t>
            </a:r>
          </a:p>
        </p:txBody>
      </p:sp>
      <p:sp>
        <p:nvSpPr>
          <p:cNvPr id="23" name="Picture Placeholder 22">
            <a:extLst>
              <a:ext uri="{FF2B5EF4-FFF2-40B4-BE49-F238E27FC236}">
                <a16:creationId xmlns:a16="http://schemas.microsoft.com/office/drawing/2014/main" id="{4089E01F-0C47-4C6A-A9A8-A1A7E470F31A}"/>
              </a:ext>
            </a:extLst>
          </p:cNvPr>
          <p:cNvSpPr>
            <a:spLocks noGrp="1"/>
          </p:cNvSpPr>
          <p:nvPr>
            <p:ph type="pic" sz="quarter" idx="22"/>
          </p:nvPr>
        </p:nvSpPr>
        <p:spPr>
          <a:xfrm>
            <a:off x="717088"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4" name="Picture Placeholder 22">
            <a:extLst>
              <a:ext uri="{FF2B5EF4-FFF2-40B4-BE49-F238E27FC236}">
                <a16:creationId xmlns:a16="http://schemas.microsoft.com/office/drawing/2014/main" id="{806A4855-25AA-40D4-B1A4-A271486B6C9F}"/>
              </a:ext>
            </a:extLst>
          </p:cNvPr>
          <p:cNvSpPr>
            <a:spLocks noGrp="1"/>
          </p:cNvSpPr>
          <p:nvPr>
            <p:ph type="pic" sz="quarter" idx="23"/>
          </p:nvPr>
        </p:nvSpPr>
        <p:spPr>
          <a:xfrm>
            <a:off x="2625401"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5" name="Picture Placeholder 22">
            <a:extLst>
              <a:ext uri="{FF2B5EF4-FFF2-40B4-BE49-F238E27FC236}">
                <a16:creationId xmlns:a16="http://schemas.microsoft.com/office/drawing/2014/main" id="{31E10A24-B676-4117-9507-B4B0EB406F02}"/>
              </a:ext>
            </a:extLst>
          </p:cNvPr>
          <p:cNvSpPr>
            <a:spLocks noGrp="1"/>
          </p:cNvSpPr>
          <p:nvPr>
            <p:ph type="pic" sz="quarter" idx="24"/>
          </p:nvPr>
        </p:nvSpPr>
        <p:spPr>
          <a:xfrm>
            <a:off x="4533714"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6" name="Picture Placeholder 22">
            <a:extLst>
              <a:ext uri="{FF2B5EF4-FFF2-40B4-BE49-F238E27FC236}">
                <a16:creationId xmlns:a16="http://schemas.microsoft.com/office/drawing/2014/main" id="{6549D851-9848-44AC-937A-9B1EF867E595}"/>
              </a:ext>
            </a:extLst>
          </p:cNvPr>
          <p:cNvSpPr>
            <a:spLocks noGrp="1"/>
          </p:cNvSpPr>
          <p:nvPr>
            <p:ph type="pic" sz="quarter" idx="25"/>
          </p:nvPr>
        </p:nvSpPr>
        <p:spPr>
          <a:xfrm>
            <a:off x="6442027"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7" name="Picture Placeholder 22">
            <a:extLst>
              <a:ext uri="{FF2B5EF4-FFF2-40B4-BE49-F238E27FC236}">
                <a16:creationId xmlns:a16="http://schemas.microsoft.com/office/drawing/2014/main" id="{B765F5D3-7CB7-4E55-8217-E9EEA9F2945A}"/>
              </a:ext>
            </a:extLst>
          </p:cNvPr>
          <p:cNvSpPr>
            <a:spLocks noGrp="1"/>
          </p:cNvSpPr>
          <p:nvPr>
            <p:ph type="pic" sz="quarter" idx="26"/>
          </p:nvPr>
        </p:nvSpPr>
        <p:spPr>
          <a:xfrm>
            <a:off x="8350340"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0" name="Picture Placeholder 22">
            <a:extLst>
              <a:ext uri="{FF2B5EF4-FFF2-40B4-BE49-F238E27FC236}">
                <a16:creationId xmlns:a16="http://schemas.microsoft.com/office/drawing/2014/main" id="{8CB2CA38-4C7F-4D6B-9B34-606F1A007A17}"/>
              </a:ext>
            </a:extLst>
          </p:cNvPr>
          <p:cNvSpPr>
            <a:spLocks noGrp="1"/>
          </p:cNvSpPr>
          <p:nvPr>
            <p:ph type="pic" sz="quarter" idx="27"/>
          </p:nvPr>
        </p:nvSpPr>
        <p:spPr>
          <a:xfrm>
            <a:off x="10258651"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4" name="Text Placeholder 3">
            <a:extLst>
              <a:ext uri="{FF2B5EF4-FFF2-40B4-BE49-F238E27FC236}">
                <a16:creationId xmlns:a16="http://schemas.microsoft.com/office/drawing/2014/main" id="{F5DA42CA-D117-4AF7-9FEC-03EB2BBB7566}"/>
              </a:ext>
            </a:extLst>
          </p:cNvPr>
          <p:cNvSpPr>
            <a:spLocks noGrp="1"/>
          </p:cNvSpPr>
          <p:nvPr>
            <p:ph type="body" sz="quarter" idx="28" hasCustomPrompt="1"/>
          </p:nvPr>
        </p:nvSpPr>
        <p:spPr>
          <a:xfrm>
            <a:off x="9973363" y="3925888"/>
            <a:ext cx="1800000" cy="504825"/>
          </a:xfrm>
        </p:spPr>
        <p:txBody>
          <a:bodyPr/>
          <a:lstStyle>
            <a:lvl1pPr marL="0" indent="0" algn="ctr">
              <a:buNone/>
              <a:defRPr b="1">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a:r>
              <a:rPr lang="en-US" noProof="0"/>
              <a:t>Full Name</a:t>
            </a:r>
          </a:p>
        </p:txBody>
      </p:sp>
      <p:sp>
        <p:nvSpPr>
          <p:cNvPr id="11" name="Text Placeholder 10">
            <a:extLst>
              <a:ext uri="{FF2B5EF4-FFF2-40B4-BE49-F238E27FC236}">
                <a16:creationId xmlns:a16="http://schemas.microsoft.com/office/drawing/2014/main" id="{5F9CEF5A-8DCE-4156-9138-C113C0D3A79D}"/>
              </a:ext>
            </a:extLst>
          </p:cNvPr>
          <p:cNvSpPr>
            <a:spLocks noGrp="1"/>
          </p:cNvSpPr>
          <p:nvPr>
            <p:ph type="body" sz="quarter" idx="29" hasCustomPrompt="1"/>
          </p:nvPr>
        </p:nvSpPr>
        <p:spPr>
          <a:xfrm>
            <a:off x="9973363" y="4505325"/>
            <a:ext cx="1800000" cy="900113"/>
          </a:xfrm>
        </p:spPr>
        <p:txBody>
          <a:bodyPr/>
          <a:lstStyle>
            <a:lvl1pPr marL="0" indent="0" algn="ctr">
              <a:buNone/>
              <a:defRPr/>
            </a:lvl1pPr>
          </a:lstStyle>
          <a:p>
            <a:pPr lvl="0"/>
            <a:r>
              <a:rPr lang="en-US" noProof="0"/>
              <a:t>Title</a:t>
            </a:r>
          </a:p>
        </p:txBody>
      </p:sp>
    </p:spTree>
    <p:extLst>
      <p:ext uri="{BB962C8B-B14F-4D97-AF65-F5344CB8AC3E}">
        <p14:creationId xmlns:p14="http://schemas.microsoft.com/office/powerpoint/2010/main" val="1503510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and Subtitle Only">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Text Placeholder 8">
            <a:extLst>
              <a:ext uri="{FF2B5EF4-FFF2-40B4-BE49-F238E27FC236}">
                <a16:creationId xmlns:a16="http://schemas.microsoft.com/office/drawing/2014/main" id="{37BBBFC2-32EB-4335-9980-A7CF236703B3}"/>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Tree>
    <p:extLst>
      <p:ext uri="{BB962C8B-B14F-4D97-AF65-F5344CB8AC3E}">
        <p14:creationId xmlns:p14="http://schemas.microsoft.com/office/powerpoint/2010/main" val="1505855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29137C9-7B18-454C-AB56-2B4631DFE59D}"/>
              </a:ext>
            </a:extLst>
          </p:cNvPr>
          <p:cNvSpPr/>
          <p:nvPr userDrawn="1"/>
        </p:nvSpPr>
        <p:spPr>
          <a:xfrm rot="14199158">
            <a:off x="10161654" y="-236402"/>
            <a:ext cx="1957093" cy="1399810"/>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 fmla="*/ 0 w 3571215"/>
              <a:gd name="connsiteY0" fmla="*/ 2176150 h 2890087"/>
              <a:gd name="connsiteX1" fmla="*/ 2472666 w 3571215"/>
              <a:gd name="connsiteY1" fmla="*/ 36067 h 2890087"/>
              <a:gd name="connsiteX2" fmla="*/ 3571215 w 3571215"/>
              <a:gd name="connsiteY2" fmla="*/ 0 h 2890087"/>
              <a:gd name="connsiteX3" fmla="*/ 1392370 w 3571215"/>
              <a:gd name="connsiteY3" fmla="*/ 2792094 h 2890087"/>
              <a:gd name="connsiteX4" fmla="*/ 393183 w 3571215"/>
              <a:gd name="connsiteY4" fmla="*/ 2890087 h 2890087"/>
              <a:gd name="connsiteX5" fmla="*/ 0 w 3571215"/>
              <a:gd name="connsiteY5" fmla="*/ 2176150 h 2890087"/>
              <a:gd name="connsiteX0" fmla="*/ 0 w 3571215"/>
              <a:gd name="connsiteY0" fmla="*/ 2176150 h 2890087"/>
              <a:gd name="connsiteX1" fmla="*/ 2472666 w 3571215"/>
              <a:gd name="connsiteY1" fmla="*/ 36067 h 2890087"/>
              <a:gd name="connsiteX2" fmla="*/ 3571215 w 3571215"/>
              <a:gd name="connsiteY2" fmla="*/ 0 h 2890087"/>
              <a:gd name="connsiteX3" fmla="*/ 2626822 w 3571215"/>
              <a:gd name="connsiteY3" fmla="*/ 1399810 h 2890087"/>
              <a:gd name="connsiteX4" fmla="*/ 393183 w 3571215"/>
              <a:gd name="connsiteY4" fmla="*/ 2890087 h 2890087"/>
              <a:gd name="connsiteX5" fmla="*/ 0 w 3571215"/>
              <a:gd name="connsiteY5" fmla="*/ 2176150 h 2890087"/>
              <a:gd name="connsiteX0" fmla="*/ 0 w 3571215"/>
              <a:gd name="connsiteY0" fmla="*/ 2176150 h 2176150"/>
              <a:gd name="connsiteX1" fmla="*/ 2472666 w 3571215"/>
              <a:gd name="connsiteY1" fmla="*/ 36067 h 2176150"/>
              <a:gd name="connsiteX2" fmla="*/ 3571215 w 3571215"/>
              <a:gd name="connsiteY2" fmla="*/ 0 h 2176150"/>
              <a:gd name="connsiteX3" fmla="*/ 2626822 w 3571215"/>
              <a:gd name="connsiteY3" fmla="*/ 1399810 h 2176150"/>
              <a:gd name="connsiteX4" fmla="*/ 2309686 w 3571215"/>
              <a:gd name="connsiteY4" fmla="*/ 820126 h 2176150"/>
              <a:gd name="connsiteX5" fmla="*/ 0 w 3571215"/>
              <a:gd name="connsiteY5" fmla="*/ 2176150 h 217615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695564 w 1957093"/>
              <a:gd name="connsiteY4" fmla="*/ 820126 h 1399810"/>
              <a:gd name="connsiteX5" fmla="*/ 0 w 1957093"/>
              <a:gd name="connsiteY5" fmla="*/ 318772 h 139981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172487 w 1957093"/>
              <a:gd name="connsiteY4" fmla="*/ 1221089 h 1399810"/>
              <a:gd name="connsiteX5" fmla="*/ 0 w 1957093"/>
              <a:gd name="connsiteY5" fmla="*/ 318772 h 139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7093" h="1399810">
                <a:moveTo>
                  <a:pt x="0" y="318772"/>
                </a:moveTo>
                <a:lnTo>
                  <a:pt x="858544" y="36067"/>
                </a:lnTo>
                <a:lnTo>
                  <a:pt x="1957093" y="0"/>
                </a:lnTo>
                <a:lnTo>
                  <a:pt x="1012700" y="1399810"/>
                </a:lnTo>
                <a:lnTo>
                  <a:pt x="172487" y="1221089"/>
                </a:lnTo>
                <a:lnTo>
                  <a:pt x="0" y="318772"/>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6973557">
            <a:off x="9799840" y="198216"/>
            <a:ext cx="748251" cy="780669"/>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5483574">
            <a:off x="9854193" y="80859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9AACAC53-33A6-4BBC-8C68-0C56D0B39F57}"/>
              </a:ext>
            </a:extLst>
          </p:cNvPr>
          <p:cNvSpPr/>
          <p:nvPr userDrawn="1"/>
        </p:nvSpPr>
        <p:spPr>
          <a:xfrm rot="14235708">
            <a:off x="11753205" y="112024"/>
            <a:ext cx="332291" cy="247882"/>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 fmla="*/ 0 w 3571215"/>
              <a:gd name="connsiteY0" fmla="*/ 2176150 h 2890087"/>
              <a:gd name="connsiteX1" fmla="*/ 2472666 w 3571215"/>
              <a:gd name="connsiteY1" fmla="*/ 36067 h 2890087"/>
              <a:gd name="connsiteX2" fmla="*/ 3571215 w 3571215"/>
              <a:gd name="connsiteY2" fmla="*/ 0 h 2890087"/>
              <a:gd name="connsiteX3" fmla="*/ 1392370 w 3571215"/>
              <a:gd name="connsiteY3" fmla="*/ 2792094 h 2890087"/>
              <a:gd name="connsiteX4" fmla="*/ 393183 w 3571215"/>
              <a:gd name="connsiteY4" fmla="*/ 2890087 h 2890087"/>
              <a:gd name="connsiteX5" fmla="*/ 0 w 3571215"/>
              <a:gd name="connsiteY5" fmla="*/ 2176150 h 2890087"/>
              <a:gd name="connsiteX0" fmla="*/ 0 w 3571215"/>
              <a:gd name="connsiteY0" fmla="*/ 2176150 h 2890087"/>
              <a:gd name="connsiteX1" fmla="*/ 2472666 w 3571215"/>
              <a:gd name="connsiteY1" fmla="*/ 36067 h 2890087"/>
              <a:gd name="connsiteX2" fmla="*/ 3571215 w 3571215"/>
              <a:gd name="connsiteY2" fmla="*/ 0 h 2890087"/>
              <a:gd name="connsiteX3" fmla="*/ 2626822 w 3571215"/>
              <a:gd name="connsiteY3" fmla="*/ 1399810 h 2890087"/>
              <a:gd name="connsiteX4" fmla="*/ 393183 w 3571215"/>
              <a:gd name="connsiteY4" fmla="*/ 2890087 h 2890087"/>
              <a:gd name="connsiteX5" fmla="*/ 0 w 3571215"/>
              <a:gd name="connsiteY5" fmla="*/ 2176150 h 2890087"/>
              <a:gd name="connsiteX0" fmla="*/ 0 w 3571215"/>
              <a:gd name="connsiteY0" fmla="*/ 2176150 h 2176150"/>
              <a:gd name="connsiteX1" fmla="*/ 2472666 w 3571215"/>
              <a:gd name="connsiteY1" fmla="*/ 36067 h 2176150"/>
              <a:gd name="connsiteX2" fmla="*/ 3571215 w 3571215"/>
              <a:gd name="connsiteY2" fmla="*/ 0 h 2176150"/>
              <a:gd name="connsiteX3" fmla="*/ 2626822 w 3571215"/>
              <a:gd name="connsiteY3" fmla="*/ 1399810 h 2176150"/>
              <a:gd name="connsiteX4" fmla="*/ 2309686 w 3571215"/>
              <a:gd name="connsiteY4" fmla="*/ 820126 h 2176150"/>
              <a:gd name="connsiteX5" fmla="*/ 0 w 3571215"/>
              <a:gd name="connsiteY5" fmla="*/ 2176150 h 217615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695564 w 1957093"/>
              <a:gd name="connsiteY4" fmla="*/ 820126 h 1399810"/>
              <a:gd name="connsiteX5" fmla="*/ 0 w 1957093"/>
              <a:gd name="connsiteY5" fmla="*/ 318772 h 139981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172487 w 1957093"/>
              <a:gd name="connsiteY4" fmla="*/ 1221089 h 1399810"/>
              <a:gd name="connsiteX5" fmla="*/ 0 w 1957093"/>
              <a:gd name="connsiteY5" fmla="*/ 318772 h 1399810"/>
              <a:gd name="connsiteX0" fmla="*/ 0 w 1449157"/>
              <a:gd name="connsiteY0" fmla="*/ 282705 h 1363743"/>
              <a:gd name="connsiteX1" fmla="*/ 858544 w 1449157"/>
              <a:gd name="connsiteY1" fmla="*/ 0 h 1363743"/>
              <a:gd name="connsiteX2" fmla="*/ 1449157 w 1449157"/>
              <a:gd name="connsiteY2" fmla="*/ 715834 h 1363743"/>
              <a:gd name="connsiteX3" fmla="*/ 1012700 w 1449157"/>
              <a:gd name="connsiteY3" fmla="*/ 1363743 h 1363743"/>
              <a:gd name="connsiteX4" fmla="*/ 172487 w 1449157"/>
              <a:gd name="connsiteY4" fmla="*/ 1185022 h 1363743"/>
              <a:gd name="connsiteX5" fmla="*/ 0 w 1449157"/>
              <a:gd name="connsiteY5" fmla="*/ 282705 h 1363743"/>
              <a:gd name="connsiteX0" fmla="*/ 0 w 1449157"/>
              <a:gd name="connsiteY0" fmla="*/ 0 h 1081038"/>
              <a:gd name="connsiteX1" fmla="*/ 1449157 w 1449157"/>
              <a:gd name="connsiteY1" fmla="*/ 433129 h 1081038"/>
              <a:gd name="connsiteX2" fmla="*/ 1012700 w 1449157"/>
              <a:gd name="connsiteY2" fmla="*/ 1081038 h 1081038"/>
              <a:gd name="connsiteX3" fmla="*/ 172487 w 1449157"/>
              <a:gd name="connsiteY3" fmla="*/ 902317 h 1081038"/>
              <a:gd name="connsiteX4" fmla="*/ 0 w 1449157"/>
              <a:gd name="connsiteY4" fmla="*/ 0 h 108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9157" h="1081038">
                <a:moveTo>
                  <a:pt x="0" y="0"/>
                </a:moveTo>
                <a:lnTo>
                  <a:pt x="1449157" y="433129"/>
                </a:lnTo>
                <a:lnTo>
                  <a:pt x="1012700" y="1081038"/>
                </a:lnTo>
                <a:lnTo>
                  <a:pt x="172487" y="902317"/>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ED86A7C4-9F1E-4F96-8AD9-5B75BEE364BE}"/>
              </a:ext>
            </a:extLst>
          </p:cNvPr>
          <p:cNvSpPr/>
          <p:nvPr userDrawn="1"/>
        </p:nvSpPr>
        <p:spPr>
          <a:xfrm rot="13336516">
            <a:off x="10313236" y="1084299"/>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25">
            <a:extLst>
              <a:ext uri="{FF2B5EF4-FFF2-40B4-BE49-F238E27FC236}">
                <a16:creationId xmlns:a16="http://schemas.microsoft.com/office/drawing/2014/main" id="{B63BFE72-A1DE-4CFE-9B52-553C99D52699}"/>
              </a:ext>
            </a:extLst>
          </p:cNvPr>
          <p:cNvSpPr/>
          <p:nvPr userDrawn="1"/>
        </p:nvSpPr>
        <p:spPr>
          <a:xfrm rot="5738060">
            <a:off x="9844293" y="1032301"/>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Freeform: Shape 29">
            <a:extLst>
              <a:ext uri="{FF2B5EF4-FFF2-40B4-BE49-F238E27FC236}">
                <a16:creationId xmlns:a16="http://schemas.microsoft.com/office/drawing/2014/main" id="{9C266CD9-D77B-4B4D-8673-531E2784C610}"/>
              </a:ext>
            </a:extLst>
          </p:cNvPr>
          <p:cNvSpPr/>
          <p:nvPr userDrawn="1"/>
        </p:nvSpPr>
        <p:spPr>
          <a:xfrm rot="8291645">
            <a:off x="10081798" y="798094"/>
            <a:ext cx="371360" cy="273702"/>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98965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Only No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310335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5" y="86714"/>
            <a:ext cx="12018572" cy="6684572"/>
          </a:xfr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494607" y="2237328"/>
            <a:ext cx="7202786" cy="1449788"/>
          </a:xfrm>
          <a:solidFill>
            <a:schemeClr val="tx1">
              <a:alpha val="80000"/>
            </a:schemeClr>
          </a:solidFill>
        </p:spPr>
        <p:txBody>
          <a:bodyPr lIns="288000" rIns="2160000" bIns="144000" anchor="b" anchorCtr="0"/>
          <a:lstStyle>
            <a:lvl1pPr algn="r">
              <a:defRPr sz="6600" spc="-150">
                <a:solidFill>
                  <a:schemeClr val="bg1"/>
                </a:solidFill>
              </a:defRPr>
            </a:lvl1pPr>
          </a:lstStyle>
          <a:p>
            <a:r>
              <a:rPr lang="en-US" noProof="0"/>
              <a:t>Thank You</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2494607" y="3684672"/>
            <a:ext cx="5282503" cy="1604172"/>
          </a:xfrm>
          <a:solidFill>
            <a:schemeClr val="tx1">
              <a:alpha val="90000"/>
            </a:schemeClr>
          </a:solidFill>
        </p:spPr>
        <p:txBody>
          <a:bodyPr lIns="216000" tIns="144000" rIns="576000"/>
          <a:lstStyle>
            <a:lvl1pPr marL="0" indent="0" algn="r">
              <a:buNone/>
              <a:defRPr sz="21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5" name="Straight Connector 4">
            <a:extLst>
              <a:ext uri="{FF2B5EF4-FFF2-40B4-BE49-F238E27FC236}">
                <a16:creationId xmlns:a16="http://schemas.microsoft.com/office/drawing/2014/main" id="{9688AEDF-1396-4322-8818-9D1C7976FCDF}"/>
              </a:ext>
            </a:extLst>
          </p:cNvPr>
          <p:cNvCxnSpPr>
            <a:cxnSpLocks/>
          </p:cNvCxnSpPr>
          <p:nvPr userDrawn="1"/>
        </p:nvCxnSpPr>
        <p:spPr>
          <a:xfrm>
            <a:off x="7777113" y="2412127"/>
            <a:ext cx="0" cy="110019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C122267-81F5-4D7C-8854-830FD491A4E9}"/>
              </a:ext>
            </a:extLst>
          </p:cNvPr>
          <p:cNvSpPr>
            <a:spLocks noGrp="1"/>
          </p:cNvSpPr>
          <p:nvPr>
            <p:ph type="body" sz="quarter" idx="13" hasCustomPrompt="1"/>
          </p:nvPr>
        </p:nvSpPr>
        <p:spPr>
          <a:xfrm>
            <a:off x="2667000" y="4142258"/>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Contact Number</a:t>
            </a:r>
          </a:p>
        </p:txBody>
      </p:sp>
      <p:sp>
        <p:nvSpPr>
          <p:cNvPr id="9" name="Text Placeholder 5">
            <a:extLst>
              <a:ext uri="{FF2B5EF4-FFF2-40B4-BE49-F238E27FC236}">
                <a16:creationId xmlns:a16="http://schemas.microsoft.com/office/drawing/2014/main" id="{D1624B9A-AB57-40B6-89A6-D34ED60BBF00}"/>
              </a:ext>
            </a:extLst>
          </p:cNvPr>
          <p:cNvSpPr>
            <a:spLocks noGrp="1"/>
          </p:cNvSpPr>
          <p:nvPr>
            <p:ph type="body" sz="quarter" idx="14" hasCustomPrompt="1"/>
          </p:nvPr>
        </p:nvSpPr>
        <p:spPr>
          <a:xfrm>
            <a:off x="2667000" y="4448040"/>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Email or Social Media Handle</a:t>
            </a:r>
          </a:p>
        </p:txBody>
      </p:sp>
      <p:sp>
        <p:nvSpPr>
          <p:cNvPr id="8" name="Picture Placeholder 5">
            <a:extLst>
              <a:ext uri="{FF2B5EF4-FFF2-40B4-BE49-F238E27FC236}">
                <a16:creationId xmlns:a16="http://schemas.microsoft.com/office/drawing/2014/main" id="{61EA5FFD-797F-43FF-B13A-5DA8C820EE22}"/>
              </a:ext>
            </a:extLst>
          </p:cNvPr>
          <p:cNvSpPr>
            <a:spLocks noGrp="1"/>
          </p:cNvSpPr>
          <p:nvPr>
            <p:ph type="pic" sz="quarter" idx="15" hasCustomPrompt="1"/>
          </p:nvPr>
        </p:nvSpPr>
        <p:spPr>
          <a:xfrm>
            <a:off x="8065008" y="2587752"/>
            <a:ext cx="1344168" cy="704088"/>
          </a:xfrm>
        </p:spPr>
        <p:txBody>
          <a:bodyPr/>
          <a:lstStyle>
            <a:lvl1pPr marL="0" indent="0">
              <a:buNone/>
              <a:defRPr>
                <a:solidFill>
                  <a:schemeClr val="bg1"/>
                </a:solidFill>
              </a:defRPr>
            </a:lvl1pPr>
          </a:lstStyle>
          <a:p>
            <a:r>
              <a:rPr lang="en-US" noProof="0" dirty="0"/>
              <a:t>Logo</a:t>
            </a:r>
          </a:p>
        </p:txBody>
      </p:sp>
      <p:sp>
        <p:nvSpPr>
          <p:cNvPr id="10" name="Text Placeholder 5">
            <a:extLst>
              <a:ext uri="{FF2B5EF4-FFF2-40B4-BE49-F238E27FC236}">
                <a16:creationId xmlns:a16="http://schemas.microsoft.com/office/drawing/2014/main" id="{7436EF9B-F86C-114A-BB87-C439E5F12997}"/>
              </a:ext>
            </a:extLst>
          </p:cNvPr>
          <p:cNvSpPr>
            <a:spLocks noGrp="1"/>
          </p:cNvSpPr>
          <p:nvPr>
            <p:ph type="body" sz="quarter" idx="16" hasCustomPrompt="1"/>
          </p:nvPr>
        </p:nvSpPr>
        <p:spPr>
          <a:xfrm>
            <a:off x="2667000" y="4753821"/>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Website Address</a:t>
            </a:r>
          </a:p>
        </p:txBody>
      </p:sp>
    </p:spTree>
    <p:extLst>
      <p:ext uri="{BB962C8B-B14F-4D97-AF65-F5344CB8AC3E}">
        <p14:creationId xmlns:p14="http://schemas.microsoft.com/office/powerpoint/2010/main" val="3475950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noProof="0"/>
              <a:t>Click to edit Master </a:t>
            </a:r>
            <a:br>
              <a:rPr lang="en-US" noProof="0"/>
            </a:br>
            <a:r>
              <a:rPr lang="en-US" noProof="0"/>
              <a:t>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Freeform: Shape 4">
            <a:extLst>
              <a:ext uri="{FF2B5EF4-FFF2-40B4-BE49-F238E27FC236}">
                <a16:creationId xmlns:a16="http://schemas.microsoft.com/office/drawing/2014/main" id="{13A733F0-30A3-4125-9B9B-2A07E1461F1B}"/>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reeform: Shape 5">
            <a:extLst>
              <a:ext uri="{FF2B5EF4-FFF2-40B4-BE49-F238E27FC236}">
                <a16:creationId xmlns:a16="http://schemas.microsoft.com/office/drawing/2014/main" id="{9E236A80-227E-4FE4-AA47-7802636969A0}"/>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6">
            <a:extLst>
              <a:ext uri="{FF2B5EF4-FFF2-40B4-BE49-F238E27FC236}">
                <a16:creationId xmlns:a16="http://schemas.microsoft.com/office/drawing/2014/main" id="{AAF58058-47D7-451D-B2D5-713873CFA06B}"/>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E6D9AC51-13A8-43F2-B0AE-A475CD84575E}"/>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CBA8CC4C-FA3C-45FB-A5CE-C0F41063A4AA}"/>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320D0EA4-6C0E-4F3B-B209-84132CF9DCEE}"/>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B2637900-ABE5-44BB-8955-B59B20FACF68}"/>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878CEF9-0D4E-43CF-A1AC-B8A752A7EDD3}"/>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515716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Half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4E1F0E-A827-4F38-BAAB-5D5831E0813A}"/>
              </a:ext>
            </a:extLst>
          </p:cNvPr>
          <p:cNvSpPr/>
          <p:nvPr userDrawn="1"/>
        </p:nvSpPr>
        <p:spPr>
          <a:xfrm>
            <a:off x="0" y="6771286"/>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1B7D9229-CE8B-44FD-B1E6-2FE619F40B4F}"/>
              </a:ext>
            </a:extLst>
          </p:cNvPr>
          <p:cNvSpPr/>
          <p:nvPr userDrawn="1"/>
        </p:nvSpPr>
        <p:spPr>
          <a:xfrm>
            <a:off x="0" y="0"/>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4683AF15-88E9-4D75-9D5E-7E4924887E91}"/>
              </a:ext>
            </a:extLst>
          </p:cNvPr>
          <p:cNvSpPr/>
          <p:nvPr userDrawn="1"/>
        </p:nvSpPr>
        <p:spPr>
          <a:xfrm rot="5400000">
            <a:off x="-3385643" y="3385642"/>
            <a:ext cx="6858001"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D3B18E46-480F-48E8-9675-259D3D06A00D}"/>
              </a:ext>
            </a:extLst>
          </p:cNvPr>
          <p:cNvSpPr/>
          <p:nvPr userDrawn="1"/>
        </p:nvSpPr>
        <p:spPr>
          <a:xfrm rot="5400000">
            <a:off x="8719643" y="3385643"/>
            <a:ext cx="6858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4" y="86714"/>
            <a:ext cx="6009285" cy="6684572"/>
          </a:xfr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095999" y="86714"/>
            <a:ext cx="6009287" cy="4068402"/>
          </a:xfrm>
          <a:solidFill>
            <a:schemeClr val="tx1">
              <a:alpha val="80000"/>
            </a:schemeClr>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095999" y="4152672"/>
            <a:ext cx="6009287" cy="1818422"/>
          </a:xfrm>
          <a:solidFill>
            <a:schemeClr val="bg1">
              <a:lumMod val="95000"/>
              <a:alpha val="80000"/>
            </a:schemeClr>
          </a:solidFill>
        </p:spPr>
        <p:txBody>
          <a:bodyPr lIns="288000" tIns="144000" rIns="432000"/>
          <a:lstStyle>
            <a:lvl1pPr marL="0" indent="0" algn="r">
              <a:buNone/>
              <a:defRPr sz="2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Slide Number Placeholder 4">
            <a:extLst>
              <a:ext uri="{FF2B5EF4-FFF2-40B4-BE49-F238E27FC236}">
                <a16:creationId xmlns:a16="http://schemas.microsoft.com/office/drawing/2014/main" id="{B9994FE7-F6B5-D34D-B846-52B81F6F601D}"/>
              </a:ext>
            </a:extLst>
          </p:cNvPr>
          <p:cNvSpPr>
            <a:spLocks noGrp="1"/>
          </p:cNvSpPr>
          <p:nvPr>
            <p:ph type="sldNum" sz="quarter" idx="14"/>
          </p:nvPr>
        </p:nvSpPr>
        <p:spPr/>
        <p:txBody>
          <a:bodyPr/>
          <a:lstStyle/>
          <a:p>
            <a:fld id="{19B51A1E-902D-48AF-9020-955120F399B6}" type="slidenum">
              <a:rPr lang="en-US" noProof="0" smtClean="0"/>
              <a:pPr/>
              <a:t>‹#›</a:t>
            </a:fld>
            <a:endParaRPr lang="en-US" noProof="0" dirty="0"/>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pPr algn="l"/>
            <a:endParaRPr lang="en-US" sz="1200" noProof="0" dirty="0">
              <a:solidFill>
                <a:schemeClr val="tx1">
                  <a:lumMod val="75000"/>
                  <a:lumOff val="25000"/>
                </a:schemeClr>
              </a:solidFill>
              <a:latin typeface="+mn-lt"/>
            </a:endParaRPr>
          </a:p>
        </p:txBody>
      </p:sp>
    </p:spTree>
    <p:extLst>
      <p:ext uri="{BB962C8B-B14F-4D97-AF65-F5344CB8AC3E}">
        <p14:creationId xmlns:p14="http://schemas.microsoft.com/office/powerpoint/2010/main" val="9047435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4E1F0E-A827-4F38-BAAB-5D5831E0813A}"/>
              </a:ext>
            </a:extLst>
          </p:cNvPr>
          <p:cNvSpPr/>
          <p:nvPr userDrawn="1"/>
        </p:nvSpPr>
        <p:spPr>
          <a:xfrm>
            <a:off x="0" y="6771286"/>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1B7D9229-CE8B-44FD-B1E6-2FE619F40B4F}"/>
              </a:ext>
            </a:extLst>
          </p:cNvPr>
          <p:cNvSpPr/>
          <p:nvPr userDrawn="1"/>
        </p:nvSpPr>
        <p:spPr>
          <a:xfrm>
            <a:off x="0" y="0"/>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4683AF15-88E9-4D75-9D5E-7E4924887E91}"/>
              </a:ext>
            </a:extLst>
          </p:cNvPr>
          <p:cNvSpPr/>
          <p:nvPr userDrawn="1"/>
        </p:nvSpPr>
        <p:spPr>
          <a:xfrm rot="5400000">
            <a:off x="-3385643" y="3385642"/>
            <a:ext cx="6858001"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D3B18E46-480F-48E8-9675-259D3D06A00D}"/>
              </a:ext>
            </a:extLst>
          </p:cNvPr>
          <p:cNvSpPr/>
          <p:nvPr userDrawn="1"/>
        </p:nvSpPr>
        <p:spPr>
          <a:xfrm rot="5400000">
            <a:off x="8719643" y="3385643"/>
            <a:ext cx="6858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095999" y="86714"/>
            <a:ext cx="6009287" cy="4068402"/>
          </a:xfrm>
          <a:solidFill>
            <a:schemeClr val="tx1">
              <a:alpha val="80000"/>
            </a:schemeClr>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095999" y="4152672"/>
            <a:ext cx="6009287" cy="1818422"/>
          </a:xfrm>
          <a:solidFill>
            <a:schemeClr val="bg1">
              <a:lumMod val="95000"/>
              <a:alpha val="80000"/>
            </a:schemeClr>
          </a:solidFill>
        </p:spPr>
        <p:txBody>
          <a:bodyPr lIns="288000" tIns="144000" rIns="432000"/>
          <a:lstStyle>
            <a:lvl1pPr marL="0" indent="0" algn="r">
              <a:buNone/>
              <a:defRPr sz="2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Slide Number Placeholder 4">
            <a:extLst>
              <a:ext uri="{FF2B5EF4-FFF2-40B4-BE49-F238E27FC236}">
                <a16:creationId xmlns:a16="http://schemas.microsoft.com/office/drawing/2014/main" id="{B9994FE7-F6B5-D34D-B846-52B81F6F601D}"/>
              </a:ext>
            </a:extLst>
          </p:cNvPr>
          <p:cNvSpPr>
            <a:spLocks noGrp="1"/>
          </p:cNvSpPr>
          <p:nvPr>
            <p:ph type="sldNum" sz="quarter" idx="14"/>
          </p:nvPr>
        </p:nvSpPr>
        <p:spPr/>
        <p:txBody>
          <a:bodyPr/>
          <a:lstStyle/>
          <a:p>
            <a:fld id="{19B51A1E-902D-48AF-9020-955120F399B6}" type="slidenum">
              <a:rPr lang="en-US" noProof="0" smtClean="0"/>
              <a:pPr/>
              <a:t>‹#›</a:t>
            </a:fld>
            <a:endParaRPr lang="en-US" noProof="0" dirty="0"/>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pPr algn="l"/>
            <a:endParaRPr lang="en-US" sz="1200" noProof="0" dirty="0">
              <a:solidFill>
                <a:schemeClr val="tx1">
                  <a:lumMod val="75000"/>
                  <a:lumOff val="25000"/>
                </a:schemeClr>
              </a:solidFill>
              <a:latin typeface="+mn-lt"/>
            </a:endParaRPr>
          </a:p>
        </p:txBody>
      </p:sp>
      <p:sp>
        <p:nvSpPr>
          <p:cNvPr id="13" name="Freeform: Shape 12">
            <a:extLst>
              <a:ext uri="{FF2B5EF4-FFF2-40B4-BE49-F238E27FC236}">
                <a16:creationId xmlns:a16="http://schemas.microsoft.com/office/drawing/2014/main" id="{20052C3A-3942-4B16-A466-441F8E3C2260}"/>
              </a:ext>
            </a:extLst>
          </p:cNvPr>
          <p:cNvSpPr/>
          <p:nvPr userDrawn="1"/>
        </p:nvSpPr>
        <p:spPr>
          <a:xfrm>
            <a:off x="0" y="2539992"/>
            <a:ext cx="5373076" cy="4318008"/>
          </a:xfrm>
          <a:custGeom>
            <a:avLst/>
            <a:gdLst>
              <a:gd name="connsiteX0" fmla="*/ 4972877 w 5373076"/>
              <a:gd name="connsiteY0" fmla="*/ 1816430 h 4318008"/>
              <a:gd name="connsiteX1" fmla="*/ 5211912 w 5373076"/>
              <a:gd name="connsiteY1" fmla="*/ 2046590 h 4318008"/>
              <a:gd name="connsiteX2" fmla="*/ 4866804 w 5373076"/>
              <a:gd name="connsiteY2" fmla="*/ 2013272 h 4318008"/>
              <a:gd name="connsiteX3" fmla="*/ 3721849 w 5373076"/>
              <a:gd name="connsiteY3" fmla="*/ 1808102 h 4318008"/>
              <a:gd name="connsiteX4" fmla="*/ 3854624 w 5373076"/>
              <a:gd name="connsiteY4" fmla="*/ 2524110 h 4318008"/>
              <a:gd name="connsiteX5" fmla="*/ 3419634 w 5373076"/>
              <a:gd name="connsiteY5" fmla="*/ 2322178 h 4318008"/>
              <a:gd name="connsiteX6" fmla="*/ 3604566 w 5373076"/>
              <a:gd name="connsiteY6" fmla="*/ 1945430 h 4318008"/>
              <a:gd name="connsiteX7" fmla="*/ 2301472 w 5373076"/>
              <a:gd name="connsiteY7" fmla="*/ 1771765 h 4318008"/>
              <a:gd name="connsiteX8" fmla="*/ 3237442 w 5373076"/>
              <a:gd name="connsiteY8" fmla="*/ 2134997 h 4318008"/>
              <a:gd name="connsiteX9" fmla="*/ 3266331 w 5373076"/>
              <a:gd name="connsiteY9" fmla="*/ 2949530 h 4318008"/>
              <a:gd name="connsiteX10" fmla="*/ 1897852 w 5373076"/>
              <a:gd name="connsiteY10" fmla="*/ 4318008 h 4318008"/>
              <a:gd name="connsiteX11" fmla="*/ 134565 w 5373076"/>
              <a:gd name="connsiteY11" fmla="*/ 4318008 h 4318008"/>
              <a:gd name="connsiteX12" fmla="*/ 0 w 5373076"/>
              <a:gd name="connsiteY12" fmla="*/ 4183443 h 4318008"/>
              <a:gd name="connsiteX13" fmla="*/ 0 w 5373076"/>
              <a:gd name="connsiteY13" fmla="*/ 2855805 h 4318008"/>
              <a:gd name="connsiteX14" fmla="*/ 5243699 w 5373076"/>
              <a:gd name="connsiteY14" fmla="*/ 652159 h 4318008"/>
              <a:gd name="connsiteX15" fmla="*/ 5058767 w 5373076"/>
              <a:gd name="connsiteY15" fmla="*/ 1028908 h 4318008"/>
              <a:gd name="connsiteX16" fmla="*/ 4960786 w 5373076"/>
              <a:gd name="connsiteY16" fmla="*/ 983422 h 4318008"/>
              <a:gd name="connsiteX17" fmla="*/ 3473588 w 5373076"/>
              <a:gd name="connsiteY17" fmla="*/ 405712 h 4318008"/>
              <a:gd name="connsiteX18" fmla="*/ 4094196 w 5373076"/>
              <a:gd name="connsiteY18" fmla="*/ 1366894 h 4318008"/>
              <a:gd name="connsiteX19" fmla="*/ 3778134 w 5373076"/>
              <a:gd name="connsiteY19" fmla="*/ 1741309 h 4318008"/>
              <a:gd name="connsiteX20" fmla="*/ 2824519 w 5373076"/>
              <a:gd name="connsiteY20" fmla="*/ 1808100 h 4318008"/>
              <a:gd name="connsiteX21" fmla="*/ 4454991 w 5373076"/>
              <a:gd name="connsiteY21" fmla="*/ 0 h 4318008"/>
              <a:gd name="connsiteX22" fmla="*/ 5373076 w 5373076"/>
              <a:gd name="connsiteY22" fmla="*/ 32358 h 4318008"/>
              <a:gd name="connsiteX23" fmla="*/ 4628717 w 5373076"/>
              <a:gd name="connsiteY23" fmla="*/ 1349015 h 4318008"/>
              <a:gd name="connsiteX24" fmla="*/ 4094010 w 5373076"/>
              <a:gd name="connsiteY24" fmla="*/ 779481 h 431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73076" h="4318008">
                <a:moveTo>
                  <a:pt x="4972877" y="1816430"/>
                </a:moveTo>
                <a:lnTo>
                  <a:pt x="5211912" y="2046590"/>
                </a:lnTo>
                <a:lnTo>
                  <a:pt x="4866804" y="2013272"/>
                </a:lnTo>
                <a:close/>
                <a:moveTo>
                  <a:pt x="3721849" y="1808102"/>
                </a:moveTo>
                <a:lnTo>
                  <a:pt x="3854624" y="2524110"/>
                </a:lnTo>
                <a:lnTo>
                  <a:pt x="3419634" y="2322178"/>
                </a:lnTo>
                <a:lnTo>
                  <a:pt x="3604566" y="1945430"/>
                </a:lnTo>
                <a:close/>
                <a:moveTo>
                  <a:pt x="2301472" y="1771765"/>
                </a:moveTo>
                <a:lnTo>
                  <a:pt x="3237442" y="2134997"/>
                </a:lnTo>
                <a:lnTo>
                  <a:pt x="3266331" y="2949530"/>
                </a:lnTo>
                <a:lnTo>
                  <a:pt x="1897852" y="4318008"/>
                </a:lnTo>
                <a:lnTo>
                  <a:pt x="134565" y="4318008"/>
                </a:lnTo>
                <a:lnTo>
                  <a:pt x="0" y="4183443"/>
                </a:lnTo>
                <a:lnTo>
                  <a:pt x="0" y="2855805"/>
                </a:lnTo>
                <a:close/>
                <a:moveTo>
                  <a:pt x="5243699" y="652159"/>
                </a:moveTo>
                <a:lnTo>
                  <a:pt x="5058767" y="1028908"/>
                </a:lnTo>
                <a:lnTo>
                  <a:pt x="4960786" y="983422"/>
                </a:lnTo>
                <a:close/>
                <a:moveTo>
                  <a:pt x="3473588" y="405712"/>
                </a:moveTo>
                <a:lnTo>
                  <a:pt x="4094196" y="1366894"/>
                </a:lnTo>
                <a:lnTo>
                  <a:pt x="3778134" y="1741309"/>
                </a:lnTo>
                <a:lnTo>
                  <a:pt x="2824519" y="1808100"/>
                </a:lnTo>
                <a:close/>
                <a:moveTo>
                  <a:pt x="4454991" y="0"/>
                </a:moveTo>
                <a:lnTo>
                  <a:pt x="5373076" y="32358"/>
                </a:lnTo>
                <a:lnTo>
                  <a:pt x="4628717" y="1349015"/>
                </a:lnTo>
                <a:lnTo>
                  <a:pt x="4094010" y="77948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50025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Title 1">
            <a:extLst>
              <a:ext uri="{FF2B5EF4-FFF2-40B4-BE49-F238E27FC236}">
                <a16:creationId xmlns:a16="http://schemas.microsoft.com/office/drawing/2014/main" id="{E73E47D5-BDE7-46E7-8C4E-6111A41AF8D9}"/>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16" name="Text Placeholder 3">
            <a:extLst>
              <a:ext uri="{FF2B5EF4-FFF2-40B4-BE49-F238E27FC236}">
                <a16:creationId xmlns:a16="http://schemas.microsoft.com/office/drawing/2014/main" id="{4D90A547-C01D-42BC-98ED-831FDD76F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7" name="Content Placeholder 2">
            <a:extLst>
              <a:ext uri="{FF2B5EF4-FFF2-40B4-BE49-F238E27FC236}">
                <a16:creationId xmlns:a16="http://schemas.microsoft.com/office/drawing/2014/main" id="{AEBF3BE3-47D8-4511-B598-743DF88DF915}"/>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62331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Title 1">
            <a:extLst>
              <a:ext uri="{FF2B5EF4-FFF2-40B4-BE49-F238E27FC236}">
                <a16:creationId xmlns:a16="http://schemas.microsoft.com/office/drawing/2014/main" id="{91434632-BEE5-428E-872A-794325BA8062}"/>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16" name="Text Placeholder 3">
            <a:extLst>
              <a:ext uri="{FF2B5EF4-FFF2-40B4-BE49-F238E27FC236}">
                <a16:creationId xmlns:a16="http://schemas.microsoft.com/office/drawing/2014/main" id="{7CB95FD3-7DAC-4417-8633-7EFA4852E0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7" name="Picture Placeholder 2">
            <a:extLst>
              <a:ext uri="{FF2B5EF4-FFF2-40B4-BE49-F238E27FC236}">
                <a16:creationId xmlns:a16="http://schemas.microsoft.com/office/drawing/2014/main" id="{94CDAD6C-9665-443F-B344-147513A6C144}"/>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994763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764878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arge Imag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000" y="3517901"/>
            <a:ext cx="6012000" cy="1409700"/>
          </a:xfrm>
          <a:solidFill>
            <a:schemeClr val="tx1"/>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84000" y="4927600"/>
            <a:ext cx="6012000" cy="1845743"/>
          </a:xfrm>
          <a:solidFill>
            <a:schemeClr val="tx1">
              <a:lumMod val="85000"/>
              <a:lumOff val="15000"/>
            </a:schemeClr>
          </a:solidFill>
        </p:spPr>
        <p:txBody>
          <a:bodyPr lIns="288000" tIns="144000" rIns="432000"/>
          <a:lstStyle>
            <a:lvl1pPr marL="0" indent="0" algn="r">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Slide Number Placeholder 4">
            <a:extLst>
              <a:ext uri="{FF2B5EF4-FFF2-40B4-BE49-F238E27FC236}">
                <a16:creationId xmlns:a16="http://schemas.microsoft.com/office/drawing/2014/main" id="{B9994FE7-F6B5-D34D-B846-52B81F6F601D}"/>
              </a:ext>
            </a:extLst>
          </p:cNvPr>
          <p:cNvSpPr>
            <a:spLocks noGrp="1"/>
          </p:cNvSpPr>
          <p:nvPr>
            <p:ph type="sldNum" sz="quarter" idx="14"/>
          </p:nvPr>
        </p:nvSpPr>
        <p:spPr/>
        <p:txBody>
          <a:bodyPr/>
          <a:lstStyle/>
          <a:p>
            <a:fld id="{19B51A1E-902D-48AF-9020-955120F399B6}" type="slidenum">
              <a:rPr lang="en-US" noProof="0" smtClean="0"/>
              <a:pPr/>
              <a:t>‹#›</a:t>
            </a:fld>
            <a:endParaRPr lang="en-US" noProof="0" dirty="0"/>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pPr algn="l"/>
            <a:endParaRPr lang="en-US" sz="1200" noProof="0" dirty="0">
              <a:solidFill>
                <a:schemeClr val="tx1">
                  <a:lumMod val="75000"/>
                  <a:lumOff val="25000"/>
                </a:schemeClr>
              </a:solidFill>
              <a:latin typeface="+mn-lt"/>
            </a:endParaRPr>
          </a:p>
        </p:txBody>
      </p:sp>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4000" y="86714"/>
            <a:ext cx="6009285" cy="3431187"/>
          </a:xfrm>
          <a:solidFill>
            <a:srgbClr val="333333"/>
          </a:solidFill>
        </p:spPr>
        <p:txBody>
          <a:bodyPr lIns="0" tIns="0" anchor="ctr"/>
          <a:lstStyle>
            <a:lvl1pPr marL="0" indent="0" algn="ctr">
              <a:buNone/>
              <a:defRPr sz="1100" i="1">
                <a:solidFill>
                  <a:schemeClr val="bg1">
                    <a:lumMod val="85000"/>
                  </a:schemeClr>
                </a:solidFill>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16" name="Content Placeholder 2">
            <a:extLst>
              <a:ext uri="{FF2B5EF4-FFF2-40B4-BE49-F238E27FC236}">
                <a16:creationId xmlns:a16="http://schemas.microsoft.com/office/drawing/2014/main" id="{ED5F0C9D-A08F-4539-BA26-61D24BBE6E9A}"/>
              </a:ext>
            </a:extLst>
          </p:cNvPr>
          <p:cNvSpPr>
            <a:spLocks noGrp="1"/>
          </p:cNvSpPr>
          <p:nvPr>
            <p:ph idx="15"/>
          </p:nvPr>
        </p:nvSpPr>
        <p:spPr>
          <a:xfrm>
            <a:off x="6464300" y="1152000"/>
            <a:ext cx="5307700" cy="4680000"/>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07283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11340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24" name="Freeform: Shape 23">
            <a:extLst>
              <a:ext uri="{FF2B5EF4-FFF2-40B4-BE49-F238E27FC236}">
                <a16:creationId xmlns:a16="http://schemas.microsoft.com/office/drawing/2014/main" id="{5F6D6B0F-FF8B-4D60-B712-A57904D5502C}"/>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FFF5FB50-33B5-4195-92D6-70891F240926}"/>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25">
            <a:extLst>
              <a:ext uri="{FF2B5EF4-FFF2-40B4-BE49-F238E27FC236}">
                <a16:creationId xmlns:a16="http://schemas.microsoft.com/office/drawing/2014/main" id="{EECD958F-56E9-4A3B-9C25-D5970592C848}"/>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72F4FF18-9272-43AF-912E-B1CF8BF148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Freeform: Shape 27">
            <a:extLst>
              <a:ext uri="{FF2B5EF4-FFF2-40B4-BE49-F238E27FC236}">
                <a16:creationId xmlns:a16="http://schemas.microsoft.com/office/drawing/2014/main" id="{AE9C7EB4-9E81-4394-8C2C-A54BBD15B51D}"/>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Freeform: Shape 28">
            <a:extLst>
              <a:ext uri="{FF2B5EF4-FFF2-40B4-BE49-F238E27FC236}">
                <a16:creationId xmlns:a16="http://schemas.microsoft.com/office/drawing/2014/main" id="{FE681EC0-A139-4B14-89E8-F237CB63D4C9}"/>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Freeform: Shape 29">
            <a:extLst>
              <a:ext uri="{FF2B5EF4-FFF2-40B4-BE49-F238E27FC236}">
                <a16:creationId xmlns:a16="http://schemas.microsoft.com/office/drawing/2014/main" id="{87F87648-ABB4-4C97-BB6D-58342407E9DF}"/>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Freeform: Shape 30">
            <a:extLst>
              <a:ext uri="{FF2B5EF4-FFF2-40B4-BE49-F238E27FC236}">
                <a16:creationId xmlns:a16="http://schemas.microsoft.com/office/drawing/2014/main" id="{0802EFEB-F4DF-4501-91AA-173B60EBBBAA}"/>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Freeform: Shape 31">
            <a:extLst>
              <a:ext uri="{FF2B5EF4-FFF2-40B4-BE49-F238E27FC236}">
                <a16:creationId xmlns:a16="http://schemas.microsoft.com/office/drawing/2014/main" id="{109FE51D-8E02-4ED7-862B-5CF838F7F77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4ECB9E40-5923-4571-9C8E-D7412C1283B2}"/>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E46052C9-826B-47AC-9F6B-3078D4F43748}"/>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Freeform: Shape 34">
            <a:extLst>
              <a:ext uri="{FF2B5EF4-FFF2-40B4-BE49-F238E27FC236}">
                <a16:creationId xmlns:a16="http://schemas.microsoft.com/office/drawing/2014/main" id="{0C3867F5-4C6F-48BE-9DFF-9046D1FE6771}"/>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Freeform: Shape 35">
            <a:extLst>
              <a:ext uri="{FF2B5EF4-FFF2-40B4-BE49-F238E27FC236}">
                <a16:creationId xmlns:a16="http://schemas.microsoft.com/office/drawing/2014/main" id="{7B0CB40F-9E6F-457D-9C1F-9769BC3AE13E}"/>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Freeform: Shape 36">
            <a:extLst>
              <a:ext uri="{FF2B5EF4-FFF2-40B4-BE49-F238E27FC236}">
                <a16:creationId xmlns:a16="http://schemas.microsoft.com/office/drawing/2014/main" id="{0FCD03E7-2128-4C04-A914-409506646A76}"/>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734501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E0A84F6-FEAA-4BDD-9282-20006CFE8BD1}"/>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0CD00A51-7C86-40CE-9A85-9305A72856F5}"/>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72581C84-47AA-4227-BB97-9D73745C6350}"/>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A3D0208D-7363-46C1-93C0-34D5C7CC03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Freeform: Shape 12">
            <a:extLst>
              <a:ext uri="{FF2B5EF4-FFF2-40B4-BE49-F238E27FC236}">
                <a16:creationId xmlns:a16="http://schemas.microsoft.com/office/drawing/2014/main" id="{9BF00BA4-FF52-480A-802E-02DFDD8C7441}"/>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98FC3C8E-D2F9-46FE-B29F-17C02B89FFCC}"/>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1AC53E23-4CA7-479D-B22A-A5FCB3E5B5F6}"/>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96F0F1DB-0C5F-4895-B71A-86B7D122DD4B}"/>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34BF4B3-A394-4B33-84E8-433CB3F4D710}"/>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B6E11BA4-7EBA-47E5-8E07-57E665A74955}"/>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7A178943-1EAE-4532-95FB-DFD1B8A936ED}"/>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A1603A2C-1F9D-4BAB-BF6C-C411F8898F5A}"/>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019487C-9065-4D0C-8A4F-0BEC960FF5E1}"/>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B2E39A85-934A-4BF2-93E3-761989F1B981}"/>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0EE479C-D1F6-4BAC-80D2-90EF74E3261A}"/>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152000"/>
            <a:ext cx="5472000"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Placeholder 7">
            <a:extLst>
              <a:ext uri="{FF2B5EF4-FFF2-40B4-BE49-F238E27FC236}">
                <a16:creationId xmlns:a16="http://schemas.microsoft.com/office/drawing/2014/main" id="{C9E47D86-FD0D-44D0-9B7F-9EDEBD11F9D6}"/>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9" name="Slide Number Placeholder 8">
            <a:extLst>
              <a:ext uri="{FF2B5EF4-FFF2-40B4-BE49-F238E27FC236}">
                <a16:creationId xmlns:a16="http://schemas.microsoft.com/office/drawing/2014/main" id="{0A29F8B3-4723-4928-83E5-76C29D05F2FE}"/>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23" name="Content Placeholder 3">
            <a:extLst>
              <a:ext uri="{FF2B5EF4-FFF2-40B4-BE49-F238E27FC236}">
                <a16:creationId xmlns:a16="http://schemas.microsoft.com/office/drawing/2014/main" id="{94AA1D0D-4A88-48E6-9F92-152A70F621DA}"/>
              </a:ext>
            </a:extLst>
          </p:cNvPr>
          <p:cNvSpPr>
            <a:spLocks noGrp="1"/>
          </p:cNvSpPr>
          <p:nvPr>
            <p:ph sz="half" idx="2"/>
          </p:nvPr>
        </p:nvSpPr>
        <p:spPr>
          <a:xfrm>
            <a:off x="6300384" y="1140847"/>
            <a:ext cx="5471616" cy="5036116"/>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91552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 Colum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3C9BAF7-A9F4-4666-A96D-E0820914D8A4}"/>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9210B130-61BF-42BB-A9D3-54F0E9975E1E}"/>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ED4637A-B150-47D5-91AA-5443ECDF24E5}"/>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Freeform: Shape 12">
            <a:extLst>
              <a:ext uri="{FF2B5EF4-FFF2-40B4-BE49-F238E27FC236}">
                <a16:creationId xmlns:a16="http://schemas.microsoft.com/office/drawing/2014/main" id="{F345A228-3ACD-436B-BAEA-C19CFB995DFF}"/>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4808980A-AE2C-4B9A-923B-70728FF4B383}"/>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E90E16CE-7F71-45E1-88F3-0F2422E4E14F}"/>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5024FFFC-3734-4C7F-8BB4-1D72D8764C19}"/>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5E243F7-C034-42A6-94F7-39C26EF11897}"/>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7F7416F4-3283-4DFF-BF8E-0F1B10C57C7B}"/>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4E43006F-FE7C-4D9C-9803-C7A1705E2E29}"/>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40B601BE-5173-46B7-B727-24C354628A9A}"/>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0840A278-AE7C-4997-AAEA-F758452843B7}"/>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03AE5DE6-4BFB-4DB3-8207-ABE7B804220D}"/>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06BC0376-95EB-4B85-AD13-AB07742066DC}"/>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360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1550" y="1152000"/>
            <a:ext cx="360045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p:nvPr>
        </p:nvSpPr>
        <p:spPr>
          <a:xfrm>
            <a:off x="8171550" y="1152000"/>
            <a:ext cx="360045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54388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216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152525"/>
            <a:ext cx="2160588"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152525"/>
            <a:ext cx="2160588"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148060"/>
            <a:ext cx="2160588"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152525"/>
            <a:ext cx="2160588"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74837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gital Product">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5F6D6B0F-FF8B-4D60-B712-A57904D5502C}"/>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FFF5FB50-33B5-4195-92D6-70891F240926}"/>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25">
            <a:extLst>
              <a:ext uri="{FF2B5EF4-FFF2-40B4-BE49-F238E27FC236}">
                <a16:creationId xmlns:a16="http://schemas.microsoft.com/office/drawing/2014/main" id="{EECD958F-56E9-4A3B-9C25-D5970592C848}"/>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72F4FF18-9272-43AF-912E-B1CF8BF148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Freeform: Shape 27">
            <a:extLst>
              <a:ext uri="{FF2B5EF4-FFF2-40B4-BE49-F238E27FC236}">
                <a16:creationId xmlns:a16="http://schemas.microsoft.com/office/drawing/2014/main" id="{AE9C7EB4-9E81-4394-8C2C-A54BBD15B51D}"/>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Freeform: Shape 28">
            <a:extLst>
              <a:ext uri="{FF2B5EF4-FFF2-40B4-BE49-F238E27FC236}">
                <a16:creationId xmlns:a16="http://schemas.microsoft.com/office/drawing/2014/main" id="{FE681EC0-A139-4B14-89E8-F237CB63D4C9}"/>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Freeform: Shape 29">
            <a:extLst>
              <a:ext uri="{FF2B5EF4-FFF2-40B4-BE49-F238E27FC236}">
                <a16:creationId xmlns:a16="http://schemas.microsoft.com/office/drawing/2014/main" id="{87F87648-ABB4-4C97-BB6D-58342407E9DF}"/>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Freeform: Shape 30">
            <a:extLst>
              <a:ext uri="{FF2B5EF4-FFF2-40B4-BE49-F238E27FC236}">
                <a16:creationId xmlns:a16="http://schemas.microsoft.com/office/drawing/2014/main" id="{0802EFEB-F4DF-4501-91AA-173B60EBBBAA}"/>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Freeform: Shape 31">
            <a:extLst>
              <a:ext uri="{FF2B5EF4-FFF2-40B4-BE49-F238E27FC236}">
                <a16:creationId xmlns:a16="http://schemas.microsoft.com/office/drawing/2014/main" id="{109FE51D-8E02-4ED7-862B-5CF838F7F77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4ECB9E40-5923-4571-9C8E-D7412C1283B2}"/>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E46052C9-826B-47AC-9F6B-3078D4F43748}"/>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Freeform: Shape 34">
            <a:extLst>
              <a:ext uri="{FF2B5EF4-FFF2-40B4-BE49-F238E27FC236}">
                <a16:creationId xmlns:a16="http://schemas.microsoft.com/office/drawing/2014/main" id="{0C3867F5-4C6F-48BE-9DFF-9046D1FE6771}"/>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Freeform: Shape 35">
            <a:extLst>
              <a:ext uri="{FF2B5EF4-FFF2-40B4-BE49-F238E27FC236}">
                <a16:creationId xmlns:a16="http://schemas.microsoft.com/office/drawing/2014/main" id="{7B0CB40F-9E6F-457D-9C1F-9769BC3AE13E}"/>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Freeform: Shape 36">
            <a:extLst>
              <a:ext uri="{FF2B5EF4-FFF2-40B4-BE49-F238E27FC236}">
                <a16:creationId xmlns:a16="http://schemas.microsoft.com/office/drawing/2014/main" id="{0FCD03E7-2128-4C04-A914-409506646A76}"/>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43" name="Group 42">
            <a:extLst>
              <a:ext uri="{FF2B5EF4-FFF2-40B4-BE49-F238E27FC236}">
                <a16:creationId xmlns:a16="http://schemas.microsoft.com/office/drawing/2014/main" id="{0725BC56-C7B6-400F-80F9-3F968E2CAE0E}"/>
              </a:ext>
            </a:extLst>
          </p:cNvPr>
          <p:cNvGrpSpPr/>
          <p:nvPr userDrawn="1"/>
        </p:nvGrpSpPr>
        <p:grpSpPr>
          <a:xfrm>
            <a:off x="3383603" y="1013721"/>
            <a:ext cx="7749965" cy="5100743"/>
            <a:chOff x="510812" y="938373"/>
            <a:chExt cx="8073393" cy="5313612"/>
          </a:xfrm>
        </p:grpSpPr>
        <p:sp>
          <p:nvSpPr>
            <p:cNvPr id="44" name="Rounded Rectangle 15">
              <a:extLst>
                <a:ext uri="{FF2B5EF4-FFF2-40B4-BE49-F238E27FC236}">
                  <a16:creationId xmlns:a16="http://schemas.microsoft.com/office/drawing/2014/main" id="{1EC806EC-A1B2-4893-9504-1D7FFE8E238F}"/>
                </a:ext>
              </a:extLst>
            </p:cNvPr>
            <p:cNvSpPr/>
            <p:nvPr/>
          </p:nvSpPr>
          <p:spPr>
            <a:xfrm>
              <a:off x="877709" y="938373"/>
              <a:ext cx="7339600" cy="5234482"/>
            </a:xfrm>
            <a:prstGeom prst="round2SameRect">
              <a:avLst>
                <a:gd name="adj1" fmla="val 5601"/>
                <a:gd name="adj2" fmla="val 0"/>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45" name="Rounded Rectangle 15">
              <a:extLst>
                <a:ext uri="{FF2B5EF4-FFF2-40B4-BE49-F238E27FC236}">
                  <a16:creationId xmlns:a16="http://schemas.microsoft.com/office/drawing/2014/main" id="{535A1B12-6F16-41A0-A6B1-4AD0CCB5A081}"/>
                </a:ext>
              </a:extLst>
            </p:cNvPr>
            <p:cNvSpPr/>
            <p:nvPr/>
          </p:nvSpPr>
          <p:spPr>
            <a:xfrm>
              <a:off x="930758" y="995668"/>
              <a:ext cx="7233502" cy="5177187"/>
            </a:xfrm>
            <a:prstGeom prst="round2SameRect">
              <a:avLst>
                <a:gd name="adj1" fmla="val 4499"/>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6" name="Rectangle: Rounded Corners 45">
              <a:extLst>
                <a:ext uri="{FF2B5EF4-FFF2-40B4-BE49-F238E27FC236}">
                  <a16:creationId xmlns:a16="http://schemas.microsoft.com/office/drawing/2014/main" id="{379B244F-CF81-4500-A78E-495ABA6828BA}"/>
                </a:ext>
              </a:extLst>
            </p:cNvPr>
            <p:cNvSpPr/>
            <p:nvPr/>
          </p:nvSpPr>
          <p:spPr>
            <a:xfrm rot="16200000">
              <a:off x="2264894" y="295974"/>
              <a:ext cx="4565229" cy="6599909"/>
            </a:xfrm>
            <a:prstGeom prst="roundRect">
              <a:avLst>
                <a:gd name="adj" fmla="val 1476"/>
              </a:avLst>
            </a:prstGeom>
            <a:solidFill>
              <a:schemeClr val="bg1"/>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7" name="Rounded Rectangle 15">
              <a:extLst>
                <a:ext uri="{FF2B5EF4-FFF2-40B4-BE49-F238E27FC236}">
                  <a16:creationId xmlns:a16="http://schemas.microsoft.com/office/drawing/2014/main" id="{EE88F157-E260-486F-937E-C18428699861}"/>
                </a:ext>
              </a:extLst>
            </p:cNvPr>
            <p:cNvSpPr/>
            <p:nvPr/>
          </p:nvSpPr>
          <p:spPr>
            <a:xfrm rot="10800000">
              <a:off x="510812" y="5998253"/>
              <a:ext cx="8073393" cy="248975"/>
            </a:xfrm>
            <a:prstGeom prst="round2SameRect">
              <a:avLst>
                <a:gd name="adj1" fmla="val 50000"/>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8" name="Rounded Rectangle 15">
              <a:extLst>
                <a:ext uri="{FF2B5EF4-FFF2-40B4-BE49-F238E27FC236}">
                  <a16:creationId xmlns:a16="http://schemas.microsoft.com/office/drawing/2014/main" id="{F736AFAF-44AD-47CE-A63B-210102A4BF0B}"/>
                </a:ext>
              </a:extLst>
            </p:cNvPr>
            <p:cNvSpPr/>
            <p:nvPr userDrawn="1"/>
          </p:nvSpPr>
          <p:spPr>
            <a:xfrm>
              <a:off x="3668019" y="6206338"/>
              <a:ext cx="1758981" cy="45647"/>
            </a:xfrm>
            <a:prstGeom prst="round2SameRect">
              <a:avLst>
                <a:gd name="adj1" fmla="val 50000"/>
                <a:gd name="adj2" fmla="val 0"/>
              </a:avLst>
            </a:prstGeom>
            <a:gradFill>
              <a:gsLst>
                <a:gs pos="0">
                  <a:schemeClr val="tx1">
                    <a:alpha val="0"/>
                  </a:schemeClr>
                </a:gs>
                <a:gs pos="100000">
                  <a:schemeClr val="tx1">
                    <a:alpha val="31000"/>
                  </a:schemeClr>
                </a:gs>
              </a:gsLst>
              <a:lin ang="16200000" scaled="0"/>
            </a:gra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49" name="Oval 48">
              <a:extLst>
                <a:ext uri="{FF2B5EF4-FFF2-40B4-BE49-F238E27FC236}">
                  <a16:creationId xmlns:a16="http://schemas.microsoft.com/office/drawing/2014/main" id="{A4F6457E-3660-4E80-82BC-8894D701DEE9}"/>
                </a:ext>
              </a:extLst>
            </p:cNvPr>
            <p:cNvSpPr/>
            <p:nvPr/>
          </p:nvSpPr>
          <p:spPr>
            <a:xfrm rot="16200000">
              <a:off x="4660498" y="1119143"/>
              <a:ext cx="48680" cy="48680"/>
            </a:xfrm>
            <a:prstGeom prst="ellipse">
              <a:avLst/>
            </a:prstGeom>
            <a:solidFill>
              <a:schemeClr val="bg1">
                <a:lumMod val="85000"/>
              </a:schemeClr>
            </a:solidFill>
            <a:ln w="0">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50" name="Oval 49">
              <a:extLst>
                <a:ext uri="{FF2B5EF4-FFF2-40B4-BE49-F238E27FC236}">
                  <a16:creationId xmlns:a16="http://schemas.microsoft.com/office/drawing/2014/main" id="{88230416-7E55-4CB0-9548-491BA471E9E8}"/>
                </a:ext>
              </a:extLst>
            </p:cNvPr>
            <p:cNvSpPr/>
            <p:nvPr/>
          </p:nvSpPr>
          <p:spPr>
            <a:xfrm rot="16200000">
              <a:off x="4505961" y="1106017"/>
              <a:ext cx="83096" cy="83096"/>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51" name="Oval 50">
              <a:extLst>
                <a:ext uri="{FF2B5EF4-FFF2-40B4-BE49-F238E27FC236}">
                  <a16:creationId xmlns:a16="http://schemas.microsoft.com/office/drawing/2014/main" id="{FE3C1810-AD4F-4393-928E-CFA8053A2CC2}"/>
                </a:ext>
              </a:extLst>
            </p:cNvPr>
            <p:cNvSpPr/>
            <p:nvPr/>
          </p:nvSpPr>
          <p:spPr>
            <a:xfrm rot="16200000">
              <a:off x="4524686" y="1124741"/>
              <a:ext cx="45647" cy="45647"/>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gr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2951603" cy="2196235"/>
          </a:xfrm>
        </p:spPr>
        <p:txBody>
          <a:bodyPr anchor="b"/>
          <a:lstStyle>
            <a:lvl1pPr marL="0" indent="0">
              <a:buNone/>
              <a:defRPr sz="2800">
                <a:solidFill>
                  <a:schemeClr val="tx1">
                    <a:lumMod val="75000"/>
                    <a:lumOff val="25000"/>
                  </a:schemeClr>
                </a:solidFill>
              </a:defRPr>
            </a:lvl1pPr>
            <a:lvl2pPr marL="266700" indent="0">
              <a:buNone/>
              <a:defRPr sz="2400">
                <a:solidFill>
                  <a:schemeClr val="tx1">
                    <a:lumMod val="75000"/>
                    <a:lumOff val="25000"/>
                  </a:schemeClr>
                </a:solidFill>
              </a:defRPr>
            </a:lvl2pPr>
            <a:lvl3pPr marL="542925" indent="0">
              <a:buNone/>
              <a:defRPr sz="2000">
                <a:solidFill>
                  <a:schemeClr val="tx1">
                    <a:lumMod val="75000"/>
                    <a:lumOff val="25000"/>
                  </a:schemeClr>
                </a:solidFill>
              </a:defRPr>
            </a:lvl3pPr>
            <a:lvl4pPr marL="809625" indent="0">
              <a:buNone/>
              <a:defRPr sz="2000">
                <a:solidFill>
                  <a:schemeClr val="tx1">
                    <a:lumMod val="75000"/>
                    <a:lumOff val="25000"/>
                  </a:schemeClr>
                </a:solidFill>
              </a:defRPr>
            </a:lvl4pPr>
            <a:lvl5pPr marL="1076325" indent="0">
              <a:buNone/>
              <a:defRPr sz="2000">
                <a:solidFill>
                  <a:schemeClr val="tx1">
                    <a:lumMod val="75000"/>
                    <a:lumOff val="25000"/>
                  </a:schemeClr>
                </a:solidFill>
              </a:defRPr>
            </a:lvl5pPr>
          </a:lstStyle>
          <a:p>
            <a:pPr lvl="0"/>
            <a:r>
              <a:rPr lang="en-US" noProof="0"/>
              <a:t>Emphasized text can go here</a:t>
            </a:r>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Picture Placeholder 4">
            <a:extLst>
              <a:ext uri="{FF2B5EF4-FFF2-40B4-BE49-F238E27FC236}">
                <a16:creationId xmlns:a16="http://schemas.microsoft.com/office/drawing/2014/main" id="{8C1EA41E-F6C4-484F-95E9-42978FF21625}"/>
              </a:ext>
            </a:extLst>
          </p:cNvPr>
          <p:cNvSpPr>
            <a:spLocks noGrp="1"/>
          </p:cNvSpPr>
          <p:nvPr>
            <p:ph type="pic" sz="quarter" idx="12" hasCustomPrompt="1"/>
          </p:nvPr>
        </p:nvSpPr>
        <p:spPr>
          <a:xfrm>
            <a:off x="4092796" y="1376357"/>
            <a:ext cx="6333545" cy="4379625"/>
          </a:xfrm>
          <a:prstGeom prst="roundRect">
            <a:avLst>
              <a:gd name="adj" fmla="val 1356"/>
            </a:avLst>
          </a:prstGeom>
          <a:solidFill>
            <a:schemeClr val="bg1">
              <a:lumMod val="95000"/>
            </a:schemeClr>
          </a:solidFill>
          <a:ln>
            <a:noFill/>
          </a:ln>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i="1">
                <a:latin typeface="Times New Roman" panose="02020603050405020304" pitchFamily="18" charset="0"/>
                <a:cs typeface="Times New Roman" panose="02020603050405020304" pitchFamily="18"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Insert or Drag and Drop Image Here</a:t>
            </a:r>
          </a:p>
        </p:txBody>
      </p:sp>
      <p:sp>
        <p:nvSpPr>
          <p:cNvPr id="9" name="Text Placeholder 8">
            <a:extLst>
              <a:ext uri="{FF2B5EF4-FFF2-40B4-BE49-F238E27FC236}">
                <a16:creationId xmlns:a16="http://schemas.microsoft.com/office/drawing/2014/main" id="{35FD3B7C-17C6-4327-986C-A8A6D6EC1B52}"/>
              </a:ext>
            </a:extLst>
          </p:cNvPr>
          <p:cNvSpPr>
            <a:spLocks noGrp="1"/>
          </p:cNvSpPr>
          <p:nvPr>
            <p:ph type="body" sz="quarter" idx="13"/>
          </p:nvPr>
        </p:nvSpPr>
        <p:spPr>
          <a:xfrm>
            <a:off x="431800" y="3509766"/>
            <a:ext cx="2951163" cy="232270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336286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rge Numbers Option 1">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730F7266-25A0-4B3A-A8CE-F083ECC9D4C6}"/>
              </a:ext>
            </a:extLst>
          </p:cNvPr>
          <p:cNvSpPr/>
          <p:nvPr userDrawn="1"/>
        </p:nvSpPr>
        <p:spPr>
          <a:xfrm>
            <a:off x="0" y="2539992"/>
            <a:ext cx="5373076" cy="4318008"/>
          </a:xfrm>
          <a:custGeom>
            <a:avLst/>
            <a:gdLst>
              <a:gd name="connsiteX0" fmla="*/ 4972877 w 5373076"/>
              <a:gd name="connsiteY0" fmla="*/ 1816430 h 4318008"/>
              <a:gd name="connsiteX1" fmla="*/ 5211912 w 5373076"/>
              <a:gd name="connsiteY1" fmla="*/ 2046590 h 4318008"/>
              <a:gd name="connsiteX2" fmla="*/ 4866804 w 5373076"/>
              <a:gd name="connsiteY2" fmla="*/ 2013272 h 4318008"/>
              <a:gd name="connsiteX3" fmla="*/ 3721849 w 5373076"/>
              <a:gd name="connsiteY3" fmla="*/ 1808102 h 4318008"/>
              <a:gd name="connsiteX4" fmla="*/ 3854624 w 5373076"/>
              <a:gd name="connsiteY4" fmla="*/ 2524110 h 4318008"/>
              <a:gd name="connsiteX5" fmla="*/ 3419634 w 5373076"/>
              <a:gd name="connsiteY5" fmla="*/ 2322178 h 4318008"/>
              <a:gd name="connsiteX6" fmla="*/ 3604566 w 5373076"/>
              <a:gd name="connsiteY6" fmla="*/ 1945430 h 4318008"/>
              <a:gd name="connsiteX7" fmla="*/ 2301472 w 5373076"/>
              <a:gd name="connsiteY7" fmla="*/ 1771765 h 4318008"/>
              <a:gd name="connsiteX8" fmla="*/ 3237442 w 5373076"/>
              <a:gd name="connsiteY8" fmla="*/ 2134997 h 4318008"/>
              <a:gd name="connsiteX9" fmla="*/ 3266331 w 5373076"/>
              <a:gd name="connsiteY9" fmla="*/ 2949530 h 4318008"/>
              <a:gd name="connsiteX10" fmla="*/ 1897852 w 5373076"/>
              <a:gd name="connsiteY10" fmla="*/ 4318008 h 4318008"/>
              <a:gd name="connsiteX11" fmla="*/ 134565 w 5373076"/>
              <a:gd name="connsiteY11" fmla="*/ 4318008 h 4318008"/>
              <a:gd name="connsiteX12" fmla="*/ 0 w 5373076"/>
              <a:gd name="connsiteY12" fmla="*/ 4183443 h 4318008"/>
              <a:gd name="connsiteX13" fmla="*/ 0 w 5373076"/>
              <a:gd name="connsiteY13" fmla="*/ 2855805 h 4318008"/>
              <a:gd name="connsiteX14" fmla="*/ 5243699 w 5373076"/>
              <a:gd name="connsiteY14" fmla="*/ 652159 h 4318008"/>
              <a:gd name="connsiteX15" fmla="*/ 5058767 w 5373076"/>
              <a:gd name="connsiteY15" fmla="*/ 1028908 h 4318008"/>
              <a:gd name="connsiteX16" fmla="*/ 4960786 w 5373076"/>
              <a:gd name="connsiteY16" fmla="*/ 983422 h 4318008"/>
              <a:gd name="connsiteX17" fmla="*/ 3473588 w 5373076"/>
              <a:gd name="connsiteY17" fmla="*/ 405712 h 4318008"/>
              <a:gd name="connsiteX18" fmla="*/ 4094196 w 5373076"/>
              <a:gd name="connsiteY18" fmla="*/ 1366894 h 4318008"/>
              <a:gd name="connsiteX19" fmla="*/ 3778134 w 5373076"/>
              <a:gd name="connsiteY19" fmla="*/ 1741309 h 4318008"/>
              <a:gd name="connsiteX20" fmla="*/ 2824519 w 5373076"/>
              <a:gd name="connsiteY20" fmla="*/ 1808100 h 4318008"/>
              <a:gd name="connsiteX21" fmla="*/ 4454991 w 5373076"/>
              <a:gd name="connsiteY21" fmla="*/ 0 h 4318008"/>
              <a:gd name="connsiteX22" fmla="*/ 5373076 w 5373076"/>
              <a:gd name="connsiteY22" fmla="*/ 32358 h 4318008"/>
              <a:gd name="connsiteX23" fmla="*/ 4628717 w 5373076"/>
              <a:gd name="connsiteY23" fmla="*/ 1349015 h 4318008"/>
              <a:gd name="connsiteX24" fmla="*/ 4094010 w 5373076"/>
              <a:gd name="connsiteY24" fmla="*/ 779481 h 431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73076" h="4318008">
                <a:moveTo>
                  <a:pt x="4972877" y="1816430"/>
                </a:moveTo>
                <a:lnTo>
                  <a:pt x="5211912" y="2046590"/>
                </a:lnTo>
                <a:lnTo>
                  <a:pt x="4866804" y="2013272"/>
                </a:lnTo>
                <a:close/>
                <a:moveTo>
                  <a:pt x="3721849" y="1808102"/>
                </a:moveTo>
                <a:lnTo>
                  <a:pt x="3854624" y="2524110"/>
                </a:lnTo>
                <a:lnTo>
                  <a:pt x="3419634" y="2322178"/>
                </a:lnTo>
                <a:lnTo>
                  <a:pt x="3604566" y="1945430"/>
                </a:lnTo>
                <a:close/>
                <a:moveTo>
                  <a:pt x="2301472" y="1771765"/>
                </a:moveTo>
                <a:lnTo>
                  <a:pt x="3237442" y="2134997"/>
                </a:lnTo>
                <a:lnTo>
                  <a:pt x="3266331" y="2949530"/>
                </a:lnTo>
                <a:lnTo>
                  <a:pt x="1897852" y="4318008"/>
                </a:lnTo>
                <a:lnTo>
                  <a:pt x="134565" y="4318008"/>
                </a:lnTo>
                <a:lnTo>
                  <a:pt x="0" y="4183443"/>
                </a:lnTo>
                <a:lnTo>
                  <a:pt x="0" y="2855805"/>
                </a:lnTo>
                <a:close/>
                <a:moveTo>
                  <a:pt x="5243699" y="652159"/>
                </a:moveTo>
                <a:lnTo>
                  <a:pt x="5058767" y="1028908"/>
                </a:lnTo>
                <a:lnTo>
                  <a:pt x="4960786" y="983422"/>
                </a:lnTo>
                <a:close/>
                <a:moveTo>
                  <a:pt x="3473588" y="405712"/>
                </a:moveTo>
                <a:lnTo>
                  <a:pt x="4094196" y="1366894"/>
                </a:lnTo>
                <a:lnTo>
                  <a:pt x="3778134" y="1741309"/>
                </a:lnTo>
                <a:lnTo>
                  <a:pt x="2824519" y="1808100"/>
                </a:lnTo>
                <a:close/>
                <a:moveTo>
                  <a:pt x="4454991" y="0"/>
                </a:moveTo>
                <a:lnTo>
                  <a:pt x="5373076" y="32358"/>
                </a:lnTo>
                <a:lnTo>
                  <a:pt x="4628717" y="1349015"/>
                </a:lnTo>
                <a:lnTo>
                  <a:pt x="4094010" y="77948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0EE479C-D1F6-4BAC-80D2-90EF74E3261A}"/>
              </a:ext>
            </a:extLst>
          </p:cNvPr>
          <p:cNvSpPr>
            <a:spLocks noGrp="1"/>
          </p:cNvSpPr>
          <p:nvPr userDrawn="1">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userDrawn="1">
            <p:ph sz="half" idx="1"/>
          </p:nvPr>
        </p:nvSpPr>
        <p:spPr>
          <a:xfrm>
            <a:off x="906843" y="3429050"/>
            <a:ext cx="4522314" cy="2762949"/>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Placeholder 7">
            <a:extLst>
              <a:ext uri="{FF2B5EF4-FFF2-40B4-BE49-F238E27FC236}">
                <a16:creationId xmlns:a16="http://schemas.microsoft.com/office/drawing/2014/main" id="{C9E47D86-FD0D-44D0-9B7F-9EDEBD11F9D6}"/>
              </a:ext>
            </a:extLst>
          </p:cNvPr>
          <p:cNvSpPr>
            <a:spLocks noGrp="1"/>
          </p:cNvSpPr>
          <p:nvPr userDrawn="1">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9" name="Slide Number Placeholder 8">
            <a:extLst>
              <a:ext uri="{FF2B5EF4-FFF2-40B4-BE49-F238E27FC236}">
                <a16:creationId xmlns:a16="http://schemas.microsoft.com/office/drawing/2014/main" id="{0A29F8B3-4723-4928-83E5-76C29D05F2FE}"/>
              </a:ext>
            </a:extLst>
          </p:cNvPr>
          <p:cNvSpPr>
            <a:spLocks noGrp="1"/>
          </p:cNvSpPr>
          <p:nvPr userDrawn="1">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6" name="Text Placeholder 5">
            <a:extLst>
              <a:ext uri="{FF2B5EF4-FFF2-40B4-BE49-F238E27FC236}">
                <a16:creationId xmlns:a16="http://schemas.microsoft.com/office/drawing/2014/main" id="{7867C73D-EE16-41D1-B7CE-A35C765E3B8D}"/>
              </a:ext>
            </a:extLst>
          </p:cNvPr>
          <p:cNvSpPr>
            <a:spLocks noGrp="1"/>
          </p:cNvSpPr>
          <p:nvPr userDrawn="1">
            <p:ph type="body" sz="quarter" idx="12"/>
          </p:nvPr>
        </p:nvSpPr>
        <p:spPr>
          <a:xfrm>
            <a:off x="6774740" y="3429000"/>
            <a:ext cx="4522407" cy="27622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18">
            <a:extLst>
              <a:ext uri="{FF2B5EF4-FFF2-40B4-BE49-F238E27FC236}">
                <a16:creationId xmlns:a16="http://schemas.microsoft.com/office/drawing/2014/main" id="{FEF984BB-176D-4924-ADAD-52FBC95B07B2}"/>
              </a:ext>
            </a:extLst>
          </p:cNvPr>
          <p:cNvSpPr>
            <a:spLocks noGrp="1"/>
          </p:cNvSpPr>
          <p:nvPr>
            <p:ph type="body" sz="quarter" idx="13" hasCustomPrompt="1"/>
          </p:nvPr>
        </p:nvSpPr>
        <p:spPr>
          <a:xfrm>
            <a:off x="906463" y="2278063"/>
            <a:ext cx="4522787" cy="885825"/>
          </a:xfrm>
        </p:spPr>
        <p:txBody>
          <a:bodyPr anchor="ctr"/>
          <a:lstStyle>
            <a:lvl1pPr marL="0" indent="0">
              <a:buNone/>
              <a:defRPr sz="8000" b="1">
                <a:latin typeface="+mj-lt"/>
              </a:defRPr>
            </a:lvl1pPr>
            <a:lvl2pPr marL="266700" indent="0">
              <a:buNone/>
              <a:defRPr sz="8000">
                <a:latin typeface="+mj-lt"/>
              </a:defRPr>
            </a:lvl2pPr>
            <a:lvl3pPr marL="542925" indent="0">
              <a:buNone/>
              <a:defRPr sz="8000">
                <a:latin typeface="+mj-lt"/>
              </a:defRPr>
            </a:lvl3pPr>
            <a:lvl4pPr marL="809625" indent="0">
              <a:buNone/>
              <a:defRPr sz="8000">
                <a:latin typeface="+mj-lt"/>
              </a:defRPr>
            </a:lvl4pPr>
            <a:lvl5pPr marL="1076325" indent="0">
              <a:buNone/>
              <a:defRPr sz="8000">
                <a:latin typeface="+mj-lt"/>
              </a:defRPr>
            </a:lvl5pPr>
          </a:lstStyle>
          <a:p>
            <a:pPr lvl="0"/>
            <a:r>
              <a:rPr lang="en-US" noProof="0"/>
              <a:t>1</a:t>
            </a:r>
          </a:p>
        </p:txBody>
      </p:sp>
      <p:sp>
        <p:nvSpPr>
          <p:cNvPr id="21" name="Text Placeholder 20">
            <a:extLst>
              <a:ext uri="{FF2B5EF4-FFF2-40B4-BE49-F238E27FC236}">
                <a16:creationId xmlns:a16="http://schemas.microsoft.com/office/drawing/2014/main" id="{C59BE1D7-885A-4749-99BA-6909D64AFA4A}"/>
              </a:ext>
            </a:extLst>
          </p:cNvPr>
          <p:cNvSpPr>
            <a:spLocks noGrp="1"/>
          </p:cNvSpPr>
          <p:nvPr>
            <p:ph type="body" sz="quarter" idx="14" hasCustomPrompt="1"/>
          </p:nvPr>
        </p:nvSpPr>
        <p:spPr>
          <a:xfrm>
            <a:off x="6762750" y="2278063"/>
            <a:ext cx="4522787" cy="885825"/>
          </a:xfrm>
        </p:spPr>
        <p:txBody>
          <a:bodyPr anchor="ctr"/>
          <a:lstStyle>
            <a:lvl1pPr marL="0" indent="0">
              <a:buNone/>
              <a:defRPr sz="8000" b="1" i="0">
                <a:latin typeface="+mj-lt"/>
              </a:defRPr>
            </a:lvl1pPr>
          </a:lstStyle>
          <a:p>
            <a:pPr lvl="0"/>
            <a:r>
              <a:rPr lang="en-US" noProof="0"/>
              <a:t>2</a:t>
            </a:r>
          </a:p>
        </p:txBody>
      </p:sp>
      <p:cxnSp>
        <p:nvCxnSpPr>
          <p:cNvPr id="10" name="Straight Connector 9" descr="Middle divider line">
            <a:extLst>
              <a:ext uri="{FF2B5EF4-FFF2-40B4-BE49-F238E27FC236}">
                <a16:creationId xmlns:a16="http://schemas.microsoft.com/office/drawing/2014/main" id="{2B940646-DE40-4E0F-AE42-6530784C9A7D}"/>
              </a:ext>
              <a:ext uri="{C183D7F6-B498-43B3-948B-1728B52AA6E4}">
                <adec:decorative xmlns:adec="http://schemas.microsoft.com/office/drawing/2017/decorative" val="1"/>
              </a:ext>
            </a:extLst>
          </p:cNvPr>
          <p:cNvCxnSpPr>
            <a:cxnSpLocks/>
          </p:cNvCxnSpPr>
          <p:nvPr userDrawn="1"/>
        </p:nvCxnSpPr>
        <p:spPr>
          <a:xfrm>
            <a:off x="6096000" y="1391763"/>
            <a:ext cx="0" cy="4588123"/>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6449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CE4"/>
        </a:solidFill>
        <a:effectLst/>
      </p:bgPr>
    </p:bg>
    <p:spTree>
      <p:nvGrpSpPr>
        <p:cNvPr id="1" name=""/>
        <p:cNvGrpSpPr/>
        <p:nvPr/>
      </p:nvGrpSpPr>
      <p:grpSpPr>
        <a:xfrm>
          <a:off x="0" y="0"/>
          <a:ext cx="0" cy="0"/>
          <a:chOff x="0" y="0"/>
          <a:chExt cx="0" cy="0"/>
        </a:xfrm>
      </p:grpSpPr>
      <p:sp>
        <p:nvSpPr>
          <p:cNvPr id="7" name="Octagon 6">
            <a:extLst>
              <a:ext uri="{FF2B5EF4-FFF2-40B4-BE49-F238E27FC236}">
                <a16:creationId xmlns:a16="http://schemas.microsoft.com/office/drawing/2014/main" id="{12B87281-2FCA-44C5-BFC9-FD653787EFC4}"/>
              </a:ext>
            </a:extLst>
          </p:cNvPr>
          <p:cNvSpPr/>
          <p:nvPr userDrawn="1"/>
        </p:nvSpPr>
        <p:spPr>
          <a:xfrm rot="1361022">
            <a:off x="11394972" y="6053793"/>
            <a:ext cx="634795" cy="634795"/>
          </a:xfrm>
          <a:prstGeom prst="octagon">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40000" cy="432000"/>
          </a:xfrm>
          <a:prstGeom prst="rect">
            <a:avLst/>
          </a:prstGeom>
        </p:spPr>
        <p:txBody>
          <a:bodyPr vert="horz" lIns="0" tIns="0" rIns="0" bIns="0" rtlCol="0" anchor="ctr">
            <a:noAutofit/>
          </a:bodyPr>
          <a:lstStyle/>
          <a:p>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1340000" cy="4680000"/>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1999" y="6188628"/>
            <a:ext cx="8784941" cy="365125"/>
          </a:xfrm>
          <a:prstGeom prst="rect">
            <a:avLst/>
          </a:prstGeom>
        </p:spPr>
        <p:txBody>
          <a:bodyPr vert="horz" lIns="0" tIns="0" rIns="0" bIns="0" rtlCol="0" anchor="ctr"/>
          <a:lstStyle>
            <a:lvl1pPr algn="l">
              <a:defRPr sz="1200">
                <a:solidFill>
                  <a:schemeClr val="tx1">
                    <a:lumMod val="75000"/>
                    <a:lumOff val="25000"/>
                  </a:schemeClr>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496369" y="6155190"/>
            <a:ext cx="432000" cy="432000"/>
          </a:xfrm>
          <a:prstGeom prst="ellipse">
            <a:avLst/>
          </a:prstGeom>
          <a:noFill/>
          <a:ln w="3175">
            <a:solidFill>
              <a:schemeClr val="accent1"/>
            </a:solidFill>
          </a:ln>
        </p:spPr>
        <p:txBody>
          <a:bodyPr vert="horz" lIns="0" tIns="0" rIns="0" bIns="0" rtlCol="0" anchor="ctr"/>
          <a:lstStyle>
            <a:lvl1pPr algn="ctr">
              <a:defRPr sz="1200" b="1" i="1">
                <a:solidFill>
                  <a:schemeClr val="tx1"/>
                </a:solidFill>
                <a:latin typeface="+mj-lt"/>
              </a:defRPr>
            </a:lvl1pPr>
          </a:lstStyle>
          <a:p>
            <a:fld id="{19B51A1E-902D-48AF-9020-955120F399B6}" type="slidenum">
              <a:rPr lang="en-US" noProof="0" smtClean="0"/>
              <a:pPr/>
              <a:t>‹#›</a:t>
            </a:fld>
            <a:endParaRPr lang="en-US" noProof="0" dirty="0"/>
          </a:p>
        </p:txBody>
      </p:sp>
      <p:sp>
        <p:nvSpPr>
          <p:cNvPr id="9" name="Oval 8">
            <a:extLst>
              <a:ext uri="{FF2B5EF4-FFF2-40B4-BE49-F238E27FC236}">
                <a16:creationId xmlns:a16="http://schemas.microsoft.com/office/drawing/2014/main" id="{B66BF03E-F48E-4C0A-9078-07AC4DDF896A}"/>
              </a:ext>
            </a:extLst>
          </p:cNvPr>
          <p:cNvSpPr/>
          <p:nvPr userDrawn="1"/>
        </p:nvSpPr>
        <p:spPr>
          <a:xfrm>
            <a:off x="11533871" y="6185902"/>
            <a:ext cx="73515" cy="735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accent1"/>
              </a:solidFill>
            </a:endParaRPr>
          </a:p>
        </p:txBody>
      </p:sp>
      <p:sp>
        <p:nvSpPr>
          <p:cNvPr id="10" name="Oval 9">
            <a:extLst>
              <a:ext uri="{FF2B5EF4-FFF2-40B4-BE49-F238E27FC236}">
                <a16:creationId xmlns:a16="http://schemas.microsoft.com/office/drawing/2014/main" id="{9F827500-FC74-463C-9312-BC59104AEBD6}"/>
              </a:ext>
            </a:extLst>
          </p:cNvPr>
          <p:cNvSpPr/>
          <p:nvPr userDrawn="1"/>
        </p:nvSpPr>
        <p:spPr>
          <a:xfrm>
            <a:off x="11892084" y="6561525"/>
            <a:ext cx="100439" cy="10043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extBox 10">
            <a:extLst>
              <a:ext uri="{FF2B5EF4-FFF2-40B4-BE49-F238E27FC236}">
                <a16:creationId xmlns:a16="http://schemas.microsoft.com/office/drawing/2014/main" id="{110EE18F-610D-4230-BA82-4E5007401ADD}"/>
              </a:ext>
            </a:extLst>
          </p:cNvPr>
          <p:cNvSpPr txBox="1"/>
          <p:nvPr userDrawn="1"/>
        </p:nvSpPr>
        <p:spPr>
          <a:xfrm>
            <a:off x="8734570" y="6278857"/>
            <a:ext cx="2510557" cy="184666"/>
          </a:xfrm>
          <a:prstGeom prst="rect">
            <a:avLst/>
          </a:prstGeom>
          <a:noFill/>
        </p:spPr>
        <p:txBody>
          <a:bodyPr wrap="square" lIns="0" tIns="0" rIns="0" bIns="0" rtlCol="0">
            <a:noAutofit/>
          </a:bodyPr>
          <a:lstStyle/>
          <a:p>
            <a:pPr algn="r"/>
            <a:r>
              <a:rPr lang="en-US" sz="1200" noProof="0" dirty="0">
                <a:solidFill>
                  <a:schemeClr val="tx2"/>
                </a:solidFill>
                <a:latin typeface="+mj-lt"/>
              </a:rPr>
              <a:t>Your Logo or Name Here</a:t>
            </a:r>
          </a:p>
        </p:txBody>
      </p:sp>
      <p:sp>
        <p:nvSpPr>
          <p:cNvPr id="14" name="Oval 13">
            <a:extLst>
              <a:ext uri="{FF2B5EF4-FFF2-40B4-BE49-F238E27FC236}">
                <a16:creationId xmlns:a16="http://schemas.microsoft.com/office/drawing/2014/main" id="{2AF375EA-F235-4EAA-A52F-D6BF0D6EDDCA}"/>
              </a:ext>
            </a:extLst>
          </p:cNvPr>
          <p:cNvSpPr/>
          <p:nvPr userDrawn="1"/>
        </p:nvSpPr>
        <p:spPr>
          <a:xfrm>
            <a:off x="11342875" y="5990144"/>
            <a:ext cx="260512" cy="26051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accent1"/>
              </a:solidFill>
            </a:endParaRPr>
          </a:p>
        </p:txBody>
      </p:sp>
      <p:sp>
        <p:nvSpPr>
          <p:cNvPr id="18" name="Rectangle 17">
            <a:extLst>
              <a:ext uri="{FF2B5EF4-FFF2-40B4-BE49-F238E27FC236}">
                <a16:creationId xmlns:a16="http://schemas.microsoft.com/office/drawing/2014/main" id="{7E3C8C5B-6356-4B7C-887C-A436D7DB4059}"/>
              </a:ext>
            </a:extLst>
          </p:cNvPr>
          <p:cNvSpPr/>
          <p:nvPr userDrawn="1"/>
        </p:nvSpPr>
        <p:spPr>
          <a:xfrm>
            <a:off x="0" y="6771286"/>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tangle 18">
            <a:extLst>
              <a:ext uri="{FF2B5EF4-FFF2-40B4-BE49-F238E27FC236}">
                <a16:creationId xmlns:a16="http://schemas.microsoft.com/office/drawing/2014/main" id="{13120C00-0FF6-411F-B2D6-C625ED6BD241}"/>
              </a:ext>
            </a:extLst>
          </p:cNvPr>
          <p:cNvSpPr/>
          <p:nvPr userDrawn="1"/>
        </p:nvSpPr>
        <p:spPr>
          <a:xfrm>
            <a:off x="0" y="0"/>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Rectangle 19">
            <a:extLst>
              <a:ext uri="{FF2B5EF4-FFF2-40B4-BE49-F238E27FC236}">
                <a16:creationId xmlns:a16="http://schemas.microsoft.com/office/drawing/2014/main" id="{2D142C1D-78E5-4AD5-BEF3-C015D6E3FEBD}"/>
              </a:ext>
            </a:extLst>
          </p:cNvPr>
          <p:cNvSpPr/>
          <p:nvPr userDrawn="1"/>
        </p:nvSpPr>
        <p:spPr>
          <a:xfrm rot="5400000">
            <a:off x="-3385643" y="3385642"/>
            <a:ext cx="6858001"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Rectangle 20">
            <a:extLst>
              <a:ext uri="{FF2B5EF4-FFF2-40B4-BE49-F238E27FC236}">
                <a16:creationId xmlns:a16="http://schemas.microsoft.com/office/drawing/2014/main" id="{300D9306-2240-47FF-AA2F-DC7C26A008A4}"/>
              </a:ext>
            </a:extLst>
          </p:cNvPr>
          <p:cNvSpPr/>
          <p:nvPr userDrawn="1"/>
        </p:nvSpPr>
        <p:spPr>
          <a:xfrm rot="5400000">
            <a:off x="8719643" y="3385643"/>
            <a:ext cx="6858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4" r:id="rId3"/>
    <p:sldLayoutId id="2147483650" r:id="rId4"/>
    <p:sldLayoutId id="2147483652" r:id="rId5"/>
    <p:sldLayoutId id="2147483656" r:id="rId6"/>
    <p:sldLayoutId id="2147483657" r:id="rId7"/>
    <p:sldLayoutId id="2147483668" r:id="rId8"/>
    <p:sldLayoutId id="2147483670" r:id="rId9"/>
    <p:sldLayoutId id="2147483653" r:id="rId10"/>
    <p:sldLayoutId id="2147483673" r:id="rId11"/>
    <p:sldLayoutId id="2147483674" r:id="rId12"/>
    <p:sldLayoutId id="2147483676" r:id="rId13"/>
    <p:sldLayoutId id="2147483677" r:id="rId14"/>
    <p:sldLayoutId id="2147483654" r:id="rId15"/>
    <p:sldLayoutId id="2147483660" r:id="rId16"/>
    <p:sldLayoutId id="2147483661" r:id="rId17"/>
    <p:sldLayoutId id="2147483678" r:id="rId18"/>
    <p:sldLayoutId id="2147483686" r:id="rId19"/>
    <p:sldLayoutId id="2147483687" r:id="rId20"/>
    <p:sldLayoutId id="2147483689" r:id="rId21"/>
    <p:sldLayoutId id="2147483690" r:id="rId22"/>
    <p:sldLayoutId id="2147483688" r:id="rId23"/>
  </p:sldLayoutIdLst>
  <p:hf hdr="0" ft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3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4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6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E3EA56B-BEB0-4656-A20B-D15F03B7ACA1}"/>
              </a:ext>
            </a:extLst>
          </p:cNvPr>
          <p:cNvSpPr>
            <a:spLocks noGrp="1"/>
          </p:cNvSpPr>
          <p:nvPr>
            <p:ph type="ctrTitle"/>
          </p:nvPr>
        </p:nvSpPr>
        <p:spPr>
          <a:xfrm>
            <a:off x="-1" y="714703"/>
            <a:ext cx="7893269" cy="4593021"/>
          </a:xfrm>
          <a:solidFill>
            <a:srgbClr val="1A8C35">
              <a:alpha val="8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sp3d extrusionH="57150">
              <a:bevelT w="38100" h="38100"/>
            </a:sp3d>
          </a:bodyPr>
          <a:lstStyle/>
          <a:p>
            <a:pPr algn="ctr">
              <a:lnSpc>
                <a:spcPct val="150000"/>
              </a:lnSpc>
            </a:pPr>
            <a:r>
              <a:rPr lang="en-GB" sz="2800" spc="0" dirty="0">
                <a:effectLst>
                  <a:outerShdw blurRad="50800" dist="38100" dir="2700000" algn="tl" rotWithShape="0">
                    <a:prstClr val="black">
                      <a:alpha val="40000"/>
                    </a:prstClr>
                  </a:outerShdw>
                </a:effectLst>
                <a:latin typeface="Cooper Black" panose="0208090404030B020404" pitchFamily="18" charset="0"/>
              </a:rPr>
              <a:t>ZIMBABWE REVENUE AUTHORITY (ZIMRA) CLIENT SATISFACTION SURVEY REPORT</a:t>
            </a:r>
            <a:endParaRPr lang="en-US" sz="2800" spc="0" dirty="0">
              <a:effectLst>
                <a:outerShdw blurRad="50800" dist="38100" dir="2700000" algn="tl" rotWithShape="0">
                  <a:prstClr val="black">
                    <a:alpha val="40000"/>
                  </a:prstClr>
                </a:outerShdw>
              </a:effectLst>
              <a:latin typeface="Cooper Black" panose="0208090404030B020404" pitchFamily="18" charset="0"/>
            </a:endParaRPr>
          </a:p>
        </p:txBody>
      </p:sp>
      <p:sp>
        <p:nvSpPr>
          <p:cNvPr id="7" name="Subtitle 6">
            <a:extLst>
              <a:ext uri="{FF2B5EF4-FFF2-40B4-BE49-F238E27FC236}">
                <a16:creationId xmlns:a16="http://schemas.microsoft.com/office/drawing/2014/main" id="{DA0FE6D5-D475-4CBB-A6C2-E3D991A36891}"/>
              </a:ext>
            </a:extLst>
          </p:cNvPr>
          <p:cNvSpPr>
            <a:spLocks noGrp="1"/>
          </p:cNvSpPr>
          <p:nvPr>
            <p:ph type="subTitle" idx="1"/>
          </p:nvPr>
        </p:nvSpPr>
        <p:spPr>
          <a:xfrm>
            <a:off x="-1" y="5307724"/>
            <a:ext cx="7893268" cy="811741"/>
          </a:xfrm>
          <a:solidFill>
            <a:srgbClr val="00B050">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en-GB" sz="2000" b="1" dirty="0">
                <a:latin typeface="Sitka Subheading" panose="02000505000000020004" pitchFamily="2" charset="0"/>
              </a:rPr>
              <a:t>FIRST QUARTER (Q1) 2026</a:t>
            </a:r>
            <a:endParaRPr lang="en-US" sz="2000" b="1" dirty="0">
              <a:latin typeface="Sitka Subheading" panose="02000505000000020004" pitchFamily="2"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267" y="1137534"/>
            <a:ext cx="2599858" cy="1591883"/>
          </a:xfrm>
          <a:prstGeom prst="rect">
            <a:avLst/>
          </a:prstGeom>
          <a:effectLst>
            <a:softEdge rad="31750"/>
          </a:effectLst>
        </p:spPr>
      </p:pic>
      <p:sp>
        <p:nvSpPr>
          <p:cNvPr id="5" name="TextBox 4"/>
          <p:cNvSpPr txBox="1"/>
          <p:nvPr/>
        </p:nvSpPr>
        <p:spPr>
          <a:xfrm>
            <a:off x="8040414" y="714703"/>
            <a:ext cx="3825766" cy="5404762"/>
          </a:xfrm>
          <a:prstGeom prst="rect">
            <a:avLst/>
          </a:prstGeom>
          <a:noFill/>
          <a:ln>
            <a:noFill/>
          </a:ln>
          <a:effectLst>
            <a:outerShdw blurRad="44450" dist="27940" dir="5400000" algn="ctr">
              <a:srgbClr val="000000">
                <a:alpha val="32000"/>
              </a:srgbClr>
            </a:outerShdw>
          </a:effectLst>
        </p:spPr>
        <p:txBody>
          <a:bodyPr wrap="square" lIns="0" tIns="0" rIns="0" bIns="0" rtlCol="0">
            <a:noAutofit/>
            <a:sp3d/>
          </a:bodyPr>
          <a:lstStyle/>
          <a:p>
            <a:pPr algn="ctr">
              <a:lnSpc>
                <a:spcPct val="150000"/>
              </a:lnSpc>
            </a:pPr>
            <a:r>
              <a:rPr lang="en-GB" sz="2800" dirty="0">
                <a:solidFill>
                  <a:srgbClr val="044B92"/>
                </a:solidFill>
                <a:effectLst>
                  <a:innerShdw blurRad="63500" dist="50800" dir="13500000">
                    <a:prstClr val="black">
                      <a:alpha val="50000"/>
                    </a:prstClr>
                  </a:innerShdw>
                </a:effectLst>
                <a:latin typeface="Cooper Black" panose="0208090404030B020404" pitchFamily="18" charset="0"/>
              </a:rPr>
              <a:t>PREPARED BY</a:t>
            </a:r>
          </a:p>
          <a:p>
            <a:pPr algn="ctr">
              <a:lnSpc>
                <a:spcPct val="150000"/>
              </a:lnSpc>
            </a:pPr>
            <a:r>
              <a:rPr lang="en-GB" sz="2800" dirty="0">
                <a:solidFill>
                  <a:srgbClr val="044B92"/>
                </a:solidFill>
                <a:effectLst>
                  <a:innerShdw blurRad="63500" dist="50800" dir="13500000">
                    <a:prstClr val="black">
                      <a:alpha val="50000"/>
                    </a:prstClr>
                  </a:innerShdw>
                </a:effectLst>
                <a:latin typeface="Cooper Black" panose="0208090404030B020404" pitchFamily="18" charset="0"/>
              </a:rPr>
              <a:t>PRECISE MANAGEMENT AND RESEARCH CONSULTANCY</a:t>
            </a:r>
          </a:p>
          <a:p>
            <a:pPr algn="ctr">
              <a:lnSpc>
                <a:spcPct val="150000"/>
              </a:lnSpc>
            </a:pPr>
            <a:endParaRPr lang="en-US" sz="2800" dirty="0">
              <a:solidFill>
                <a:srgbClr val="055CB3"/>
              </a:solidFill>
              <a:latin typeface="Cooper Black" panose="0208090404030B020404" pitchFamily="18"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7905" y="4225491"/>
            <a:ext cx="1724255" cy="171559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1969" y="1137534"/>
            <a:ext cx="2467768" cy="1591883"/>
          </a:xfrm>
          <a:prstGeom prst="rect">
            <a:avLst/>
          </a:prstGeom>
          <a:ln>
            <a:noFill/>
          </a:ln>
          <a:effectLst>
            <a:softEdge rad="31750"/>
          </a:effectLst>
        </p:spPr>
      </p:pic>
    </p:spTree>
    <p:extLst>
      <p:ext uri="{BB962C8B-B14F-4D97-AF65-F5344CB8AC3E}">
        <p14:creationId xmlns:p14="http://schemas.microsoft.com/office/powerpoint/2010/main" val="1485234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21000"/>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9B51A1E-902D-48AF-9020-955120F399B6}" type="slidenum">
              <a:rPr lang="en-US" noProof="0" smtClean="0"/>
              <a:pPr/>
              <a:t>10</a:t>
            </a:fld>
            <a:endParaRPr lang="en-US" noProof="0" dirty="0"/>
          </a:p>
        </p:txBody>
      </p:sp>
      <p:sp>
        <p:nvSpPr>
          <p:cNvPr id="5" name="TextBox 4"/>
          <p:cNvSpPr txBox="1"/>
          <p:nvPr/>
        </p:nvSpPr>
        <p:spPr>
          <a:xfrm>
            <a:off x="1578545" y="2040555"/>
            <a:ext cx="8739628" cy="1434496"/>
          </a:xfrm>
          <a:prstGeom prst="rect">
            <a:avLst/>
          </a:prstGeom>
          <a:solidFill>
            <a:schemeClr val="bg1"/>
          </a:solidFill>
          <a:ln>
            <a:noFill/>
          </a:ln>
          <a:effectLst>
            <a:outerShdw blurRad="149987" dist="250190" dir="8460000" algn="ctr">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p:spPr>
        <p:txBody>
          <a:bodyPr wrap="square" lIns="0" tIns="0" rIns="0" bIns="0" rtlCol="0" anchor="ctr">
            <a:noAutofit/>
            <a:sp3d extrusionH="57150">
              <a:bevelT w="38100" h="38100"/>
            </a:sp3d>
          </a:bodyPr>
          <a:lstStyle/>
          <a:p>
            <a:pPr algn="ctr"/>
            <a:r>
              <a:rPr lang="en-GB" sz="4400" dirty="0">
                <a:solidFill>
                  <a:schemeClr val="accent3">
                    <a:lumMod val="50000"/>
                  </a:schemeClr>
                </a:solidFill>
                <a:latin typeface="Cooper Black" panose="0208090404030B020404" pitchFamily="18" charset="0"/>
              </a:rPr>
              <a:t>EXECUTIVE SUMMARY</a:t>
            </a:r>
            <a:endParaRPr lang="en-US" sz="4400" dirty="0">
              <a:solidFill>
                <a:schemeClr val="accent3">
                  <a:lumMod val="50000"/>
                </a:schemeClr>
              </a:solidFill>
              <a:latin typeface="Cooper Black" panose="0208090404030B0204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881" y="5298166"/>
            <a:ext cx="2699618" cy="1652966"/>
          </a:xfrm>
          <a:prstGeom prst="rect">
            <a:avLst/>
          </a:prstGeom>
          <a:effectLst>
            <a:softEdge rad="3175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2569" y="4945706"/>
            <a:ext cx="2069432" cy="1912294"/>
          </a:xfrm>
          <a:prstGeom prst="rect">
            <a:avLst/>
          </a:prstGeom>
        </p:spPr>
      </p:pic>
    </p:spTree>
    <p:extLst>
      <p:ext uri="{BB962C8B-B14F-4D97-AF65-F5344CB8AC3E}">
        <p14:creationId xmlns:p14="http://schemas.microsoft.com/office/powerpoint/2010/main" val="1677307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D87D-E475-451A-B36C-E4A4F63609C1}"/>
              </a:ext>
            </a:extLst>
          </p:cNvPr>
          <p:cNvSpPr>
            <a:spLocks noGrp="1"/>
          </p:cNvSpPr>
          <p:nvPr>
            <p:ph type="ctrTitle"/>
          </p:nvPr>
        </p:nvSpPr>
        <p:spPr>
          <a:xfrm>
            <a:off x="0" y="1"/>
            <a:ext cx="12192000" cy="644892"/>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t>OVERALL CLIENT SATISFACTION INDEX</a:t>
            </a:r>
            <a:endParaRPr lang="en-US" sz="2800" b="1" dirty="0"/>
          </a:p>
        </p:txBody>
      </p:sp>
      <p:graphicFrame>
        <p:nvGraphicFramePr>
          <p:cNvPr id="5" name="Content Placeholder 4">
            <a:extLst>
              <a:ext uri="{FF2B5EF4-FFF2-40B4-BE49-F238E27FC236}">
                <a16:creationId xmlns:a16="http://schemas.microsoft.com/office/drawing/2014/main" id="{A1933F2A-1772-3840-14F7-095C3781BE40}"/>
              </a:ext>
            </a:extLst>
          </p:cNvPr>
          <p:cNvGraphicFramePr>
            <a:graphicFrameLocks noGrp="1"/>
          </p:cNvGraphicFramePr>
          <p:nvPr>
            <p:ph idx="15"/>
            <p:extLst>
              <p:ext uri="{D42A27DB-BD31-4B8C-83A1-F6EECF244321}">
                <p14:modId xmlns:p14="http://schemas.microsoft.com/office/powerpoint/2010/main" val="3315077710"/>
              </p:ext>
            </p:extLst>
          </p:nvPr>
        </p:nvGraphicFramePr>
        <p:xfrm>
          <a:off x="278266" y="841374"/>
          <a:ext cx="7118214" cy="4441826"/>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278266" y="5550801"/>
            <a:ext cx="11564548" cy="830997"/>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 regional results provide deeper insight into how ZIMRA’s operational performance varies across service points, particularly between inland offices and high-volume border posts. </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7741920" y="841374"/>
            <a:ext cx="4100895" cy="2748849"/>
          </a:xfrm>
          <a:prstGeom prst="rect">
            <a:avLst/>
          </a:prstGeom>
          <a:effectLst>
            <a:softEdge rad="63500"/>
          </a:effectLst>
        </p:spPr>
      </p:pic>
      <p:cxnSp>
        <p:nvCxnSpPr>
          <p:cNvPr id="13" name="Straight Arrow Connector 12"/>
          <p:cNvCxnSpPr/>
          <p:nvPr/>
        </p:nvCxnSpPr>
        <p:spPr>
          <a:xfrm>
            <a:off x="7559039" y="841374"/>
            <a:ext cx="20320" cy="4441826"/>
          </a:xfrm>
          <a:prstGeom prst="straightConnector1">
            <a:avLst/>
          </a:prstGeom>
          <a:ln>
            <a:solidFill>
              <a:schemeClr val="accent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741919" y="3785682"/>
            <a:ext cx="4100895" cy="1569660"/>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While the overall CSI remains 74%, variations across regions reflect differences in traffic volumes, system reliance, and service complexity.</a:t>
            </a:r>
            <a:endParaRPr lang="en-US" sz="20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984752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32000" y="657116"/>
            <a:ext cx="5472000" cy="366286"/>
          </a:xfrm>
        </p:spPr>
        <p:txBody>
          <a:bodyPr/>
          <a:lstStyle/>
          <a:p>
            <a:pPr algn="ctr"/>
            <a:r>
              <a:rPr lang="en-ZW" sz="2000" b="1" dirty="0">
                <a:solidFill>
                  <a:schemeClr val="accent3">
                    <a:lumMod val="50000"/>
                  </a:schemeClr>
                </a:solidFill>
                <a:latin typeface="Cambria" panose="02040503050406030204" pitchFamily="18" charset="0"/>
                <a:ea typeface="Cambria" panose="02040503050406030204" pitchFamily="18" charset="0"/>
              </a:rPr>
              <a:t>Overall Regional Performance</a:t>
            </a:r>
            <a:br>
              <a:rPr lang="en-US" sz="2000" dirty="0">
                <a:solidFill>
                  <a:schemeClr val="accent3">
                    <a:lumMod val="50000"/>
                  </a:schemeClr>
                </a:solidFill>
                <a:latin typeface="Cambria" panose="02040503050406030204" pitchFamily="18" charset="0"/>
                <a:ea typeface="Cambria" panose="02040503050406030204" pitchFamily="18" charset="0"/>
              </a:rPr>
            </a:br>
            <a:endParaRPr lang="en-US" sz="2000" dirty="0">
              <a:solidFill>
                <a:schemeClr val="accent3">
                  <a:lumMod val="50000"/>
                </a:schemeClr>
              </a:solidFill>
              <a:latin typeface="Cambria" panose="02040503050406030204" pitchFamily="18" charset="0"/>
              <a:ea typeface="Cambria" panose="02040503050406030204" pitchFamily="18" charset="0"/>
            </a:endParaRPr>
          </a:p>
        </p:txBody>
      </p:sp>
      <p:sp>
        <p:nvSpPr>
          <p:cNvPr id="3" name="Content Placeholder 2"/>
          <p:cNvSpPr>
            <a:spLocks noGrp="1"/>
          </p:cNvSpPr>
          <p:nvPr>
            <p:ph sz="half" idx="1"/>
          </p:nvPr>
        </p:nvSpPr>
        <p:spPr>
          <a:xfrm>
            <a:off x="432000" y="1487563"/>
            <a:ext cx="5141183" cy="2611478"/>
          </a:xfrm>
        </p:spPr>
        <p:txBody>
          <a:bodyPr/>
          <a:lstStyle/>
          <a:p>
            <a:pPr marL="0" indent="0" algn="ctr">
              <a:buNone/>
            </a:pPr>
            <a:r>
              <a:rPr lang="en-ZW" sz="1600" b="1" dirty="0">
                <a:solidFill>
                  <a:schemeClr val="accent3">
                    <a:lumMod val="50000"/>
                  </a:schemeClr>
                </a:solidFill>
                <a:latin typeface="Cambria" panose="02040503050406030204" pitchFamily="18" charset="0"/>
                <a:ea typeface="Cambria" panose="02040503050406030204" pitchFamily="18" charset="0"/>
              </a:rPr>
              <a:t>Q1 2026 CSI: 74%</a:t>
            </a:r>
            <a:endParaRPr lang="en-US" sz="1600" b="1" dirty="0">
              <a:solidFill>
                <a:schemeClr val="accent3">
                  <a:lumMod val="50000"/>
                </a:schemeClr>
              </a:solidFill>
              <a:latin typeface="Cambria" panose="02040503050406030204" pitchFamily="18" charset="0"/>
              <a:ea typeface="Cambria" panose="02040503050406030204" pitchFamily="18" charset="0"/>
            </a:endParaRPr>
          </a:p>
          <a:p>
            <a:pPr marL="0" indent="0" algn="just">
              <a:lnSpc>
                <a:spcPct val="150000"/>
              </a:lnSpc>
              <a:buNone/>
            </a:pPr>
            <a:r>
              <a:rPr lang="en-ZW" sz="1600" dirty="0">
                <a:solidFill>
                  <a:schemeClr val="accent3">
                    <a:lumMod val="50000"/>
                  </a:schemeClr>
                </a:solidFill>
                <a:latin typeface="Cambria" panose="02040503050406030204" pitchFamily="18" charset="0"/>
                <a:ea typeface="Cambria" panose="02040503050406030204" pitchFamily="18" charset="0"/>
              </a:rPr>
              <a:t>The relatively narrow range (72% – 77%) indicates: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buFont typeface="Wingdings" panose="05000000000000000000" pitchFamily="2" charset="2"/>
              <a:buChar char="Ø"/>
            </a:pPr>
            <a:r>
              <a:rPr lang="en-ZW" dirty="0">
                <a:solidFill>
                  <a:schemeClr val="accent3">
                    <a:lumMod val="50000"/>
                  </a:schemeClr>
                </a:solidFill>
                <a:latin typeface="Cambria" panose="02040503050406030204" pitchFamily="18" charset="0"/>
                <a:ea typeface="Cambria" panose="02040503050406030204" pitchFamily="18" charset="0"/>
              </a:rPr>
              <a:t>Consistent service delivery standards across ZIMRA</a:t>
            </a:r>
            <a:endParaRPr lang="en-US"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buFont typeface="Wingdings" panose="05000000000000000000" pitchFamily="2" charset="2"/>
              <a:buChar char="Ø"/>
            </a:pPr>
            <a:r>
              <a:rPr lang="en-ZW" dirty="0">
                <a:solidFill>
                  <a:schemeClr val="accent3">
                    <a:lumMod val="50000"/>
                  </a:schemeClr>
                </a:solidFill>
                <a:latin typeface="Cambria" panose="02040503050406030204" pitchFamily="18" charset="0"/>
                <a:ea typeface="Cambria" panose="02040503050406030204" pitchFamily="18" charset="0"/>
              </a:rPr>
              <a:t>No severely underperforming region</a:t>
            </a:r>
            <a:endParaRPr lang="en-US"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buFont typeface="Wingdings" panose="05000000000000000000" pitchFamily="2" charset="2"/>
              <a:buChar char="Ø"/>
            </a:pPr>
            <a:r>
              <a:rPr lang="en-ZW" dirty="0">
                <a:solidFill>
                  <a:schemeClr val="accent3">
                    <a:lumMod val="50000"/>
                  </a:schemeClr>
                </a:solidFill>
                <a:latin typeface="Cambria" panose="02040503050406030204" pitchFamily="18" charset="0"/>
                <a:ea typeface="Cambria" panose="02040503050406030204" pitchFamily="18" charset="0"/>
              </a:rPr>
              <a:t>However, no region has exceeded 80%, suggesting system-wide improvement opportunities</a:t>
            </a:r>
            <a:endParaRPr lang="en-US" dirty="0">
              <a:solidFill>
                <a:schemeClr val="accent3">
                  <a:lumMod val="50000"/>
                </a:schemeClr>
              </a:solidFill>
              <a:latin typeface="Cambria" panose="02040503050406030204" pitchFamily="18" charset="0"/>
              <a:ea typeface="Cambria" panose="02040503050406030204" pitchFamily="18" charset="0"/>
            </a:endParaRPr>
          </a:p>
          <a:p>
            <a:endParaRPr lang="en-US" sz="1600" dirty="0"/>
          </a:p>
        </p:txBody>
      </p:sp>
      <p:sp>
        <p:nvSpPr>
          <p:cNvPr id="5" name="Content Placeholder 4"/>
          <p:cNvSpPr>
            <a:spLocks noGrp="1"/>
          </p:cNvSpPr>
          <p:nvPr>
            <p:ph sz="half" idx="2"/>
          </p:nvPr>
        </p:nvSpPr>
        <p:spPr>
          <a:xfrm>
            <a:off x="6372170" y="1465572"/>
            <a:ext cx="5327657" cy="3999044"/>
          </a:xfrm>
        </p:spPr>
        <p:txBody>
          <a:bodyPr/>
          <a:lstStyle/>
          <a:p>
            <a:pPr marL="0" lvl="0" indent="0" algn="ctr">
              <a:lnSpc>
                <a:spcPct val="150000"/>
              </a:lnSpc>
              <a:buNone/>
            </a:pPr>
            <a:r>
              <a:rPr lang="en-ZW" sz="1600" b="1" dirty="0">
                <a:solidFill>
                  <a:schemeClr val="accent3">
                    <a:lumMod val="50000"/>
                  </a:schemeClr>
                </a:solidFill>
                <a:latin typeface="Cambria" panose="02040503050406030204" pitchFamily="18" charset="0"/>
                <a:ea typeface="Cambria" panose="02040503050406030204" pitchFamily="18" charset="0"/>
              </a:rPr>
              <a:t>Forbes Border Post – 77%</a:t>
            </a:r>
            <a:endParaRPr lang="en-US" sz="1600" b="1" dirty="0">
              <a:solidFill>
                <a:schemeClr val="accent3">
                  <a:lumMod val="50000"/>
                </a:schemeClr>
              </a:solidFill>
              <a:latin typeface="Cambria" panose="02040503050406030204" pitchFamily="18" charset="0"/>
              <a:ea typeface="Cambria" panose="02040503050406030204" pitchFamily="18" charset="0"/>
            </a:endParaRPr>
          </a:p>
          <a:p>
            <a:pPr marL="0" indent="0">
              <a:lnSpc>
                <a:spcPct val="150000"/>
              </a:lnSpc>
              <a:buNone/>
            </a:pPr>
            <a:r>
              <a:rPr lang="en-ZW" sz="1600" dirty="0">
                <a:solidFill>
                  <a:schemeClr val="accent3">
                    <a:lumMod val="50000"/>
                  </a:schemeClr>
                </a:solidFill>
                <a:latin typeface="Cambria" panose="02040503050406030204" pitchFamily="18" charset="0"/>
                <a:ea typeface="Cambria" panose="02040503050406030204" pitchFamily="18" charset="0"/>
              </a:rPr>
              <a:t>This is the best-performing station, indicating relatively stronger service delivery.</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0" indent="0">
              <a:lnSpc>
                <a:spcPct val="150000"/>
              </a:lnSpc>
              <a:buNone/>
            </a:pPr>
            <a:r>
              <a:rPr lang="en-ZW" sz="1600" b="1" u="sng" dirty="0">
                <a:solidFill>
                  <a:schemeClr val="accent3">
                    <a:lumMod val="50000"/>
                  </a:schemeClr>
                </a:solidFill>
                <a:latin typeface="Cambria" panose="02040503050406030204" pitchFamily="18" charset="0"/>
                <a:ea typeface="Cambria" panose="02040503050406030204" pitchFamily="18" charset="0"/>
              </a:rPr>
              <a:t>Operational Interpretation: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More manageable traffic volumes compared to major borders like Beitbridge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There is efficient processing of systems and shorter queues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Better client-staff interaction due to lower congestion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nSpc>
                <a:spcPct val="150000"/>
              </a:lnSpc>
            </a:pPr>
            <a:endParaRPr lang="en-US" sz="1600" dirty="0">
              <a:solidFill>
                <a:schemeClr val="accent3">
                  <a:lumMod val="50000"/>
                </a:schemeClr>
              </a:solidFill>
              <a:latin typeface="Cambria" panose="02040503050406030204" pitchFamily="18" charset="0"/>
              <a:ea typeface="Cambria" panose="02040503050406030204" pitchFamily="18" charset="0"/>
            </a:endParaRPr>
          </a:p>
        </p:txBody>
      </p:sp>
      <p:sp>
        <p:nvSpPr>
          <p:cNvPr id="6" name="Title 1"/>
          <p:cNvSpPr txBox="1">
            <a:spLocks/>
          </p:cNvSpPr>
          <p:nvPr/>
        </p:nvSpPr>
        <p:spPr>
          <a:xfrm>
            <a:off x="6299998" y="657116"/>
            <a:ext cx="5472000" cy="366286"/>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algn="ctr"/>
            <a:r>
              <a:rPr lang="en-ZW" sz="2000" b="1" dirty="0">
                <a:solidFill>
                  <a:schemeClr val="accent3">
                    <a:lumMod val="50000"/>
                  </a:schemeClr>
                </a:solidFill>
                <a:latin typeface="Cambria" panose="02040503050406030204" pitchFamily="18" charset="0"/>
                <a:ea typeface="Cambria" panose="02040503050406030204" pitchFamily="18" charset="0"/>
              </a:rPr>
              <a:t>High Performance Location</a:t>
            </a:r>
            <a:br>
              <a:rPr lang="en-US" sz="2000" dirty="0">
                <a:solidFill>
                  <a:schemeClr val="accent3">
                    <a:lumMod val="50000"/>
                  </a:schemeClr>
                </a:solidFill>
                <a:latin typeface="Cambria" panose="02040503050406030204" pitchFamily="18" charset="0"/>
                <a:ea typeface="Cambria" panose="02040503050406030204" pitchFamily="18" charset="0"/>
              </a:rPr>
            </a:br>
            <a:endParaRPr lang="en-US" sz="2000" dirty="0">
              <a:solidFill>
                <a:schemeClr val="accent3">
                  <a:lumMod val="50000"/>
                </a:schemeClr>
              </a:solidFill>
              <a:latin typeface="Cambria" panose="02040503050406030204" pitchFamily="18" charset="0"/>
              <a:ea typeface="Cambria" panose="02040503050406030204" pitchFamily="18" charset="0"/>
            </a:endParaRPr>
          </a:p>
        </p:txBody>
      </p:sp>
      <p:cxnSp>
        <p:nvCxnSpPr>
          <p:cNvPr id="14" name="Straight Arrow Connector 13"/>
          <p:cNvCxnSpPr/>
          <p:nvPr/>
        </p:nvCxnSpPr>
        <p:spPr>
          <a:xfrm>
            <a:off x="5936590" y="235819"/>
            <a:ext cx="0" cy="6622181"/>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199" y="5027363"/>
            <a:ext cx="2599858" cy="1591883"/>
          </a:xfrm>
          <a:prstGeom prst="rect">
            <a:avLst/>
          </a:prstGeom>
          <a:effectLst>
            <a:softEdge rad="31750"/>
          </a:effectLst>
        </p:spPr>
      </p:pic>
    </p:spTree>
    <p:extLst>
      <p:ext uri="{BB962C8B-B14F-4D97-AF65-F5344CB8AC3E}">
        <p14:creationId xmlns:p14="http://schemas.microsoft.com/office/powerpoint/2010/main" val="3632701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11"/>
          <p:cNvSpPr>
            <a:spLocks noGrp="1"/>
          </p:cNvSpPr>
          <p:nvPr>
            <p:ph type="title"/>
          </p:nvPr>
        </p:nvSpPr>
        <p:spPr>
          <a:xfrm>
            <a:off x="432000" y="286854"/>
            <a:ext cx="5472000" cy="554971"/>
          </a:xfrm>
        </p:spPr>
        <p:txBody>
          <a:bodyPr/>
          <a:lstStyle/>
          <a:p>
            <a:pPr algn="ctr"/>
            <a:r>
              <a:rPr lang="en-ZW" sz="2000" b="1" dirty="0">
                <a:solidFill>
                  <a:schemeClr val="accent3">
                    <a:lumMod val="50000"/>
                  </a:schemeClr>
                </a:solidFill>
                <a:latin typeface="Cambria" panose="02040503050406030204" pitchFamily="18" charset="0"/>
                <a:ea typeface="Cambria" panose="02040503050406030204" pitchFamily="18" charset="0"/>
              </a:rPr>
              <a:t>Moderate Performing Regions</a:t>
            </a:r>
            <a:br>
              <a:rPr lang="en-US" sz="2000" dirty="0">
                <a:solidFill>
                  <a:schemeClr val="accent3">
                    <a:lumMod val="50000"/>
                  </a:schemeClr>
                </a:solidFill>
                <a:latin typeface="Cambria" panose="02040503050406030204" pitchFamily="18" charset="0"/>
                <a:ea typeface="Cambria" panose="02040503050406030204" pitchFamily="18" charset="0"/>
              </a:rPr>
            </a:br>
            <a:endParaRPr lang="en-US" sz="2000" dirty="0">
              <a:solidFill>
                <a:schemeClr val="accent3">
                  <a:lumMod val="50000"/>
                </a:schemeClr>
              </a:solidFill>
              <a:latin typeface="Cambria" panose="02040503050406030204" pitchFamily="18" charset="0"/>
              <a:ea typeface="Cambria" panose="02040503050406030204" pitchFamily="18" charset="0"/>
            </a:endParaRPr>
          </a:p>
        </p:txBody>
      </p:sp>
      <p:sp>
        <p:nvSpPr>
          <p:cNvPr id="13" name="Content Placeholder 12"/>
          <p:cNvSpPr>
            <a:spLocks noGrp="1"/>
          </p:cNvSpPr>
          <p:nvPr>
            <p:ph sz="half" idx="1"/>
          </p:nvPr>
        </p:nvSpPr>
        <p:spPr>
          <a:xfrm>
            <a:off x="290286" y="841825"/>
            <a:ext cx="5613714" cy="5364914"/>
          </a:xfrm>
        </p:spPr>
        <p:txBody>
          <a:bodyPr/>
          <a:lstStyle/>
          <a:p>
            <a:pPr lvl="0" algn="just">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Region 2 – 75%</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gn="just">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Region 3 – 74%</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gn="just">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Region 1 – 73%</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0" indent="0" algn="just">
              <a:lnSpc>
                <a:spcPct val="150000"/>
              </a:lnSpc>
              <a:buNone/>
            </a:pPr>
            <a:r>
              <a:rPr lang="en-ZW" sz="1600" dirty="0">
                <a:solidFill>
                  <a:schemeClr val="accent3">
                    <a:lumMod val="50000"/>
                  </a:schemeClr>
                </a:solidFill>
                <a:latin typeface="Cambria" panose="02040503050406030204" pitchFamily="18" charset="0"/>
                <a:ea typeface="Cambria" panose="02040503050406030204" pitchFamily="18" charset="0"/>
              </a:rPr>
              <a:t>These regions represent ZIMRA’s core inland operations, including domestic tax offices and some customs activities.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0" indent="0" algn="just">
              <a:lnSpc>
                <a:spcPct val="150000"/>
              </a:lnSpc>
              <a:buNone/>
            </a:pPr>
            <a:r>
              <a:rPr lang="en-ZW" sz="1600" b="1" u="sng" dirty="0">
                <a:solidFill>
                  <a:schemeClr val="accent3">
                    <a:lumMod val="50000"/>
                  </a:schemeClr>
                </a:solidFill>
                <a:latin typeface="Cambria" panose="02040503050406030204" pitchFamily="18" charset="0"/>
                <a:ea typeface="Cambria" panose="02040503050406030204" pitchFamily="18" charset="0"/>
              </a:rPr>
              <a:t>Operational Interpretation: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0" lvl="0" indent="0" algn="just">
              <a:lnSpc>
                <a:spcPct val="150000"/>
              </a:lnSpc>
              <a:buNone/>
            </a:pPr>
            <a:r>
              <a:rPr lang="en-ZW" sz="1600" dirty="0">
                <a:solidFill>
                  <a:schemeClr val="accent3">
                    <a:lumMod val="50000"/>
                  </a:schemeClr>
                </a:solidFill>
                <a:latin typeface="Cambria" panose="02040503050406030204" pitchFamily="18" charset="0"/>
                <a:ea typeface="Cambria" panose="02040503050406030204" pitchFamily="18" charset="0"/>
              </a:rPr>
              <a:t>Fairly stable performance in: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buFont typeface="Wingdings" panose="05000000000000000000" pitchFamily="2" charset="2"/>
              <a:buChar char="Ø"/>
            </a:pPr>
            <a:r>
              <a:rPr lang="en-ZW" dirty="0">
                <a:solidFill>
                  <a:schemeClr val="accent3">
                    <a:lumMod val="50000"/>
                  </a:schemeClr>
                </a:solidFill>
                <a:latin typeface="Cambria" panose="02040503050406030204" pitchFamily="18" charset="0"/>
                <a:ea typeface="Cambria" panose="02040503050406030204" pitchFamily="18" charset="0"/>
              </a:rPr>
              <a:t>Tax processing</a:t>
            </a:r>
            <a:endParaRPr lang="en-US"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buFont typeface="Wingdings" panose="05000000000000000000" pitchFamily="2" charset="2"/>
              <a:buChar char="Ø"/>
            </a:pPr>
            <a:r>
              <a:rPr lang="en-ZW" dirty="0">
                <a:solidFill>
                  <a:schemeClr val="accent3">
                    <a:lumMod val="50000"/>
                  </a:schemeClr>
                </a:solidFill>
                <a:latin typeface="Cambria" panose="02040503050406030204" pitchFamily="18" charset="0"/>
                <a:ea typeface="Cambria" panose="02040503050406030204" pitchFamily="18" charset="0"/>
              </a:rPr>
              <a:t>Client support services</a:t>
            </a:r>
            <a:endParaRPr lang="en-US" dirty="0">
              <a:solidFill>
                <a:schemeClr val="accent3">
                  <a:lumMod val="50000"/>
                </a:schemeClr>
              </a:solidFill>
              <a:latin typeface="Cambria" panose="02040503050406030204" pitchFamily="18" charset="0"/>
              <a:ea typeface="Cambria" panose="02040503050406030204" pitchFamily="18" charset="0"/>
            </a:endParaRPr>
          </a:p>
          <a:p>
            <a:pPr marL="0" indent="0" algn="just">
              <a:lnSpc>
                <a:spcPct val="150000"/>
              </a:lnSpc>
              <a:buNone/>
            </a:pPr>
            <a:r>
              <a:rPr lang="en-ZW" sz="1600" b="1" u="sng" dirty="0">
                <a:solidFill>
                  <a:schemeClr val="accent3">
                    <a:lumMod val="50000"/>
                  </a:schemeClr>
                </a:solidFill>
                <a:latin typeface="Cambria" panose="02040503050406030204" pitchFamily="18" charset="0"/>
                <a:ea typeface="Cambria" panose="02040503050406030204" pitchFamily="18" charset="0"/>
              </a:rPr>
              <a:t>Noted challenges include: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buFont typeface="Wingdings" panose="05000000000000000000" pitchFamily="2" charset="2"/>
              <a:buChar char="Ø"/>
            </a:pPr>
            <a:r>
              <a:rPr lang="en-ZW" dirty="0">
                <a:solidFill>
                  <a:schemeClr val="accent3">
                    <a:lumMod val="50000"/>
                  </a:schemeClr>
                </a:solidFill>
                <a:latin typeface="Cambria" panose="02040503050406030204" pitchFamily="18" charset="0"/>
                <a:ea typeface="Cambria" panose="02040503050406030204" pitchFamily="18" charset="0"/>
              </a:rPr>
              <a:t>System inefficiencies (e-filing, payment platforms)</a:t>
            </a:r>
            <a:endParaRPr lang="en-US"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buFont typeface="Wingdings" panose="05000000000000000000" pitchFamily="2" charset="2"/>
              <a:buChar char="Ø"/>
            </a:pPr>
            <a:r>
              <a:rPr lang="en-ZW" dirty="0">
                <a:solidFill>
                  <a:schemeClr val="accent3">
                    <a:lumMod val="50000"/>
                  </a:schemeClr>
                </a:solidFill>
                <a:latin typeface="Cambria" panose="02040503050406030204" pitchFamily="18" charset="0"/>
                <a:ea typeface="Cambria" panose="02040503050406030204" pitchFamily="18" charset="0"/>
              </a:rPr>
              <a:t>Turnaround times for assessments and queries</a:t>
            </a:r>
            <a:endParaRPr lang="en-US"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buFont typeface="Wingdings" panose="05000000000000000000" pitchFamily="2" charset="2"/>
              <a:buChar char="Ø"/>
            </a:pPr>
            <a:r>
              <a:rPr lang="en-ZW" dirty="0">
                <a:solidFill>
                  <a:schemeClr val="accent3">
                    <a:lumMod val="50000"/>
                  </a:schemeClr>
                </a:solidFill>
                <a:latin typeface="Cambria" panose="02040503050406030204" pitchFamily="18" charset="0"/>
                <a:ea typeface="Cambria" panose="02040503050406030204" pitchFamily="18" charset="0"/>
              </a:rPr>
              <a:t>Client communication gaps</a:t>
            </a:r>
            <a:endParaRPr lang="en-US" dirty="0">
              <a:solidFill>
                <a:schemeClr val="accent3">
                  <a:lumMod val="50000"/>
                </a:schemeClr>
              </a:solidFill>
              <a:latin typeface="Cambria" panose="02040503050406030204" pitchFamily="18" charset="0"/>
              <a:ea typeface="Cambria" panose="02040503050406030204" pitchFamily="18" charset="0"/>
            </a:endParaRPr>
          </a:p>
          <a:p>
            <a:endParaRPr lang="en-US" sz="1600" dirty="0"/>
          </a:p>
        </p:txBody>
      </p:sp>
      <p:sp>
        <p:nvSpPr>
          <p:cNvPr id="14" name="Content Placeholder 13"/>
          <p:cNvSpPr>
            <a:spLocks noGrp="1"/>
          </p:cNvSpPr>
          <p:nvPr>
            <p:ph sz="half" idx="2"/>
          </p:nvPr>
        </p:nvSpPr>
        <p:spPr>
          <a:xfrm>
            <a:off x="6300384" y="841825"/>
            <a:ext cx="5578098" cy="5892804"/>
          </a:xfrm>
        </p:spPr>
        <p:txBody>
          <a:bodyPr/>
          <a:lstStyle/>
          <a:p>
            <a:pPr marL="342900" lvl="0" indent="-342900">
              <a:lnSpc>
                <a:spcPct val="150000"/>
              </a:lnSpc>
              <a:buFont typeface="+mj-lt"/>
              <a:buAutoNum type="arabicPeriod"/>
            </a:pPr>
            <a:r>
              <a:rPr lang="en-ZW" dirty="0">
                <a:solidFill>
                  <a:schemeClr val="accent3">
                    <a:lumMod val="50000"/>
                  </a:schemeClr>
                </a:solidFill>
                <a:latin typeface="Cambria" panose="02040503050406030204" pitchFamily="18" charset="0"/>
                <a:ea typeface="Cambria" panose="02040503050406030204" pitchFamily="18" charset="0"/>
              </a:rPr>
              <a:t>Head Office – 72%</a:t>
            </a:r>
            <a:endParaRPr lang="en-US" sz="2400" dirty="0">
              <a:solidFill>
                <a:schemeClr val="accent3">
                  <a:lumMod val="50000"/>
                </a:schemeClr>
              </a:solidFill>
              <a:latin typeface="Cambria" panose="02040503050406030204" pitchFamily="18" charset="0"/>
              <a:ea typeface="Cambria" panose="02040503050406030204" pitchFamily="18" charset="0"/>
            </a:endParaRPr>
          </a:p>
          <a:p>
            <a:pPr marL="342900" lvl="0" indent="-342900">
              <a:lnSpc>
                <a:spcPct val="150000"/>
              </a:lnSpc>
              <a:buFont typeface="+mj-lt"/>
              <a:buAutoNum type="arabicPeriod"/>
            </a:pPr>
            <a:r>
              <a:rPr lang="en-ZW" dirty="0">
                <a:solidFill>
                  <a:schemeClr val="accent3">
                    <a:lumMod val="50000"/>
                  </a:schemeClr>
                </a:solidFill>
                <a:latin typeface="Cambria" panose="02040503050406030204" pitchFamily="18" charset="0"/>
                <a:ea typeface="Cambria" panose="02040503050406030204" pitchFamily="18" charset="0"/>
              </a:rPr>
              <a:t>Beitbridge Border Post – 72%</a:t>
            </a:r>
            <a:endParaRPr lang="en-US" sz="2400" dirty="0">
              <a:solidFill>
                <a:schemeClr val="accent3">
                  <a:lumMod val="50000"/>
                </a:schemeClr>
              </a:solidFill>
              <a:latin typeface="Cambria" panose="02040503050406030204" pitchFamily="18" charset="0"/>
              <a:ea typeface="Cambria" panose="02040503050406030204" pitchFamily="18" charset="0"/>
            </a:endParaRPr>
          </a:p>
          <a:p>
            <a:pPr marL="0" indent="0">
              <a:lnSpc>
                <a:spcPct val="150000"/>
              </a:lnSpc>
              <a:buNone/>
            </a:pPr>
            <a:r>
              <a:rPr lang="en-ZW" dirty="0">
                <a:solidFill>
                  <a:schemeClr val="accent3">
                    <a:lumMod val="50000"/>
                  </a:schemeClr>
                </a:solidFill>
                <a:latin typeface="Cambria" panose="02040503050406030204" pitchFamily="18" charset="0"/>
                <a:ea typeface="Cambria" panose="02040503050406030204" pitchFamily="18" charset="0"/>
              </a:rPr>
              <a:t>These scores highlight pressure points within ZIMRA’s operations.</a:t>
            </a:r>
            <a:endParaRPr lang="en-US" sz="2400" dirty="0">
              <a:solidFill>
                <a:schemeClr val="accent3">
                  <a:lumMod val="50000"/>
                </a:schemeClr>
              </a:solidFill>
              <a:latin typeface="Cambria" panose="02040503050406030204" pitchFamily="18" charset="0"/>
              <a:ea typeface="Cambria" panose="02040503050406030204" pitchFamily="18" charset="0"/>
            </a:endParaRPr>
          </a:p>
          <a:p>
            <a:pPr marL="0" lvl="0" indent="0">
              <a:lnSpc>
                <a:spcPct val="150000"/>
              </a:lnSpc>
              <a:buNone/>
            </a:pPr>
            <a:r>
              <a:rPr lang="en-ZW" b="1" u="sng" dirty="0">
                <a:solidFill>
                  <a:schemeClr val="accent3">
                    <a:lumMod val="50000"/>
                  </a:schemeClr>
                </a:solidFill>
                <a:latin typeface="Cambria" panose="02040503050406030204" pitchFamily="18" charset="0"/>
                <a:ea typeface="Cambria" panose="02040503050406030204" pitchFamily="18" charset="0"/>
              </a:rPr>
              <a:t>Head Office (72%)</a:t>
            </a:r>
            <a:endParaRPr lang="en-US" sz="2400" dirty="0">
              <a:solidFill>
                <a:schemeClr val="accent3">
                  <a:lumMod val="50000"/>
                </a:schemeClr>
              </a:solidFill>
              <a:latin typeface="Cambria" panose="02040503050406030204" pitchFamily="18" charset="0"/>
              <a:ea typeface="Cambria" panose="02040503050406030204" pitchFamily="18" charset="0"/>
            </a:endParaRPr>
          </a:p>
          <a:p>
            <a:pPr marL="0" indent="0">
              <a:lnSpc>
                <a:spcPct val="150000"/>
              </a:lnSpc>
              <a:buNone/>
            </a:pPr>
            <a:r>
              <a:rPr lang="en-ZW" dirty="0">
                <a:solidFill>
                  <a:schemeClr val="accent3">
                    <a:lumMod val="50000"/>
                  </a:schemeClr>
                </a:solidFill>
                <a:latin typeface="Cambria" panose="02040503050406030204" pitchFamily="18" charset="0"/>
                <a:ea typeface="Cambria" panose="02040503050406030204" pitchFamily="18" charset="0"/>
              </a:rPr>
              <a:t>Despite being the strategic and administrative hub, Head Office records one of the lowest scores.</a:t>
            </a:r>
            <a:endParaRPr lang="en-US" sz="2400" dirty="0">
              <a:solidFill>
                <a:schemeClr val="accent3">
                  <a:lumMod val="50000"/>
                </a:schemeClr>
              </a:solidFill>
              <a:latin typeface="Cambria" panose="02040503050406030204" pitchFamily="18" charset="0"/>
              <a:ea typeface="Cambria" panose="02040503050406030204" pitchFamily="18" charset="0"/>
            </a:endParaRPr>
          </a:p>
          <a:p>
            <a:pPr marL="0" indent="0">
              <a:lnSpc>
                <a:spcPct val="150000"/>
              </a:lnSpc>
              <a:buNone/>
            </a:pPr>
            <a:r>
              <a:rPr lang="en-ZW" b="1" u="sng" dirty="0">
                <a:solidFill>
                  <a:schemeClr val="accent3">
                    <a:lumMod val="50000"/>
                  </a:schemeClr>
                </a:solidFill>
                <a:latin typeface="Cambria" panose="02040503050406030204" pitchFamily="18" charset="0"/>
                <a:ea typeface="Cambria" panose="02040503050406030204" pitchFamily="18" charset="0"/>
              </a:rPr>
              <a:t>Operational Interpretation:</a:t>
            </a:r>
            <a:endParaRPr lang="en-US" sz="2400" dirty="0">
              <a:solidFill>
                <a:schemeClr val="accent3">
                  <a:lumMod val="50000"/>
                </a:schemeClr>
              </a:solidFill>
              <a:latin typeface="Cambria" panose="02040503050406030204" pitchFamily="18" charset="0"/>
              <a:ea typeface="Cambria" panose="02040503050406030204" pitchFamily="18" charset="0"/>
            </a:endParaRPr>
          </a:p>
          <a:p>
            <a:pPr lvl="0">
              <a:lnSpc>
                <a:spcPct val="150000"/>
              </a:lnSpc>
              <a:buFont typeface="Wingdings" panose="05000000000000000000" pitchFamily="2" charset="2"/>
              <a:buChar char="Ø"/>
            </a:pPr>
            <a:r>
              <a:rPr lang="en-ZW" b="1" u="sng" dirty="0">
                <a:solidFill>
                  <a:schemeClr val="accent3">
                    <a:lumMod val="50000"/>
                  </a:schemeClr>
                </a:solidFill>
                <a:latin typeface="Cambria" panose="02040503050406030204" pitchFamily="18" charset="0"/>
                <a:ea typeface="Cambria" panose="02040503050406030204" pitchFamily="18" charset="0"/>
              </a:rPr>
              <a:t>Noted challenges especially in:</a:t>
            </a:r>
            <a:endParaRPr lang="en-US" sz="2400" dirty="0">
              <a:solidFill>
                <a:schemeClr val="accent3">
                  <a:lumMod val="50000"/>
                </a:schemeClr>
              </a:solidFill>
              <a:latin typeface="Cambria" panose="02040503050406030204" pitchFamily="18" charset="0"/>
              <a:ea typeface="Cambria" panose="02040503050406030204" pitchFamily="18" charset="0"/>
            </a:endParaRPr>
          </a:p>
          <a:p>
            <a:pPr lvl="1">
              <a:lnSpc>
                <a:spcPct val="150000"/>
              </a:lnSpc>
            </a:pPr>
            <a:r>
              <a:rPr lang="en-ZW" dirty="0">
                <a:solidFill>
                  <a:schemeClr val="accent3">
                    <a:lumMod val="50000"/>
                  </a:schemeClr>
                </a:solidFill>
                <a:latin typeface="Cambria" panose="02040503050406030204" pitchFamily="18" charset="0"/>
                <a:ea typeface="Cambria" panose="02040503050406030204" pitchFamily="18" charset="0"/>
              </a:rPr>
              <a:t>Escalation handling and query resolution delays</a:t>
            </a:r>
            <a:endParaRPr lang="en-US" sz="2000" dirty="0">
              <a:solidFill>
                <a:schemeClr val="accent3">
                  <a:lumMod val="50000"/>
                </a:schemeClr>
              </a:solidFill>
              <a:latin typeface="Cambria" panose="02040503050406030204" pitchFamily="18" charset="0"/>
              <a:ea typeface="Cambria" panose="02040503050406030204" pitchFamily="18" charset="0"/>
            </a:endParaRPr>
          </a:p>
          <a:p>
            <a:pPr lvl="1">
              <a:lnSpc>
                <a:spcPct val="150000"/>
              </a:lnSpc>
            </a:pPr>
            <a:r>
              <a:rPr lang="en-ZW" dirty="0">
                <a:solidFill>
                  <a:schemeClr val="accent3">
                    <a:lumMod val="50000"/>
                  </a:schemeClr>
                </a:solidFill>
                <a:latin typeface="Cambria" panose="02040503050406030204" pitchFamily="18" charset="0"/>
                <a:ea typeface="Cambria" panose="02040503050406030204" pitchFamily="18" charset="0"/>
              </a:rPr>
              <a:t>Policy interpretation inconsistencies</a:t>
            </a:r>
            <a:endParaRPr lang="en-US" sz="2000" dirty="0">
              <a:solidFill>
                <a:schemeClr val="accent3">
                  <a:lumMod val="50000"/>
                </a:schemeClr>
              </a:solidFill>
              <a:latin typeface="Cambria" panose="02040503050406030204" pitchFamily="18" charset="0"/>
              <a:ea typeface="Cambria" panose="02040503050406030204" pitchFamily="18" charset="0"/>
            </a:endParaRPr>
          </a:p>
          <a:p>
            <a:pPr lvl="1">
              <a:lnSpc>
                <a:spcPct val="150000"/>
              </a:lnSpc>
            </a:pPr>
            <a:r>
              <a:rPr lang="en-ZW" dirty="0">
                <a:solidFill>
                  <a:schemeClr val="accent3">
                    <a:lumMod val="50000"/>
                  </a:schemeClr>
                </a:solidFill>
                <a:latin typeface="Cambria" panose="02040503050406030204" pitchFamily="18" charset="0"/>
                <a:ea typeface="Cambria" panose="02040503050406030204" pitchFamily="18" charset="0"/>
              </a:rPr>
              <a:t>Centralized systems responsiveness</a:t>
            </a:r>
            <a:endParaRPr lang="en-US" sz="2000" dirty="0">
              <a:solidFill>
                <a:schemeClr val="accent3">
                  <a:lumMod val="50000"/>
                </a:schemeClr>
              </a:solidFill>
              <a:latin typeface="Cambria" panose="02040503050406030204" pitchFamily="18" charset="0"/>
              <a:ea typeface="Cambria" panose="02040503050406030204" pitchFamily="18" charset="0"/>
            </a:endParaRPr>
          </a:p>
          <a:p>
            <a:endParaRPr lang="en-US" dirty="0"/>
          </a:p>
        </p:txBody>
      </p:sp>
      <p:sp>
        <p:nvSpPr>
          <p:cNvPr id="15" name="Title 11"/>
          <p:cNvSpPr txBox="1">
            <a:spLocks/>
          </p:cNvSpPr>
          <p:nvPr/>
        </p:nvSpPr>
        <p:spPr>
          <a:xfrm>
            <a:off x="6155241" y="286854"/>
            <a:ext cx="5472000" cy="55497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algn="ctr"/>
            <a:r>
              <a:rPr lang="en-ZW" sz="2000" b="1" dirty="0">
                <a:solidFill>
                  <a:schemeClr val="accent3">
                    <a:lumMod val="50000"/>
                  </a:schemeClr>
                </a:solidFill>
                <a:latin typeface="Cambria" panose="02040503050406030204" pitchFamily="18" charset="0"/>
                <a:ea typeface="Cambria" panose="02040503050406030204" pitchFamily="18" charset="0"/>
              </a:rPr>
              <a:t>Low  Performing Locations</a:t>
            </a:r>
            <a:br>
              <a:rPr lang="en-US" sz="2000" dirty="0">
                <a:solidFill>
                  <a:schemeClr val="accent3">
                    <a:lumMod val="50000"/>
                  </a:schemeClr>
                </a:solidFill>
                <a:latin typeface="Cambria" panose="02040503050406030204" pitchFamily="18" charset="0"/>
                <a:ea typeface="Cambria" panose="02040503050406030204" pitchFamily="18" charset="0"/>
              </a:rPr>
            </a:br>
            <a:endParaRPr lang="en-US" sz="2000" dirty="0">
              <a:solidFill>
                <a:schemeClr val="accent3">
                  <a:lumMod val="50000"/>
                </a:schemeClr>
              </a:solidFill>
              <a:latin typeface="Cambria" panose="02040503050406030204" pitchFamily="18" charset="0"/>
              <a:ea typeface="Cambria" panose="02040503050406030204" pitchFamily="18" charset="0"/>
            </a:endParaRPr>
          </a:p>
        </p:txBody>
      </p:sp>
      <p:cxnSp>
        <p:nvCxnSpPr>
          <p:cNvPr id="17" name="Straight Arrow Connector 16"/>
          <p:cNvCxnSpPr/>
          <p:nvPr/>
        </p:nvCxnSpPr>
        <p:spPr>
          <a:xfrm>
            <a:off x="6025415" y="105878"/>
            <a:ext cx="13338" cy="6628751"/>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8289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p:cNvSpPr>
            <a:spLocks noGrp="1"/>
          </p:cNvSpPr>
          <p:nvPr>
            <p:ph idx="15"/>
          </p:nvPr>
        </p:nvSpPr>
        <p:spPr>
          <a:xfrm>
            <a:off x="798286" y="512507"/>
            <a:ext cx="10464800" cy="5438273"/>
          </a:xfrm>
        </p:spPr>
        <p:txBody>
          <a:bodyPr anchor="t"/>
          <a:lstStyle/>
          <a:p>
            <a:pPr marL="0" lvl="0" indent="0" algn="just">
              <a:lnSpc>
                <a:spcPct val="200000"/>
              </a:lnSpc>
              <a:buNone/>
            </a:pPr>
            <a:r>
              <a:rPr lang="en-ZW" b="1" u="sng" dirty="0">
                <a:solidFill>
                  <a:schemeClr val="accent3">
                    <a:lumMod val="50000"/>
                  </a:schemeClr>
                </a:solidFill>
                <a:latin typeface="Cambria" panose="02040503050406030204" pitchFamily="18" charset="0"/>
                <a:ea typeface="Cambria" panose="02040503050406030204" pitchFamily="18" charset="0"/>
              </a:rPr>
              <a:t>Beitbridge Border Post (72%)</a:t>
            </a:r>
            <a:endParaRPr lang="en-US" dirty="0">
              <a:solidFill>
                <a:schemeClr val="accent3">
                  <a:lumMod val="50000"/>
                </a:schemeClr>
              </a:solidFill>
              <a:latin typeface="Cambria" panose="02040503050406030204" pitchFamily="18" charset="0"/>
              <a:ea typeface="Cambria" panose="02040503050406030204" pitchFamily="18" charset="0"/>
            </a:endParaRPr>
          </a:p>
          <a:p>
            <a:pPr marL="0" indent="0" algn="just">
              <a:lnSpc>
                <a:spcPct val="200000"/>
              </a:lnSpc>
              <a:buNone/>
            </a:pPr>
            <a:r>
              <a:rPr lang="en-ZW" sz="1600" dirty="0">
                <a:solidFill>
                  <a:schemeClr val="accent3">
                    <a:lumMod val="50000"/>
                  </a:schemeClr>
                </a:solidFill>
                <a:latin typeface="Cambria" panose="02040503050406030204" pitchFamily="18" charset="0"/>
                <a:ea typeface="Cambria" panose="02040503050406030204" pitchFamily="18" charset="0"/>
              </a:rPr>
              <a:t>As Zimbabwe’s busiest border post, this score is significant.</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0" indent="0" algn="just">
              <a:lnSpc>
                <a:spcPct val="200000"/>
              </a:lnSpc>
              <a:buNone/>
            </a:pPr>
            <a:r>
              <a:rPr lang="en-ZW" sz="1600" b="1" u="sng" dirty="0">
                <a:solidFill>
                  <a:schemeClr val="accent3">
                    <a:lumMod val="50000"/>
                  </a:schemeClr>
                </a:solidFill>
                <a:latin typeface="Cambria" panose="02040503050406030204" pitchFamily="18" charset="0"/>
                <a:ea typeface="Cambria" panose="02040503050406030204" pitchFamily="18" charset="0"/>
              </a:rPr>
              <a:t>Operational Interpretation: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gn="just">
              <a:lnSpc>
                <a:spcPct val="2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High traffic volumes (commercial and passenger)</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gn="just">
              <a:lnSpc>
                <a:spcPct val="2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Common operational challenges: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609600" lvl="1" indent="-342900" algn="just">
              <a:lnSpc>
                <a:spcPct val="200000"/>
              </a:lnSpc>
              <a:buFont typeface="+mj-lt"/>
              <a:buAutoNum type="arabicPeriod"/>
            </a:pPr>
            <a:r>
              <a:rPr lang="en-ZW" dirty="0">
                <a:solidFill>
                  <a:schemeClr val="accent3">
                    <a:lumMod val="50000"/>
                  </a:schemeClr>
                </a:solidFill>
                <a:latin typeface="Cambria" panose="02040503050406030204" pitchFamily="18" charset="0"/>
                <a:ea typeface="Cambria" panose="02040503050406030204" pitchFamily="18" charset="0"/>
              </a:rPr>
              <a:t>Long queues and delays</a:t>
            </a:r>
            <a:endParaRPr lang="en-US" dirty="0">
              <a:solidFill>
                <a:schemeClr val="accent3">
                  <a:lumMod val="50000"/>
                </a:schemeClr>
              </a:solidFill>
              <a:latin typeface="Cambria" panose="02040503050406030204" pitchFamily="18" charset="0"/>
              <a:ea typeface="Cambria" panose="02040503050406030204" pitchFamily="18" charset="0"/>
            </a:endParaRPr>
          </a:p>
          <a:p>
            <a:pPr marL="609600" lvl="1" indent="-342900" algn="just">
              <a:lnSpc>
                <a:spcPct val="200000"/>
              </a:lnSpc>
              <a:buFont typeface="+mj-lt"/>
              <a:buAutoNum type="arabicPeriod"/>
            </a:pPr>
            <a:r>
              <a:rPr lang="en-ZW" dirty="0">
                <a:solidFill>
                  <a:schemeClr val="accent3">
                    <a:lumMod val="50000"/>
                  </a:schemeClr>
                </a:solidFill>
                <a:latin typeface="Cambria" panose="02040503050406030204" pitchFamily="18" charset="0"/>
                <a:ea typeface="Cambria" panose="02040503050406030204" pitchFamily="18" charset="0"/>
              </a:rPr>
              <a:t>System downtime affecting clearance</a:t>
            </a:r>
            <a:endParaRPr lang="en-US" dirty="0">
              <a:solidFill>
                <a:schemeClr val="accent3">
                  <a:lumMod val="50000"/>
                </a:schemeClr>
              </a:solidFill>
              <a:latin typeface="Cambria" panose="02040503050406030204" pitchFamily="18" charset="0"/>
              <a:ea typeface="Cambria" panose="02040503050406030204" pitchFamily="18" charset="0"/>
            </a:endParaRPr>
          </a:p>
          <a:p>
            <a:pPr marL="609600" lvl="1" indent="-342900" algn="just">
              <a:lnSpc>
                <a:spcPct val="200000"/>
              </a:lnSpc>
              <a:buFont typeface="+mj-lt"/>
              <a:buAutoNum type="arabicPeriod"/>
            </a:pPr>
            <a:r>
              <a:rPr lang="en-ZW" dirty="0">
                <a:solidFill>
                  <a:schemeClr val="accent3">
                    <a:lumMod val="50000"/>
                  </a:schemeClr>
                </a:solidFill>
                <a:latin typeface="Cambria" panose="02040503050406030204" pitchFamily="18" charset="0"/>
                <a:ea typeface="Cambria" panose="02040503050406030204" pitchFamily="18" charset="0"/>
              </a:rPr>
              <a:t>Congestion in cargo processing</a:t>
            </a:r>
            <a:endParaRPr lang="en-US" dirty="0">
              <a:solidFill>
                <a:schemeClr val="accent3">
                  <a:lumMod val="50000"/>
                </a:schemeClr>
              </a:solidFill>
              <a:latin typeface="Cambria" panose="02040503050406030204" pitchFamily="18" charset="0"/>
              <a:ea typeface="Cambria" panose="02040503050406030204" pitchFamily="18" charset="0"/>
            </a:endParaRPr>
          </a:p>
          <a:p>
            <a:pPr marL="609600" lvl="1" indent="-342900" algn="just">
              <a:lnSpc>
                <a:spcPct val="200000"/>
              </a:lnSpc>
              <a:buFont typeface="+mj-lt"/>
              <a:buAutoNum type="arabicPeriod"/>
            </a:pPr>
            <a:r>
              <a:rPr lang="en-ZW" dirty="0">
                <a:solidFill>
                  <a:schemeClr val="accent3">
                    <a:lumMod val="50000"/>
                  </a:schemeClr>
                </a:solidFill>
                <a:latin typeface="Cambria" panose="02040503050406030204" pitchFamily="18" charset="0"/>
                <a:ea typeface="Cambria" panose="02040503050406030204" pitchFamily="18" charset="0"/>
              </a:rPr>
              <a:t>Multiple agency coordination issues</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buFont typeface="Wingdings" panose="05000000000000000000" pitchFamily="2" charset="2"/>
              <a:buChar char="Ø"/>
            </a:pPr>
            <a:endParaRPr lang="en-US" sz="1600" dirty="0">
              <a:solidFill>
                <a:schemeClr val="accent3">
                  <a:lumMod val="50000"/>
                </a:schemeClr>
              </a:solidFill>
              <a:latin typeface="Cambria" panose="02040503050406030204" pitchFamily="18" charset="0"/>
              <a:ea typeface="Cambria" panose="02040503050406030204" pitchFamily="18" charset="0"/>
            </a:endParaRPr>
          </a:p>
        </p:txBody>
      </p:sp>
      <p:pic>
        <p:nvPicPr>
          <p:cNvPr id="2" name="Picture 1">
            <a:extLst>
              <a:ext uri="{FF2B5EF4-FFF2-40B4-BE49-F238E27FC236}">
                <a16:creationId xmlns:a16="http://schemas.microsoft.com/office/drawing/2014/main" id="{45E6766D-0447-A73A-F166-DEFE83A56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4281" y="5040810"/>
            <a:ext cx="2599858" cy="1591883"/>
          </a:xfrm>
          <a:prstGeom prst="rect">
            <a:avLst/>
          </a:prstGeom>
          <a:effectLst>
            <a:softEdge rad="31750"/>
          </a:effectLst>
        </p:spPr>
      </p:pic>
    </p:spTree>
    <p:extLst>
      <p:ext uri="{BB962C8B-B14F-4D97-AF65-F5344CB8AC3E}">
        <p14:creationId xmlns:p14="http://schemas.microsoft.com/office/powerpoint/2010/main" val="34959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D87D-E475-451A-B36C-E4A4F63609C1}"/>
              </a:ext>
            </a:extLst>
          </p:cNvPr>
          <p:cNvSpPr>
            <a:spLocks noGrp="1"/>
          </p:cNvSpPr>
          <p:nvPr>
            <p:ph type="ctrTitle"/>
          </p:nvPr>
        </p:nvSpPr>
        <p:spPr>
          <a:xfrm>
            <a:off x="0" y="1"/>
            <a:ext cx="12192000" cy="638628"/>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t>OVERALL INDICES BY SERVICE ATTRIBUTES</a:t>
            </a:r>
            <a:endParaRPr lang="en-US" sz="2800" b="1" dirty="0"/>
          </a:p>
        </p:txBody>
      </p:sp>
      <p:graphicFrame>
        <p:nvGraphicFramePr>
          <p:cNvPr id="3" name="Content Placeholder 2"/>
          <p:cNvGraphicFramePr>
            <a:graphicFrameLocks noGrp="1"/>
          </p:cNvGraphicFramePr>
          <p:nvPr>
            <p:ph idx="15"/>
            <p:extLst>
              <p:ext uri="{D42A27DB-BD31-4B8C-83A1-F6EECF244321}">
                <p14:modId xmlns:p14="http://schemas.microsoft.com/office/powerpoint/2010/main" val="2833602046"/>
              </p:ext>
            </p:extLst>
          </p:nvPr>
        </p:nvGraphicFramePr>
        <p:xfrm>
          <a:off x="195942" y="856342"/>
          <a:ext cx="11800115" cy="5878285"/>
        </p:xfrm>
        <a:graphic>
          <a:graphicData uri="http://schemas.openxmlformats.org/drawingml/2006/table">
            <a:tbl>
              <a:tblPr firstRow="1" firstCol="1" bandRow="1">
                <a:tableStyleId>{0E3FDE45-AF77-4B5C-9715-49D594BDF05E}</a:tableStyleId>
              </a:tblPr>
              <a:tblGrid>
                <a:gridCol w="2860539">
                  <a:extLst>
                    <a:ext uri="{9D8B030D-6E8A-4147-A177-3AD203B41FA5}">
                      <a16:colId xmlns:a16="http://schemas.microsoft.com/office/drawing/2014/main" val="886564400"/>
                    </a:ext>
                  </a:extLst>
                </a:gridCol>
                <a:gridCol w="1185214">
                  <a:extLst>
                    <a:ext uri="{9D8B030D-6E8A-4147-A177-3AD203B41FA5}">
                      <a16:colId xmlns:a16="http://schemas.microsoft.com/office/drawing/2014/main" val="1207227285"/>
                    </a:ext>
                  </a:extLst>
                </a:gridCol>
                <a:gridCol w="1177931">
                  <a:extLst>
                    <a:ext uri="{9D8B030D-6E8A-4147-A177-3AD203B41FA5}">
                      <a16:colId xmlns:a16="http://schemas.microsoft.com/office/drawing/2014/main" val="596938509"/>
                    </a:ext>
                  </a:extLst>
                </a:gridCol>
                <a:gridCol w="1171687">
                  <a:extLst>
                    <a:ext uri="{9D8B030D-6E8A-4147-A177-3AD203B41FA5}">
                      <a16:colId xmlns:a16="http://schemas.microsoft.com/office/drawing/2014/main" val="731547584"/>
                    </a:ext>
                  </a:extLst>
                </a:gridCol>
                <a:gridCol w="1303840">
                  <a:extLst>
                    <a:ext uri="{9D8B030D-6E8A-4147-A177-3AD203B41FA5}">
                      <a16:colId xmlns:a16="http://schemas.microsoft.com/office/drawing/2014/main" val="4154459442"/>
                    </a:ext>
                  </a:extLst>
                </a:gridCol>
                <a:gridCol w="1078035">
                  <a:extLst>
                    <a:ext uri="{9D8B030D-6E8A-4147-A177-3AD203B41FA5}">
                      <a16:colId xmlns:a16="http://schemas.microsoft.com/office/drawing/2014/main" val="197370801"/>
                    </a:ext>
                  </a:extLst>
                </a:gridCol>
                <a:gridCol w="1489062">
                  <a:extLst>
                    <a:ext uri="{9D8B030D-6E8A-4147-A177-3AD203B41FA5}">
                      <a16:colId xmlns:a16="http://schemas.microsoft.com/office/drawing/2014/main" val="979214254"/>
                    </a:ext>
                  </a:extLst>
                </a:gridCol>
                <a:gridCol w="1533807">
                  <a:extLst>
                    <a:ext uri="{9D8B030D-6E8A-4147-A177-3AD203B41FA5}">
                      <a16:colId xmlns:a16="http://schemas.microsoft.com/office/drawing/2014/main" val="1712951130"/>
                    </a:ext>
                  </a:extLst>
                </a:gridCol>
              </a:tblGrid>
              <a:tr h="687443">
                <a:tc>
                  <a:txBody>
                    <a:bodyPr/>
                    <a:lstStyle/>
                    <a:p>
                      <a:pPr algn="ctr">
                        <a:lnSpc>
                          <a:spcPct val="115000"/>
                        </a:lnSpc>
                        <a:spcAft>
                          <a:spcPts val="0"/>
                        </a:spcAft>
                      </a:pPr>
                      <a:r>
                        <a:rPr lang="en-ZW" sz="1400" kern="0" dirty="0">
                          <a:solidFill>
                            <a:schemeClr val="bg1"/>
                          </a:solidFill>
                          <a:effectLst/>
                          <a:latin typeface="Cambria" panose="02040503050406030204" pitchFamily="18" charset="0"/>
                          <a:ea typeface="Cambria" panose="02040503050406030204" pitchFamily="18" charset="0"/>
                        </a:rPr>
                        <a:t>SERVICE </a:t>
                      </a:r>
                      <a:endParaRPr lang="en-US" sz="1400" kern="100" dirty="0">
                        <a:solidFill>
                          <a:schemeClr val="bg1"/>
                        </a:solidFill>
                        <a:effectLst/>
                        <a:latin typeface="Cambria" panose="02040503050406030204" pitchFamily="18" charset="0"/>
                        <a:ea typeface="Cambria" panose="02040503050406030204" pitchFamily="18" charset="0"/>
                      </a:endParaRPr>
                    </a:p>
                    <a:p>
                      <a:pPr algn="ctr">
                        <a:lnSpc>
                          <a:spcPct val="115000"/>
                        </a:lnSpc>
                        <a:spcAft>
                          <a:spcPts val="0"/>
                        </a:spcAft>
                      </a:pPr>
                      <a:r>
                        <a:rPr lang="en-ZW" sz="1400" kern="0" dirty="0">
                          <a:solidFill>
                            <a:schemeClr val="bg1"/>
                          </a:solidFill>
                          <a:effectLst/>
                          <a:latin typeface="Cambria" panose="02040503050406030204" pitchFamily="18" charset="0"/>
                          <a:ea typeface="Cambria" panose="02040503050406030204" pitchFamily="18" charset="0"/>
                        </a:rPr>
                        <a:t>ATTRIBUTES</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rgbClr val="00B050"/>
                    </a:solidFill>
                  </a:tcPr>
                </a:tc>
                <a:tc>
                  <a:txBody>
                    <a:bodyPr/>
                    <a:lstStyle/>
                    <a:p>
                      <a:pPr algn="ctr">
                        <a:lnSpc>
                          <a:spcPct val="115000"/>
                        </a:lnSpc>
                        <a:spcAft>
                          <a:spcPts val="0"/>
                        </a:spcAft>
                      </a:pPr>
                      <a:r>
                        <a:rPr lang="en-ZW" sz="1400" kern="0" dirty="0">
                          <a:solidFill>
                            <a:schemeClr val="bg1"/>
                          </a:solidFill>
                          <a:effectLst/>
                          <a:latin typeface="Cambria" panose="02040503050406030204" pitchFamily="18" charset="0"/>
                          <a:ea typeface="Cambria" panose="02040503050406030204" pitchFamily="18" charset="0"/>
                        </a:rPr>
                        <a:t>Region 1</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rgbClr val="00B050"/>
                    </a:solidFill>
                  </a:tcPr>
                </a:tc>
                <a:tc>
                  <a:txBody>
                    <a:bodyPr/>
                    <a:lstStyle/>
                    <a:p>
                      <a:pPr algn="ctr">
                        <a:lnSpc>
                          <a:spcPct val="115000"/>
                        </a:lnSpc>
                        <a:spcAft>
                          <a:spcPts val="0"/>
                        </a:spcAft>
                      </a:pPr>
                      <a:r>
                        <a:rPr lang="en-ZW" sz="1400" kern="0" dirty="0">
                          <a:solidFill>
                            <a:schemeClr val="bg1"/>
                          </a:solidFill>
                          <a:effectLst/>
                          <a:latin typeface="Cambria" panose="02040503050406030204" pitchFamily="18" charset="0"/>
                          <a:ea typeface="Cambria" panose="02040503050406030204" pitchFamily="18" charset="0"/>
                        </a:rPr>
                        <a:t>Region 2</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rgbClr val="00B050"/>
                    </a:solidFill>
                  </a:tcPr>
                </a:tc>
                <a:tc>
                  <a:txBody>
                    <a:bodyPr/>
                    <a:lstStyle/>
                    <a:p>
                      <a:pPr algn="ctr">
                        <a:lnSpc>
                          <a:spcPct val="115000"/>
                        </a:lnSpc>
                        <a:spcAft>
                          <a:spcPts val="0"/>
                        </a:spcAft>
                      </a:pPr>
                      <a:r>
                        <a:rPr lang="en-ZW" sz="1400" kern="0" dirty="0">
                          <a:solidFill>
                            <a:schemeClr val="bg1"/>
                          </a:solidFill>
                          <a:effectLst/>
                          <a:latin typeface="Cambria" panose="02040503050406030204" pitchFamily="18" charset="0"/>
                          <a:ea typeface="Cambria" panose="02040503050406030204" pitchFamily="18" charset="0"/>
                        </a:rPr>
                        <a:t>Region 3</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rgbClr val="00B050"/>
                    </a:solidFill>
                  </a:tcPr>
                </a:tc>
                <a:tc>
                  <a:txBody>
                    <a:bodyPr/>
                    <a:lstStyle/>
                    <a:p>
                      <a:pPr algn="ctr">
                        <a:lnSpc>
                          <a:spcPct val="115000"/>
                        </a:lnSpc>
                        <a:spcAft>
                          <a:spcPts val="0"/>
                        </a:spcAft>
                      </a:pPr>
                      <a:r>
                        <a:rPr lang="en-ZW" sz="1400" kern="0" dirty="0">
                          <a:solidFill>
                            <a:schemeClr val="bg1"/>
                          </a:solidFill>
                          <a:effectLst/>
                          <a:latin typeface="Cambria" panose="02040503050406030204" pitchFamily="18" charset="0"/>
                          <a:ea typeface="Cambria" panose="02040503050406030204" pitchFamily="18" charset="0"/>
                        </a:rPr>
                        <a:t>Head Office</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rgbClr val="00B050"/>
                    </a:solidFill>
                  </a:tcPr>
                </a:tc>
                <a:tc>
                  <a:txBody>
                    <a:bodyPr/>
                    <a:lstStyle/>
                    <a:p>
                      <a:pPr algn="ctr">
                        <a:lnSpc>
                          <a:spcPct val="115000"/>
                        </a:lnSpc>
                        <a:spcAft>
                          <a:spcPts val="0"/>
                        </a:spcAft>
                      </a:pPr>
                      <a:r>
                        <a:rPr lang="en-ZW" sz="1400" kern="0" dirty="0">
                          <a:solidFill>
                            <a:schemeClr val="bg1"/>
                          </a:solidFill>
                          <a:effectLst/>
                          <a:latin typeface="Cambria" panose="02040503050406030204" pitchFamily="18" charset="0"/>
                          <a:ea typeface="Cambria" panose="02040503050406030204" pitchFamily="18" charset="0"/>
                        </a:rPr>
                        <a:t>Forbes</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rgbClr val="00B050"/>
                    </a:solidFill>
                  </a:tcPr>
                </a:tc>
                <a:tc>
                  <a:txBody>
                    <a:bodyPr/>
                    <a:lstStyle/>
                    <a:p>
                      <a:pPr algn="ctr">
                        <a:lnSpc>
                          <a:spcPct val="115000"/>
                        </a:lnSpc>
                        <a:spcAft>
                          <a:spcPts val="0"/>
                        </a:spcAft>
                      </a:pPr>
                      <a:r>
                        <a:rPr lang="en-ZW" sz="1400" kern="0" dirty="0">
                          <a:solidFill>
                            <a:schemeClr val="bg1"/>
                          </a:solidFill>
                          <a:effectLst/>
                          <a:latin typeface="Cambria" panose="02040503050406030204" pitchFamily="18" charset="0"/>
                          <a:ea typeface="Cambria" panose="02040503050406030204" pitchFamily="18" charset="0"/>
                        </a:rPr>
                        <a:t>Beitbridge</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rgbClr val="00B050"/>
                    </a:solidFill>
                  </a:tcP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Q1,2026 ZIMRA Overall Indices</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4099030050"/>
                  </a:ext>
                </a:extLst>
              </a:tr>
              <a:tr h="687443">
                <a:tc>
                  <a:txBody>
                    <a:bodyPr/>
                    <a:lstStyle/>
                    <a:p>
                      <a:pPr algn="just">
                        <a:lnSpc>
                          <a:spcPct val="115000"/>
                        </a:lnSpc>
                        <a:spcAft>
                          <a:spcPts val="0"/>
                        </a:spcAft>
                      </a:pPr>
                      <a:r>
                        <a:rPr lang="en-ZW" sz="1400" b="0" kern="0">
                          <a:effectLst/>
                          <a:latin typeface="Cambria" panose="02040503050406030204" pitchFamily="18" charset="0"/>
                          <a:ea typeface="Cambria" panose="02040503050406030204" pitchFamily="18" charset="0"/>
                        </a:rPr>
                        <a:t>SERVICE EFFICIENCY AND COMPETENCE</a:t>
                      </a:r>
                      <a:endParaRPr lang="en-US" sz="1400" b="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77%</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4001183114"/>
                  </a:ext>
                </a:extLst>
              </a:tr>
              <a:tr h="529631">
                <a:tc>
                  <a:txBody>
                    <a:bodyPr/>
                    <a:lstStyle/>
                    <a:p>
                      <a:pPr algn="just">
                        <a:lnSpc>
                          <a:spcPct val="200000"/>
                        </a:lnSpc>
                        <a:spcAft>
                          <a:spcPts val="0"/>
                        </a:spcAft>
                      </a:pPr>
                      <a:r>
                        <a:rPr lang="en-ZW" sz="1400" b="0" kern="0">
                          <a:effectLst/>
                          <a:latin typeface="Cambria" panose="02040503050406030204" pitchFamily="18" charset="0"/>
                          <a:ea typeface="Cambria" panose="02040503050406030204" pitchFamily="18" charset="0"/>
                        </a:rPr>
                        <a:t>DIGITAL EXPERIENCE</a:t>
                      </a:r>
                      <a:endParaRPr lang="en-US" sz="1400" b="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76%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71%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74%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75%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80%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76%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75%</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849475214"/>
                  </a:ext>
                </a:extLst>
              </a:tr>
              <a:tr h="384905">
                <a:tc>
                  <a:txBody>
                    <a:bodyPr/>
                    <a:lstStyle/>
                    <a:p>
                      <a:pPr algn="just">
                        <a:lnSpc>
                          <a:spcPct val="115000"/>
                        </a:lnSpc>
                        <a:spcAft>
                          <a:spcPts val="0"/>
                        </a:spcAft>
                      </a:pPr>
                      <a:r>
                        <a:rPr lang="en-ZW" sz="1400" b="0" kern="0">
                          <a:effectLst/>
                          <a:latin typeface="Cambria" panose="02040503050406030204" pitchFamily="18" charset="0"/>
                          <a:ea typeface="Cambria" panose="02040503050406030204" pitchFamily="18" charset="0"/>
                        </a:rPr>
                        <a:t>ACCESS AND INCLUSION</a:t>
                      </a:r>
                      <a:endParaRPr lang="en-US" sz="1400" b="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79%</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4088707801"/>
                  </a:ext>
                </a:extLst>
              </a:tr>
              <a:tr h="687443">
                <a:tc>
                  <a:txBody>
                    <a:bodyPr/>
                    <a:lstStyle/>
                    <a:p>
                      <a:pPr algn="just">
                        <a:lnSpc>
                          <a:spcPct val="115000"/>
                        </a:lnSpc>
                        <a:spcAft>
                          <a:spcPts val="0"/>
                        </a:spcAft>
                      </a:pPr>
                      <a:r>
                        <a:rPr lang="en-ZW" sz="1400" b="0" kern="0">
                          <a:effectLst/>
                          <a:latin typeface="Cambria" panose="02040503050406030204" pitchFamily="18" charset="0"/>
                          <a:ea typeface="Cambria" panose="02040503050406030204" pitchFamily="18" charset="0"/>
                        </a:rPr>
                        <a:t>BRAND STRENGTH/REPUTATION</a:t>
                      </a:r>
                      <a:endParaRPr lang="en-US" sz="1400" b="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78%</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833975229"/>
                  </a:ext>
                </a:extLst>
              </a:tr>
              <a:tr h="529631">
                <a:tc>
                  <a:txBody>
                    <a:bodyPr/>
                    <a:lstStyle/>
                    <a:p>
                      <a:pPr algn="just">
                        <a:lnSpc>
                          <a:spcPct val="200000"/>
                        </a:lnSpc>
                        <a:spcAft>
                          <a:spcPts val="0"/>
                        </a:spcAft>
                      </a:pPr>
                      <a:r>
                        <a:rPr lang="en-ZW" sz="1400" b="0" kern="0">
                          <a:effectLst/>
                          <a:latin typeface="Cambria" panose="02040503050406030204" pitchFamily="18" charset="0"/>
                          <a:ea typeface="Cambria" panose="02040503050406030204" pitchFamily="18" charset="0"/>
                        </a:rPr>
                        <a:t>PUBLIC TRUST</a:t>
                      </a:r>
                      <a:endParaRPr lang="en-US" sz="1400" b="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82%</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74%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74%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79%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83%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effectLst/>
                          <a:latin typeface="Cambria" panose="02040503050406030204" pitchFamily="18" charset="0"/>
                          <a:ea typeface="Cambria" panose="02040503050406030204" pitchFamily="18" charset="0"/>
                        </a:rPr>
                        <a:t>77%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78%</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3626454212"/>
                  </a:ext>
                </a:extLst>
              </a:tr>
              <a:tr h="687443">
                <a:tc>
                  <a:txBody>
                    <a:bodyPr/>
                    <a:lstStyle/>
                    <a:p>
                      <a:pPr algn="just">
                        <a:lnSpc>
                          <a:spcPct val="115000"/>
                        </a:lnSpc>
                        <a:spcAft>
                          <a:spcPts val="0"/>
                        </a:spcAft>
                      </a:pPr>
                      <a:r>
                        <a:rPr lang="en-ZW" sz="1400" b="0" kern="0">
                          <a:effectLst/>
                          <a:latin typeface="Cambria" panose="02040503050406030204" pitchFamily="18" charset="0"/>
                          <a:ea typeface="Cambria" panose="02040503050406030204" pitchFamily="18" charset="0"/>
                        </a:rPr>
                        <a:t>INTEGRITY AND GOVERNANCE CLIMATE</a:t>
                      </a:r>
                      <a:endParaRPr lang="en-US" sz="1400" b="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58%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73%</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3192047914"/>
                  </a:ext>
                </a:extLst>
              </a:tr>
              <a:tr h="384905">
                <a:tc>
                  <a:txBody>
                    <a:bodyPr/>
                    <a:lstStyle/>
                    <a:p>
                      <a:pPr algn="just">
                        <a:lnSpc>
                          <a:spcPct val="115000"/>
                        </a:lnSpc>
                        <a:spcAft>
                          <a:spcPts val="0"/>
                        </a:spcAft>
                      </a:pPr>
                      <a:r>
                        <a:rPr lang="en-ZW" sz="1400" b="0" kern="0" dirty="0">
                          <a:effectLst/>
                          <a:latin typeface="Cambria" panose="02040503050406030204" pitchFamily="18" charset="0"/>
                          <a:ea typeface="Cambria" panose="02040503050406030204" pitchFamily="18" charset="0"/>
                        </a:rPr>
                        <a:t>REPUTATIONAL RISK INDICATOR</a:t>
                      </a:r>
                      <a:endParaRPr lang="en-US" sz="1400" b="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50%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73%</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003949232"/>
                  </a:ext>
                </a:extLst>
              </a:tr>
              <a:tr h="384905">
                <a:tc>
                  <a:txBody>
                    <a:bodyPr/>
                    <a:lstStyle/>
                    <a:p>
                      <a:pPr algn="just">
                        <a:lnSpc>
                          <a:spcPct val="115000"/>
                        </a:lnSpc>
                        <a:spcAft>
                          <a:spcPts val="0"/>
                        </a:spcAft>
                      </a:pPr>
                      <a:r>
                        <a:rPr lang="en-ZW" sz="1400" b="0" kern="0" dirty="0">
                          <a:effectLst/>
                          <a:latin typeface="Cambria" panose="02040503050406030204" pitchFamily="18" charset="0"/>
                          <a:ea typeface="Cambria" panose="02040503050406030204" pitchFamily="18" charset="0"/>
                        </a:rPr>
                        <a:t>STAKEHOLDER CONFIDENCE</a:t>
                      </a:r>
                      <a:endParaRPr lang="en-US" sz="1400" b="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75%</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9127766"/>
                  </a:ext>
                </a:extLst>
              </a:tr>
              <a:tr h="384905">
                <a:tc>
                  <a:txBody>
                    <a:bodyPr/>
                    <a:lstStyle/>
                    <a:p>
                      <a:pPr algn="just">
                        <a:lnSpc>
                          <a:spcPct val="115000"/>
                        </a:lnSpc>
                        <a:spcAft>
                          <a:spcPts val="0"/>
                        </a:spcAft>
                      </a:pPr>
                      <a:r>
                        <a:rPr lang="en-ZW" sz="1400" kern="0">
                          <a:effectLst/>
                          <a:latin typeface="Cambria" panose="02040503050406030204" pitchFamily="18" charset="0"/>
                          <a:ea typeface="Cambria" panose="02040503050406030204" pitchFamily="18" charset="0"/>
                        </a:rPr>
                        <a:t>CUSTOMER EFFORT SCORE</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82%</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85%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effectLst/>
                          <a:latin typeface="Cambria" panose="02040503050406030204" pitchFamily="18" charset="0"/>
                          <a:ea typeface="Cambria" panose="02040503050406030204" pitchFamily="18" charset="0"/>
                        </a:rPr>
                        <a:t>72%</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77%</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309859072"/>
                  </a:ext>
                </a:extLst>
              </a:tr>
              <a:tr h="529631">
                <a:tc>
                  <a:txBody>
                    <a:bodyPr/>
                    <a:lstStyle/>
                    <a:p>
                      <a:pPr algn="just">
                        <a:lnSpc>
                          <a:spcPct val="200000"/>
                        </a:lnSpc>
                        <a:spcAft>
                          <a:spcPts val="0"/>
                        </a:spcAft>
                      </a:pPr>
                      <a:r>
                        <a:rPr lang="en-ZW" sz="1400" kern="0" dirty="0">
                          <a:effectLst/>
                          <a:latin typeface="Cambria" panose="02040503050406030204" pitchFamily="18" charset="0"/>
                          <a:ea typeface="Cambria" panose="02040503050406030204" pitchFamily="18" charset="0"/>
                        </a:rPr>
                        <a:t>OVERAL CSI BY REGION </a:t>
                      </a:r>
                      <a:endParaRPr lang="en-US" sz="14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73%</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200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74%</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200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75%</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200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72%</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200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77%</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200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72%</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200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74%</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2683977706"/>
                  </a:ext>
                </a:extLst>
              </a:tr>
            </a:tbl>
          </a:graphicData>
        </a:graphic>
      </p:graphicFrame>
    </p:spTree>
    <p:extLst>
      <p:ext uri="{BB962C8B-B14F-4D97-AF65-F5344CB8AC3E}">
        <p14:creationId xmlns:p14="http://schemas.microsoft.com/office/powerpoint/2010/main" val="3974034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D87D-E475-451A-B36C-E4A4F63609C1}"/>
              </a:ext>
            </a:extLst>
          </p:cNvPr>
          <p:cNvSpPr>
            <a:spLocks noGrp="1"/>
          </p:cNvSpPr>
          <p:nvPr>
            <p:ph type="ctrTitle"/>
          </p:nvPr>
        </p:nvSpPr>
        <p:spPr>
          <a:xfrm>
            <a:off x="0" y="1"/>
            <a:ext cx="12192000" cy="638628"/>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t>CSI OVERALL FINDINGS</a:t>
            </a:r>
            <a:endParaRPr lang="en-US" sz="2800" b="1" dirty="0"/>
          </a:p>
        </p:txBody>
      </p:sp>
      <p:graphicFrame>
        <p:nvGraphicFramePr>
          <p:cNvPr id="5" name="Content Placeholder 4">
            <a:extLst>
              <a:ext uri="{FF2B5EF4-FFF2-40B4-BE49-F238E27FC236}">
                <a16:creationId xmlns:a16="http://schemas.microsoft.com/office/drawing/2014/main" id="{FD6B7E45-3F7C-975E-2F19-2F3C982F3619}"/>
              </a:ext>
            </a:extLst>
          </p:cNvPr>
          <p:cNvGraphicFramePr>
            <a:graphicFrameLocks noGrp="1"/>
          </p:cNvGraphicFramePr>
          <p:nvPr>
            <p:ph idx="15"/>
            <p:extLst>
              <p:ext uri="{D42A27DB-BD31-4B8C-83A1-F6EECF244321}">
                <p14:modId xmlns:p14="http://schemas.microsoft.com/office/powerpoint/2010/main" val="1939210176"/>
              </p:ext>
            </p:extLst>
          </p:nvPr>
        </p:nvGraphicFramePr>
        <p:xfrm>
          <a:off x="1780672" y="792651"/>
          <a:ext cx="8630653" cy="4472596"/>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362857" y="5419270"/>
            <a:ext cx="11466285" cy="1200329"/>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 Q1 2026 ZIMRA Satisfaction Index of 74% reflects a generally positive but moderate performance, indicating that while clients are largely satisfied with ZIMRA’s services, there are clear opportunities for improvement, particularly in governance, trust reinforcement, and digital experience optimization.</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752508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p:cNvSpPr>
            <a:spLocks noGrp="1"/>
          </p:cNvSpPr>
          <p:nvPr>
            <p:ph idx="15"/>
          </p:nvPr>
        </p:nvSpPr>
        <p:spPr>
          <a:xfrm>
            <a:off x="406399" y="338335"/>
            <a:ext cx="11437257" cy="6280179"/>
          </a:xfrm>
        </p:spPr>
        <p:txBody>
          <a:bodyPr anchor="t"/>
          <a:lstStyle/>
          <a:p>
            <a:pPr marL="457200" indent="-457200" algn="ctr">
              <a:buFont typeface="+mj-lt"/>
              <a:buAutoNum type="arabicPeriod"/>
            </a:pPr>
            <a:r>
              <a:rPr lang="en-ZW" sz="2000" b="1" dirty="0">
                <a:solidFill>
                  <a:schemeClr val="accent3">
                    <a:lumMod val="50000"/>
                  </a:schemeClr>
                </a:solidFill>
                <a:latin typeface="Cambria" panose="02040503050406030204" pitchFamily="18" charset="0"/>
                <a:ea typeface="Cambria" panose="02040503050406030204" pitchFamily="18" charset="0"/>
              </a:rPr>
              <a:t>SERVICE DELIVERY AND OPERATIONAL PERFORMANCE</a:t>
            </a:r>
            <a:endParaRPr lang="en-US" sz="2000" dirty="0">
              <a:solidFill>
                <a:schemeClr val="accent3">
                  <a:lumMod val="50000"/>
                </a:schemeClr>
              </a:solidFill>
              <a:latin typeface="Cambria" panose="02040503050406030204" pitchFamily="18" charset="0"/>
              <a:ea typeface="Cambria" panose="02040503050406030204" pitchFamily="18" charset="0"/>
            </a:endParaRPr>
          </a:p>
          <a:p>
            <a:pPr marL="0" indent="0" algn="just">
              <a:lnSpc>
                <a:spcPct val="100000"/>
              </a:lnSpc>
              <a:buNone/>
            </a:pPr>
            <a:r>
              <a:rPr lang="en-ZW" sz="1600" dirty="0">
                <a:solidFill>
                  <a:schemeClr val="accent3">
                    <a:lumMod val="50000"/>
                  </a:schemeClr>
                </a:solidFill>
                <a:latin typeface="Cambria" panose="02040503050406030204" pitchFamily="18" charset="0"/>
                <a:ea typeface="Cambria" panose="02040503050406030204" pitchFamily="18" charset="0"/>
              </a:rPr>
              <a:t>Service delivery indicators remain relatively strong, showing that ZIMRA is performing well in its core mandate of tax and customs administration.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Service Efficiency and Competence (77%)</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Customer Effort Score (77%)</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0" indent="0">
              <a:lnSpc>
                <a:spcPct val="100000"/>
              </a:lnSpc>
              <a:buNone/>
            </a:pPr>
            <a:r>
              <a:rPr lang="en-ZW" sz="1600" b="1" u="sng" dirty="0">
                <a:solidFill>
                  <a:schemeClr val="accent3">
                    <a:lumMod val="50000"/>
                  </a:schemeClr>
                </a:solidFill>
                <a:latin typeface="Cambria" panose="02040503050406030204" pitchFamily="18" charset="0"/>
                <a:ea typeface="Cambria" panose="02040503050406030204" pitchFamily="18" charset="0"/>
              </a:rPr>
              <a:t>These scores suggest that:</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Clients find ZIMRA staff reasonably competent and capable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Processes are fairly efficient, with manageable effort required to access services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However, scores below 80% indicate room to reduce delays, bureaucracy, and complexity</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457200" indent="-457200" algn="ctr">
              <a:lnSpc>
                <a:spcPct val="100000"/>
              </a:lnSpc>
              <a:buFont typeface="+mj-lt"/>
              <a:buAutoNum type="arabicPeriod" startAt="2"/>
            </a:pPr>
            <a:r>
              <a:rPr lang="en-ZW" sz="2000" b="1" dirty="0">
                <a:solidFill>
                  <a:schemeClr val="accent3">
                    <a:lumMod val="50000"/>
                  </a:schemeClr>
                </a:solidFill>
                <a:latin typeface="Cambria" panose="02040503050406030204" pitchFamily="18" charset="0"/>
                <a:ea typeface="Cambria" panose="02040503050406030204" pitchFamily="18" charset="0"/>
              </a:rPr>
              <a:t>DIGITAL EXPERIENCE</a:t>
            </a:r>
            <a:endParaRPr lang="en-US" sz="2000" dirty="0">
              <a:solidFill>
                <a:schemeClr val="accent3">
                  <a:lumMod val="50000"/>
                </a:schemeClr>
              </a:solidFill>
              <a:latin typeface="Cambria" panose="02040503050406030204" pitchFamily="18" charset="0"/>
              <a:ea typeface="Cambria" panose="02040503050406030204" pitchFamily="18" charset="0"/>
            </a:endParaRPr>
          </a:p>
          <a:p>
            <a:pPr lvl="0">
              <a:lnSpc>
                <a:spcPct val="100000"/>
              </a:lnSpc>
              <a:buFont typeface="Wingdings" panose="05000000000000000000" pitchFamily="2" charset="2"/>
              <a:buChar char="Ø"/>
            </a:pPr>
            <a:r>
              <a:rPr lang="en-ZW" sz="1600" b="1" dirty="0">
                <a:solidFill>
                  <a:schemeClr val="accent3">
                    <a:lumMod val="50000"/>
                  </a:schemeClr>
                </a:solidFill>
                <a:latin typeface="Cambria" panose="02040503050406030204" pitchFamily="18" charset="0"/>
                <a:ea typeface="Cambria" panose="02040503050406030204" pitchFamily="18" charset="0"/>
              </a:rPr>
              <a:t>Digital Experience (75%)</a:t>
            </a:r>
            <a:endParaRPr lang="en-US" sz="1600" b="1" dirty="0">
              <a:solidFill>
                <a:schemeClr val="accent3">
                  <a:lumMod val="50000"/>
                </a:schemeClr>
              </a:solidFill>
              <a:latin typeface="Cambria" panose="02040503050406030204" pitchFamily="18" charset="0"/>
              <a:ea typeface="Cambria" panose="02040503050406030204" pitchFamily="18" charset="0"/>
            </a:endParaRPr>
          </a:p>
          <a:p>
            <a:pPr marL="0" indent="0">
              <a:lnSpc>
                <a:spcPct val="100000"/>
              </a:lnSpc>
              <a:buNone/>
            </a:pPr>
            <a:r>
              <a:rPr lang="en-ZW" sz="1600" dirty="0">
                <a:solidFill>
                  <a:schemeClr val="accent3">
                    <a:lumMod val="50000"/>
                  </a:schemeClr>
                </a:solidFill>
                <a:latin typeface="Cambria" panose="02040503050406030204" pitchFamily="18" charset="0"/>
                <a:ea typeface="Cambria" panose="02040503050406030204" pitchFamily="18" charset="0"/>
              </a:rPr>
              <a:t>This reflects moderate satisfaction with ZIMRA’s digital platforms, such as online filing systems and e-services.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0" indent="0">
              <a:lnSpc>
                <a:spcPct val="100000"/>
              </a:lnSpc>
              <a:buNone/>
            </a:pPr>
            <a:r>
              <a:rPr lang="en-ZW" sz="1600" b="1" u="sng" dirty="0">
                <a:solidFill>
                  <a:schemeClr val="accent3">
                    <a:lumMod val="50000"/>
                  </a:schemeClr>
                </a:solidFill>
                <a:latin typeface="Cambria" panose="02040503050406030204" pitchFamily="18" charset="0"/>
                <a:ea typeface="Cambria" panose="02040503050406030204" pitchFamily="18" charset="0"/>
              </a:rPr>
              <a:t>These scores suggest that:</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Systems are functional but not fully optimized</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Users still experience: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nSpc>
                <a:spcPct val="100000"/>
              </a:lnSpc>
            </a:pPr>
            <a:r>
              <a:rPr lang="en-ZW" dirty="0">
                <a:solidFill>
                  <a:schemeClr val="accent3">
                    <a:lumMod val="50000"/>
                  </a:schemeClr>
                </a:solidFill>
                <a:latin typeface="Cambria" panose="02040503050406030204" pitchFamily="18" charset="0"/>
                <a:ea typeface="Cambria" panose="02040503050406030204" pitchFamily="18" charset="0"/>
              </a:rPr>
              <a:t>System downtime</a:t>
            </a:r>
            <a:endParaRPr lang="en-US" dirty="0">
              <a:solidFill>
                <a:schemeClr val="accent3">
                  <a:lumMod val="50000"/>
                </a:schemeClr>
              </a:solidFill>
              <a:latin typeface="Cambria" panose="02040503050406030204" pitchFamily="18" charset="0"/>
              <a:ea typeface="Cambria" panose="02040503050406030204" pitchFamily="18" charset="0"/>
            </a:endParaRPr>
          </a:p>
          <a:p>
            <a:pPr lvl="1">
              <a:lnSpc>
                <a:spcPct val="100000"/>
              </a:lnSpc>
            </a:pPr>
            <a:r>
              <a:rPr lang="en-ZW" dirty="0">
                <a:solidFill>
                  <a:schemeClr val="accent3">
                    <a:lumMod val="50000"/>
                  </a:schemeClr>
                </a:solidFill>
                <a:latin typeface="Cambria" panose="02040503050406030204" pitchFamily="18" charset="0"/>
                <a:ea typeface="Cambria" panose="02040503050406030204" pitchFamily="18" charset="0"/>
              </a:rPr>
              <a:t>Navigation challenges</a:t>
            </a:r>
          </a:p>
          <a:p>
            <a:pPr lvl="1">
              <a:lnSpc>
                <a:spcPct val="100000"/>
              </a:lnSpc>
            </a:pPr>
            <a:r>
              <a:rPr lang="en-ZW" sz="1600" dirty="0">
                <a:solidFill>
                  <a:schemeClr val="accent3">
                    <a:lumMod val="50000"/>
                  </a:schemeClr>
                </a:solidFill>
                <a:latin typeface="Cambria" panose="02040503050406030204" pitchFamily="18" charset="0"/>
                <a:ea typeface="Cambria" panose="02040503050406030204" pitchFamily="18" charset="0"/>
              </a:rPr>
              <a:t>Inconsistent user experience</a:t>
            </a:r>
            <a:endParaRPr lang="en-US" sz="1600" dirty="0">
              <a:solidFill>
                <a:schemeClr val="accent3">
                  <a:lumMod val="50000"/>
                </a:schemeClr>
              </a:solidFill>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2382" y="5205034"/>
            <a:ext cx="2699618" cy="1652966"/>
          </a:xfrm>
          <a:prstGeom prst="rect">
            <a:avLst/>
          </a:prstGeom>
          <a:effectLst>
            <a:softEdge rad="31750"/>
          </a:effectLst>
        </p:spPr>
      </p:pic>
    </p:spTree>
    <p:extLst>
      <p:ext uri="{BB962C8B-B14F-4D97-AF65-F5344CB8AC3E}">
        <p14:creationId xmlns:p14="http://schemas.microsoft.com/office/powerpoint/2010/main" val="1320662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p:cNvSpPr>
            <a:spLocks noGrp="1"/>
          </p:cNvSpPr>
          <p:nvPr>
            <p:ph idx="15"/>
          </p:nvPr>
        </p:nvSpPr>
        <p:spPr>
          <a:xfrm>
            <a:off x="406399" y="338335"/>
            <a:ext cx="11437257" cy="6280179"/>
          </a:xfrm>
        </p:spPr>
        <p:txBody>
          <a:bodyPr anchor="t"/>
          <a:lstStyle/>
          <a:p>
            <a:pPr marL="0" indent="0" algn="ctr">
              <a:lnSpc>
                <a:spcPct val="100000"/>
              </a:lnSpc>
              <a:spcAft>
                <a:spcPts val="1000"/>
              </a:spcAft>
              <a:buNone/>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ACCESS AND INCLUSION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Access and Inclusion (79%)</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0" indent="0" algn="just">
              <a:lnSpc>
                <a:spcPct val="100000"/>
              </a:lnSpc>
              <a:spcAft>
                <a:spcPts val="1000"/>
              </a:spcAft>
              <a:buNone/>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is one of the strongest-performing dimensions, indicating that: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ZIMRA services are largely accessible across different client segments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There is fair reach across regions and taxpayer categories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0" indent="0" algn="ctr">
              <a:lnSpc>
                <a:spcPct val="100000"/>
              </a:lnSpc>
              <a:spcAft>
                <a:spcPts val="1000"/>
              </a:spcAft>
              <a:buNone/>
            </a:pPr>
            <a:r>
              <a:rPr lang="en-ZW" sz="16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BRAND STRENGTH AND PUBLIC PERCEPTION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Brand Strength/Reputation (78%)</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Public Trust (78%)</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Stakeholder Confidence (75%)</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0" indent="0" algn="just">
              <a:lnSpc>
                <a:spcPct val="100000"/>
              </a:lnSpc>
              <a:spcAft>
                <a:spcPts val="1000"/>
              </a:spcAft>
              <a:buNone/>
            </a:pPr>
            <a:r>
              <a:rPr lang="en-ZW" sz="16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These scores indicate: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generally positive institutional image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perceive ZIMRA as credible and important, but not yet fully trusted</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Confidence is slightly lower, suggesting cautious optimism among stakeholders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indent="-457200" algn="ctr">
              <a:lnSpc>
                <a:spcPct val="100000"/>
              </a:lnSpc>
              <a:buFont typeface="+mj-lt"/>
              <a:buAutoNum type="arabicPeriod"/>
            </a:pPr>
            <a:endParaRPr lang="en-US" sz="1600" dirty="0">
              <a:solidFill>
                <a:schemeClr val="accent3">
                  <a:lumMod val="50000"/>
                </a:schemeClr>
              </a:solidFill>
              <a:latin typeface="Cambria" panose="02040503050406030204" pitchFamily="18" charset="0"/>
              <a:ea typeface="Cambria" panose="020405030504060302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2382" y="5205034"/>
            <a:ext cx="2699618" cy="1652966"/>
          </a:xfrm>
          <a:prstGeom prst="rect">
            <a:avLst/>
          </a:prstGeom>
          <a:effectLst>
            <a:softEdge rad="31750"/>
          </a:effectLst>
        </p:spPr>
      </p:pic>
    </p:spTree>
    <p:extLst>
      <p:ext uri="{BB962C8B-B14F-4D97-AF65-F5344CB8AC3E}">
        <p14:creationId xmlns:p14="http://schemas.microsoft.com/office/powerpoint/2010/main" val="1744540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p:cNvSpPr>
            <a:spLocks noGrp="1"/>
          </p:cNvSpPr>
          <p:nvPr>
            <p:ph idx="15"/>
          </p:nvPr>
        </p:nvSpPr>
        <p:spPr>
          <a:xfrm>
            <a:off x="406401" y="338335"/>
            <a:ext cx="5336674" cy="6280179"/>
          </a:xfrm>
        </p:spPr>
        <p:txBody>
          <a:bodyPr anchor="t"/>
          <a:lstStyle/>
          <a:p>
            <a:pPr marL="0" indent="0" algn="ctr">
              <a:lnSpc>
                <a:spcPct val="100000"/>
              </a:lnSpc>
              <a:spcAft>
                <a:spcPts val="1000"/>
              </a:spcAft>
              <a:buNone/>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a:t>
            </a:r>
            <a:r>
              <a:rPr lang="en-ZW"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GOVERNANCE, INTEGRITY AND RISK</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Integrity and Governance Climate (73%)</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Reputational Risk Indicator (73%)</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0" indent="0" algn="just">
              <a:lnSpc>
                <a:spcPct val="100000"/>
              </a:lnSpc>
              <a:spcAft>
                <a:spcPts val="1000"/>
              </a:spcAft>
              <a:buNone/>
            </a:pPr>
            <a:r>
              <a:rPr lang="en-ZW"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These scores indicate:</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Perceived gaps in: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00000"/>
              </a:lnSpc>
              <a:spcAft>
                <a:spcPts val="1000"/>
              </a:spcAft>
              <a:buSzPts val="1000"/>
              <a:buFont typeface="Courier New" panose="02070309020205020404" pitchFamily="49" charset="0"/>
              <a:buChar char="o"/>
              <a:tabLst>
                <a:tab pos="914400" algn="l"/>
              </a:tabLst>
            </a:pPr>
            <a:r>
              <a:rPr lang="en-ZW"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Transparency</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00000"/>
              </a:lnSpc>
              <a:spcAft>
                <a:spcPts val="1000"/>
              </a:spcAft>
              <a:buSzPts val="1000"/>
              <a:buFont typeface="Courier New" panose="02070309020205020404" pitchFamily="49" charset="0"/>
              <a:buChar char="o"/>
              <a:tabLst>
                <a:tab pos="914400" algn="l"/>
              </a:tabLst>
            </a:pPr>
            <a:r>
              <a:rPr lang="en-ZW"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Accountability</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00000"/>
              </a:lnSpc>
              <a:spcAft>
                <a:spcPts val="1000"/>
              </a:spcAft>
              <a:buSzPts val="1000"/>
              <a:buFont typeface="Courier New" panose="02070309020205020404" pitchFamily="49" charset="0"/>
              <a:buChar char="o"/>
              <a:tabLst>
                <a:tab pos="914400" algn="l"/>
              </a:tabLst>
            </a:pPr>
            <a:r>
              <a:rPr lang="en-ZW"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Ethical conduct</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Elevated reputational risk exposure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0" indent="0" algn="ctr">
              <a:lnSpc>
                <a:spcPct val="100000"/>
              </a:lnSpc>
              <a:spcAft>
                <a:spcPts val="1000"/>
              </a:spcAft>
              <a:buNone/>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6. </a:t>
            </a:r>
            <a:r>
              <a:rPr lang="en-ZW"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OVERALL PERFORMANCE INTERPRETATION</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00000"/>
              </a:lnSpc>
              <a:spcAft>
                <a:spcPts val="1000"/>
              </a:spcAft>
              <a:buSzPts val="1000"/>
              <a:buFont typeface="Wingdings" panose="05000000000000000000" pitchFamily="2" charset="2"/>
              <a:buChar char="Ø"/>
              <a:tabLst>
                <a:tab pos="457200" algn="l"/>
              </a:tabLs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Overall Satisfaction Index: 74%</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00000"/>
              </a:lnSpc>
              <a:spcAft>
                <a:spcPts val="100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places ZIMRA in a </a:t>
            </a:r>
            <a:r>
              <a:rPr lang="en-ZW" sz="1600" b="1" i="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Good but not excellent</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performance category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indent="-457200" algn="ctr">
              <a:lnSpc>
                <a:spcPct val="100000"/>
              </a:lnSpc>
              <a:buFont typeface="+mj-lt"/>
              <a:buAutoNum type="arabicPeriod"/>
            </a:pPr>
            <a:endParaRPr lang="en-US" sz="1600" dirty="0">
              <a:solidFill>
                <a:schemeClr val="accent3">
                  <a:lumMod val="50000"/>
                </a:schemeClr>
              </a:solidFill>
              <a:latin typeface="Cambria" panose="02040503050406030204" pitchFamily="18" charset="0"/>
              <a:ea typeface="Cambria" panose="02040503050406030204" pitchFamily="18" charset="0"/>
            </a:endParaRPr>
          </a:p>
        </p:txBody>
      </p:sp>
      <p:sp>
        <p:nvSpPr>
          <p:cNvPr id="3" name="Content Placeholder 4"/>
          <p:cNvSpPr txBox="1">
            <a:spLocks/>
          </p:cNvSpPr>
          <p:nvPr/>
        </p:nvSpPr>
        <p:spPr>
          <a:xfrm>
            <a:off x="6446254" y="338334"/>
            <a:ext cx="5360736" cy="6280179"/>
          </a:xfrm>
          <a:prstGeom prst="rect">
            <a:avLst/>
          </a:prstGeom>
        </p:spPr>
        <p:txBody>
          <a:bodyPr vert="horz" lIns="0" tIns="0" rIns="0" bIns="0" rtlCol="0" anchor="t">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ZW" b="1" u="sng" dirty="0">
                <a:solidFill>
                  <a:schemeClr val="accent3">
                    <a:lumMod val="50000"/>
                  </a:schemeClr>
                </a:solidFill>
                <a:latin typeface="Cambria" panose="02040503050406030204" pitchFamily="18" charset="0"/>
                <a:ea typeface="Cambria" panose="02040503050406030204" pitchFamily="18" charset="0"/>
              </a:rPr>
              <a:t>Strengths</a:t>
            </a:r>
            <a:endParaRPr lang="en-US" dirty="0">
              <a:solidFill>
                <a:schemeClr val="accent3">
                  <a:lumMod val="50000"/>
                </a:schemeClr>
              </a:solidFill>
              <a:latin typeface="Cambria" panose="02040503050406030204" pitchFamily="18" charset="0"/>
              <a:ea typeface="Cambria" panose="02040503050406030204" pitchFamily="18" charset="0"/>
            </a:endParaRPr>
          </a:p>
          <a:p>
            <a:pPr lvl="0" algn="just">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Strong service delivery foundation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gn="just">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Good accessibility and inclusion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gn="just">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Positive institutional reputation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0" indent="0" algn="ctr">
              <a:lnSpc>
                <a:spcPct val="100000"/>
              </a:lnSpc>
              <a:buNone/>
            </a:pPr>
            <a:r>
              <a:rPr lang="en-ZW" sz="1600" b="1" u="sng" dirty="0">
                <a:solidFill>
                  <a:schemeClr val="accent3">
                    <a:lumMod val="50000"/>
                  </a:schemeClr>
                </a:solidFill>
                <a:latin typeface="Cambria" panose="02040503050406030204" pitchFamily="18" charset="0"/>
                <a:ea typeface="Cambria" panose="02040503050406030204" pitchFamily="18" charset="0"/>
              </a:rPr>
              <a:t>Areas for Improvement</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gn="just">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Digital systems and user experience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gn="just">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Governance and integrity perception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gn="just">
              <a:lnSpc>
                <a:spcPct val="10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Building deeper public trust and confidence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0" indent="0" algn="ctr">
              <a:lnSpc>
                <a:spcPct val="100000"/>
              </a:lnSpc>
              <a:buNone/>
            </a:pPr>
            <a:r>
              <a:rPr lang="en-ZW" b="1" u="sng" dirty="0">
                <a:solidFill>
                  <a:schemeClr val="accent3">
                    <a:lumMod val="50000"/>
                  </a:schemeClr>
                </a:solidFill>
                <a:latin typeface="Cambria" panose="02040503050406030204" pitchFamily="18" charset="0"/>
                <a:ea typeface="Cambria" panose="02040503050406030204" pitchFamily="18" charset="0"/>
              </a:rPr>
              <a:t>Conclusion</a:t>
            </a:r>
            <a:endParaRPr lang="en-US" dirty="0">
              <a:solidFill>
                <a:schemeClr val="accent3">
                  <a:lumMod val="50000"/>
                </a:schemeClr>
              </a:solidFill>
              <a:latin typeface="Cambria" panose="02040503050406030204" pitchFamily="18" charset="0"/>
              <a:ea typeface="Cambria" panose="02040503050406030204" pitchFamily="18" charset="0"/>
            </a:endParaRPr>
          </a:p>
          <a:p>
            <a:pPr marL="0" indent="0" algn="just">
              <a:lnSpc>
                <a:spcPct val="150000"/>
              </a:lnSpc>
              <a:buNone/>
            </a:pPr>
            <a:r>
              <a:rPr lang="en-ZW" sz="1600" i="1" dirty="0">
                <a:solidFill>
                  <a:schemeClr val="accent3">
                    <a:lumMod val="50000"/>
                  </a:schemeClr>
                </a:solidFill>
                <a:latin typeface="Cambria" panose="02040503050406030204" pitchFamily="18" charset="0"/>
                <a:ea typeface="Cambria" panose="02040503050406030204" pitchFamily="18" charset="0"/>
              </a:rPr>
              <a:t>ZIMRA’s Q1 2026 results reflect a stable and functional organisation with strong operational delivery, but constrained by perception-related challenges, particularly around governance and digital experience. Addressing these gaps will be critical in enhancing client satisfaction, strengthening trust, and reducing reputational risk going forward.</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457200" indent="-457200" algn="just">
              <a:lnSpc>
                <a:spcPct val="100000"/>
              </a:lnSpc>
              <a:buFont typeface="+mj-lt"/>
              <a:buAutoNum type="arabicPeriod"/>
            </a:pPr>
            <a:endParaRPr lang="en-US" sz="1600" dirty="0">
              <a:solidFill>
                <a:schemeClr val="accent3">
                  <a:lumMod val="50000"/>
                </a:schemeClr>
              </a:solidFill>
              <a:latin typeface="Cambria" panose="02040503050406030204" pitchFamily="18" charset="0"/>
              <a:ea typeface="Cambria" panose="02040503050406030204" pitchFamily="18" charset="0"/>
            </a:endParaRPr>
          </a:p>
        </p:txBody>
      </p:sp>
      <p:cxnSp>
        <p:nvCxnSpPr>
          <p:cNvPr id="4" name="Straight Arrow Connector 3"/>
          <p:cNvCxnSpPr/>
          <p:nvPr/>
        </p:nvCxnSpPr>
        <p:spPr>
          <a:xfrm>
            <a:off x="6047874" y="128337"/>
            <a:ext cx="16042" cy="6729663"/>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83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D87D-E475-451A-B36C-E4A4F63609C1}"/>
              </a:ext>
            </a:extLst>
          </p:cNvPr>
          <p:cNvSpPr>
            <a:spLocks noGrp="1"/>
          </p:cNvSpPr>
          <p:nvPr>
            <p:ph type="ctrTitle"/>
          </p:nvPr>
        </p:nvSpPr>
        <p:spPr>
          <a:xfrm>
            <a:off x="0" y="1"/>
            <a:ext cx="12192000" cy="587140"/>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3200" b="1" dirty="0"/>
              <a:t>RESEARCH BACKGROUND</a:t>
            </a:r>
            <a:endParaRPr lang="en-US" sz="3200" b="1" dirty="0"/>
          </a:p>
        </p:txBody>
      </p:sp>
      <p:sp>
        <p:nvSpPr>
          <p:cNvPr id="5" name="Content Placeholder 4"/>
          <p:cNvSpPr>
            <a:spLocks noGrp="1"/>
          </p:cNvSpPr>
          <p:nvPr>
            <p:ph idx="15"/>
          </p:nvPr>
        </p:nvSpPr>
        <p:spPr>
          <a:xfrm>
            <a:off x="513347" y="1419727"/>
            <a:ext cx="11165305" cy="5438273"/>
          </a:xfrm>
        </p:spPr>
        <p:txBody>
          <a:bodyPr/>
          <a:lstStyle/>
          <a:p>
            <a:pPr algn="just">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The Zimbabwe Revenue Authority (ZIMRA) plays a pivotal role in Zimbabwe’s economic framework through the administration of tax and customs regulations, ensuring effective revenue mobilisation and facilitating legitimate trade.</a:t>
            </a:r>
          </a:p>
          <a:p>
            <a:pPr algn="just">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In fulfilling its mandate, ZIMRA serves a diverse client base comprising individuals, businesses, and institutions, with a focus on revenue collection, trade facilitation, taxpayer education, and compliance enforcement.</a:t>
            </a:r>
          </a:p>
          <a:p>
            <a:pPr algn="just">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To evaluate service delivery and strengthen stakeholder engagement, ZIMRA engaged Precise Management and Research Consultancy (PMRC) to conduct a Client Satisfaction Survey for </a:t>
            </a:r>
            <a:r>
              <a:rPr lang="en-GB" sz="1600" b="1" dirty="0">
                <a:solidFill>
                  <a:schemeClr val="accent3">
                    <a:lumMod val="50000"/>
                  </a:schemeClr>
                </a:solidFill>
                <a:latin typeface="Cambria" panose="02040503050406030204" pitchFamily="18" charset="0"/>
                <a:ea typeface="Cambria" panose="02040503050406030204" pitchFamily="18" charset="0"/>
              </a:rPr>
              <a:t>Q1 2026</a:t>
            </a:r>
            <a:r>
              <a:rPr lang="en-GB" sz="1600" dirty="0">
                <a:solidFill>
                  <a:schemeClr val="accent3">
                    <a:lumMod val="50000"/>
                  </a:schemeClr>
                </a:solidFill>
                <a:latin typeface="Cambria" panose="02040503050406030204" pitchFamily="18" charset="0"/>
                <a:ea typeface="Cambria" panose="02040503050406030204" pitchFamily="18" charset="0"/>
              </a:rPr>
              <a:t>. The survey was designed to measure client satisfaction levels, identify key service strengths and gaps, and generate actionable insights to support continuous improvement.</a:t>
            </a:r>
          </a:p>
          <a:p>
            <a:pPr algn="just">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The study assessed critical dimensions of the client experience, including service efficiency, staff professionalism, communication effectiveness, accessibility of services, and the overall service environment.</a:t>
            </a:r>
          </a:p>
          <a:p>
            <a:pPr algn="just">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The findings from this survey provide an evidence-based foundation to support ZIMRA in refining its operational strategies, enhancing service responsiveness, and improving overall client engagement.</a:t>
            </a:r>
          </a:p>
          <a:p>
            <a:pPr algn="just">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By leveraging these insights, ZIMRA seeks to reinforce its commitment to delivering high-quality, client-centric services while systematically addressing identified areas for improvement.</a:t>
            </a:r>
          </a:p>
          <a:p>
            <a:pPr marL="0" indent="0">
              <a:buNone/>
            </a:pPr>
            <a:endParaRPr lang="en-US" dirty="0"/>
          </a:p>
        </p:txBody>
      </p:sp>
    </p:spTree>
    <p:extLst>
      <p:ext uri="{BB962C8B-B14F-4D97-AF65-F5344CB8AC3E}">
        <p14:creationId xmlns:p14="http://schemas.microsoft.com/office/powerpoint/2010/main" val="795754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92EBE-1C32-9ABD-130A-36CC6AAB2B7E}"/>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4756211-2D74-999E-A47B-29A0490B8DDE}"/>
              </a:ext>
            </a:extLst>
          </p:cNvPr>
          <p:cNvSpPr>
            <a:spLocks noGrp="1"/>
          </p:cNvSpPr>
          <p:nvPr>
            <p:ph idx="15"/>
          </p:nvPr>
        </p:nvSpPr>
        <p:spPr>
          <a:xfrm>
            <a:off x="406399" y="338335"/>
            <a:ext cx="11437257" cy="6280179"/>
          </a:xfrm>
        </p:spPr>
        <p:txBody>
          <a:bodyPr anchor="t"/>
          <a:lstStyle/>
          <a:p>
            <a:pPr marL="0" indent="0" algn="ctr">
              <a:lnSpc>
                <a:spcPct val="100000"/>
              </a:lnSpc>
              <a:spcAft>
                <a:spcPts val="1000"/>
              </a:spcAft>
              <a:buNone/>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ACCESS AND INCLUSION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indent="-457200" algn="ctr">
              <a:lnSpc>
                <a:spcPct val="100000"/>
              </a:lnSpc>
              <a:buFont typeface="+mj-lt"/>
              <a:buAutoNum type="arabicPeriod"/>
            </a:pPr>
            <a:endParaRPr lang="en-US" sz="1600" dirty="0">
              <a:solidFill>
                <a:schemeClr val="accent3">
                  <a:lumMod val="50000"/>
                </a:schemeClr>
              </a:solidFill>
              <a:latin typeface="Cambria" panose="02040503050406030204" pitchFamily="18" charset="0"/>
              <a:ea typeface="Cambria" panose="02040503050406030204" pitchFamily="18" charset="0"/>
            </a:endParaRPr>
          </a:p>
        </p:txBody>
      </p:sp>
      <p:sp>
        <p:nvSpPr>
          <p:cNvPr id="2" name="Title 1">
            <a:extLst>
              <a:ext uri="{FF2B5EF4-FFF2-40B4-BE49-F238E27FC236}">
                <a16:creationId xmlns:a16="http://schemas.microsoft.com/office/drawing/2014/main" id="{CDF09CC9-4FAA-52DA-4702-39E9B409B77F}"/>
              </a:ext>
            </a:extLst>
          </p:cNvPr>
          <p:cNvSpPr>
            <a:spLocks noGrp="1"/>
          </p:cNvSpPr>
          <p:nvPr>
            <p:ph type="ctrTitle"/>
          </p:nvPr>
        </p:nvSpPr>
        <p:spPr>
          <a:xfrm>
            <a:off x="0" y="1"/>
            <a:ext cx="12192000" cy="638628"/>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t>STATION SPECIFIC CLIENT SATISFACTION INDEX SUMMARY</a:t>
            </a:r>
            <a:endParaRPr lang="en-US" sz="2800" b="1" dirty="0"/>
          </a:p>
        </p:txBody>
      </p:sp>
      <p:graphicFrame>
        <p:nvGraphicFramePr>
          <p:cNvPr id="6" name="Table 5">
            <a:extLst>
              <a:ext uri="{FF2B5EF4-FFF2-40B4-BE49-F238E27FC236}">
                <a16:creationId xmlns:a16="http://schemas.microsoft.com/office/drawing/2014/main" id="{1618593D-B9AC-967B-8ADB-5D91DC2893BC}"/>
              </a:ext>
            </a:extLst>
          </p:cNvPr>
          <p:cNvGraphicFramePr>
            <a:graphicFrameLocks noGrp="1"/>
          </p:cNvGraphicFramePr>
          <p:nvPr>
            <p:extLst>
              <p:ext uri="{D42A27DB-BD31-4B8C-83A1-F6EECF244321}">
                <p14:modId xmlns:p14="http://schemas.microsoft.com/office/powerpoint/2010/main" val="192975014"/>
              </p:ext>
            </p:extLst>
          </p:nvPr>
        </p:nvGraphicFramePr>
        <p:xfrm>
          <a:off x="252614" y="807795"/>
          <a:ext cx="11686771" cy="6035956"/>
        </p:xfrm>
        <a:graphic>
          <a:graphicData uri="http://schemas.openxmlformats.org/drawingml/2006/table">
            <a:tbl>
              <a:tblPr>
                <a:tableStyleId>{5DA37D80-6434-44D0-A028-1B22A696006F}</a:tableStyleId>
              </a:tblPr>
              <a:tblGrid>
                <a:gridCol w="1542191">
                  <a:extLst>
                    <a:ext uri="{9D8B030D-6E8A-4147-A177-3AD203B41FA5}">
                      <a16:colId xmlns:a16="http://schemas.microsoft.com/office/drawing/2014/main" val="3181661306"/>
                    </a:ext>
                  </a:extLst>
                </a:gridCol>
                <a:gridCol w="570521">
                  <a:extLst>
                    <a:ext uri="{9D8B030D-6E8A-4147-A177-3AD203B41FA5}">
                      <a16:colId xmlns:a16="http://schemas.microsoft.com/office/drawing/2014/main" val="525122106"/>
                    </a:ext>
                  </a:extLst>
                </a:gridCol>
                <a:gridCol w="2058756">
                  <a:extLst>
                    <a:ext uri="{9D8B030D-6E8A-4147-A177-3AD203B41FA5}">
                      <a16:colId xmlns:a16="http://schemas.microsoft.com/office/drawing/2014/main" val="1338656841"/>
                    </a:ext>
                  </a:extLst>
                </a:gridCol>
                <a:gridCol w="672353">
                  <a:extLst>
                    <a:ext uri="{9D8B030D-6E8A-4147-A177-3AD203B41FA5}">
                      <a16:colId xmlns:a16="http://schemas.microsoft.com/office/drawing/2014/main" val="1538368596"/>
                    </a:ext>
                  </a:extLst>
                </a:gridCol>
                <a:gridCol w="1039679">
                  <a:extLst>
                    <a:ext uri="{9D8B030D-6E8A-4147-A177-3AD203B41FA5}">
                      <a16:colId xmlns:a16="http://schemas.microsoft.com/office/drawing/2014/main" val="331418105"/>
                    </a:ext>
                  </a:extLst>
                </a:gridCol>
                <a:gridCol w="570521">
                  <a:extLst>
                    <a:ext uri="{9D8B030D-6E8A-4147-A177-3AD203B41FA5}">
                      <a16:colId xmlns:a16="http://schemas.microsoft.com/office/drawing/2014/main" val="1462465252"/>
                    </a:ext>
                  </a:extLst>
                </a:gridCol>
                <a:gridCol w="989498">
                  <a:extLst>
                    <a:ext uri="{9D8B030D-6E8A-4147-A177-3AD203B41FA5}">
                      <a16:colId xmlns:a16="http://schemas.microsoft.com/office/drawing/2014/main" val="4154586507"/>
                    </a:ext>
                  </a:extLst>
                </a:gridCol>
                <a:gridCol w="570521">
                  <a:extLst>
                    <a:ext uri="{9D8B030D-6E8A-4147-A177-3AD203B41FA5}">
                      <a16:colId xmlns:a16="http://schemas.microsoft.com/office/drawing/2014/main" val="2915507726"/>
                    </a:ext>
                  </a:extLst>
                </a:gridCol>
                <a:gridCol w="1408475">
                  <a:extLst>
                    <a:ext uri="{9D8B030D-6E8A-4147-A177-3AD203B41FA5}">
                      <a16:colId xmlns:a16="http://schemas.microsoft.com/office/drawing/2014/main" val="1745278653"/>
                    </a:ext>
                  </a:extLst>
                </a:gridCol>
                <a:gridCol w="570521">
                  <a:extLst>
                    <a:ext uri="{9D8B030D-6E8A-4147-A177-3AD203B41FA5}">
                      <a16:colId xmlns:a16="http://schemas.microsoft.com/office/drawing/2014/main" val="368309554"/>
                    </a:ext>
                  </a:extLst>
                </a:gridCol>
                <a:gridCol w="1123214">
                  <a:extLst>
                    <a:ext uri="{9D8B030D-6E8A-4147-A177-3AD203B41FA5}">
                      <a16:colId xmlns:a16="http://schemas.microsoft.com/office/drawing/2014/main" val="4097812423"/>
                    </a:ext>
                  </a:extLst>
                </a:gridCol>
                <a:gridCol w="570521">
                  <a:extLst>
                    <a:ext uri="{9D8B030D-6E8A-4147-A177-3AD203B41FA5}">
                      <a16:colId xmlns:a16="http://schemas.microsoft.com/office/drawing/2014/main" val="3491477336"/>
                    </a:ext>
                  </a:extLst>
                </a:gridCol>
              </a:tblGrid>
              <a:tr h="238152">
                <a:tc gridSpan="2">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Region 1</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hMerge="1">
                  <a:txBody>
                    <a:bodyPr/>
                    <a:lstStyle/>
                    <a:p>
                      <a:endParaRPr lang="en-ZW"/>
                    </a:p>
                  </a:txBody>
                  <a:tcPr/>
                </a:tc>
                <a:tc gridSpan="2">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Region 2</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hMerge="1">
                  <a:txBody>
                    <a:bodyPr/>
                    <a:lstStyle/>
                    <a:p>
                      <a:endParaRPr lang="en-ZW"/>
                    </a:p>
                  </a:txBody>
                  <a:tcPr/>
                </a:tc>
                <a:tc gridSpan="2">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Region 3</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hMerge="1">
                  <a:txBody>
                    <a:bodyPr/>
                    <a:lstStyle/>
                    <a:p>
                      <a:endParaRPr lang="en-ZW"/>
                    </a:p>
                  </a:txBody>
                  <a:tcPr/>
                </a:tc>
                <a:tc gridSpan="2">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Head Office</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hMerge="1">
                  <a:txBody>
                    <a:bodyPr/>
                    <a:lstStyle/>
                    <a:p>
                      <a:endParaRPr lang="en-ZW"/>
                    </a:p>
                  </a:txBody>
                  <a:tcPr/>
                </a:tc>
                <a:tc gridSpan="2">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Beitbridge</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hMerge="1">
                  <a:txBody>
                    <a:bodyPr/>
                    <a:lstStyle/>
                    <a:p>
                      <a:endParaRPr lang="en-ZW"/>
                    </a:p>
                  </a:txBody>
                  <a:tcPr/>
                </a:tc>
                <a:tc gridSpan="2">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Forbes</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hMerge="1">
                  <a:txBody>
                    <a:bodyPr/>
                    <a:lstStyle/>
                    <a:p>
                      <a:endParaRPr lang="en-ZW"/>
                    </a:p>
                  </a:txBody>
                  <a:tcPr/>
                </a:tc>
                <a:extLst>
                  <a:ext uri="{0D108BD9-81ED-4DB2-BD59-A6C34878D82A}">
                    <a16:rowId xmlns:a16="http://schemas.microsoft.com/office/drawing/2014/main" val="1013361851"/>
                  </a:ext>
                </a:extLst>
              </a:tr>
              <a:tr h="238152">
                <a:tc>
                  <a:txBody>
                    <a:bodyPr/>
                    <a:lstStyle/>
                    <a:p>
                      <a:pPr algn="l"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Station </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60000"/>
                        <a:lumOff val="40000"/>
                      </a:schemeClr>
                    </a:solidFill>
                  </a:tcPr>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CSI</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Station </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60000"/>
                        <a:lumOff val="40000"/>
                      </a:schemeClr>
                    </a:solidFill>
                  </a:tcPr>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CSI</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Station </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60000"/>
                        <a:lumOff val="40000"/>
                      </a:schemeClr>
                    </a:solidFill>
                  </a:tcPr>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CSI</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Station </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60000"/>
                        <a:lumOff val="40000"/>
                      </a:schemeClr>
                    </a:solidFill>
                  </a:tcPr>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CSI</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Station </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60000"/>
                        <a:lumOff val="40000"/>
                      </a:schemeClr>
                    </a:solidFill>
                  </a:tcPr>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CSI</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Station </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60000"/>
                        <a:lumOff val="4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CSI</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1040227047"/>
                  </a:ext>
                </a:extLst>
              </a:tr>
              <a:tr h="467042">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Harare Airport</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71%</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Vic Falls Town Office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79%</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Chipinge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76%</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Head Office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72%</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Beitbridge Border</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72%</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Forbes Border Post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77%</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extLst>
                  <a:ext uri="{0D108BD9-81ED-4DB2-BD59-A6C34878D82A}">
                    <a16:rowId xmlns:a16="http://schemas.microsoft.com/office/drawing/2014/main" val="1328085091"/>
                  </a:ext>
                </a:extLst>
              </a:tr>
              <a:tr h="46704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Harare Port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70%</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Gwanda</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73%</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Chiredzi</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74%</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Contact Centre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72%</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Beitbrideg Town Office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71%</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206818314"/>
                  </a:ext>
                </a:extLst>
              </a:tr>
              <a:tr h="23815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Chinhoyi</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77%</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Hwange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74%</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Gweru</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74%</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p>
                  </a:txBody>
                  <a:tcPr marL="8634" marR="8634" marT="8634" marB="0" anchor="b"/>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p>
                  </a:txBody>
                  <a:tcPr marL="8634" marR="8634" marT="8634" marB="0" anchor="b"/>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2016502235"/>
                  </a:ext>
                </a:extLst>
              </a:tr>
              <a:tr h="46704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Bindura</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77%</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Bulawayo Mhlahlandela</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76%</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Kadoma</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73%</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1827051461"/>
                  </a:ext>
                </a:extLst>
              </a:tr>
              <a:tr h="23815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Chirundu</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72%</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Bulawayo Port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78%</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Masvingo</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69%</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255559627"/>
                  </a:ext>
                </a:extLst>
              </a:tr>
              <a:tr h="46704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Marondera</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72%</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Plumtree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73%</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Mt Selinda Border Post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74%</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1801610454"/>
                  </a:ext>
                </a:extLst>
              </a:tr>
              <a:tr h="23815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Belgravia</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79%</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dirty="0" err="1">
                          <a:solidFill>
                            <a:srgbClr val="000000"/>
                          </a:solidFill>
                          <a:effectLst/>
                          <a:latin typeface="Cambria" panose="02040503050406030204" pitchFamily="18" charset="0"/>
                          <a:ea typeface="Cambria" panose="02040503050406030204" pitchFamily="18" charset="0"/>
                        </a:rPr>
                        <a:t>Mphoengs</a:t>
                      </a:r>
                      <a:r>
                        <a:rPr lang="en-ZW" sz="1400" b="0" u="none" strike="noStrike" dirty="0">
                          <a:solidFill>
                            <a:srgbClr val="000000"/>
                          </a:solidFill>
                          <a:effectLst/>
                          <a:latin typeface="Cambria" panose="02040503050406030204" pitchFamily="18" charset="0"/>
                          <a:ea typeface="Cambria" panose="02040503050406030204" pitchFamily="18" charset="0"/>
                        </a:rPr>
                        <a:t> Border Post</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74%</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Mutare Customs</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78%</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3330576726"/>
                  </a:ext>
                </a:extLst>
              </a:tr>
              <a:tr h="46704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Kurima House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79%</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Pandamatenga Border Post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71%</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Mutare Zimra Centre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79%</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1009330733"/>
                  </a:ext>
                </a:extLst>
              </a:tr>
              <a:tr h="23815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SCO Kurima</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62%</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Maitengwe Border Post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73%</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Rusape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80%</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1687514415"/>
                  </a:ext>
                </a:extLst>
              </a:tr>
              <a:tr h="23815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Bak Storage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83%</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Vic Falls Border Post</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76%</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Rutenga Office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82%</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2299202964"/>
                  </a:ext>
                </a:extLst>
              </a:tr>
              <a:tr h="46704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Kanyemba Border Post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73%</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dirty="0" err="1">
                          <a:solidFill>
                            <a:srgbClr val="000000"/>
                          </a:solidFill>
                          <a:effectLst/>
                          <a:latin typeface="Cambria" panose="02040503050406030204" pitchFamily="18" charset="0"/>
                          <a:ea typeface="Cambria" panose="02040503050406030204" pitchFamily="18" charset="0"/>
                        </a:rPr>
                        <a:t>Mhlambapele</a:t>
                      </a:r>
                      <a:r>
                        <a:rPr lang="en-ZW" sz="1400" b="0" u="none" strike="noStrike" dirty="0">
                          <a:solidFill>
                            <a:srgbClr val="000000"/>
                          </a:solidFill>
                          <a:effectLst/>
                          <a:latin typeface="Cambria" panose="02040503050406030204" pitchFamily="18" charset="0"/>
                          <a:ea typeface="Cambria" panose="02040503050406030204" pitchFamily="18" charset="0"/>
                        </a:rPr>
                        <a:t> Border Post</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70%</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Sango Border Post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a:solidFill>
                            <a:srgbClr val="000000"/>
                          </a:solidFill>
                          <a:effectLst/>
                          <a:latin typeface="Cambria" panose="02040503050406030204" pitchFamily="18" charset="0"/>
                          <a:ea typeface="Cambria" panose="02040503050406030204" pitchFamily="18" charset="0"/>
                        </a:rPr>
                        <a:t>77%</a:t>
                      </a:r>
                      <a:endParaRPr lang="en-ZW" sz="1400" b="1"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2414764212"/>
                  </a:ext>
                </a:extLst>
              </a:tr>
              <a:tr h="238152">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Kariba Border Post</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73%</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Kazungula Border Post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73%</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Zvishavane</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63%</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35100951"/>
                  </a:ext>
                </a:extLst>
              </a:tr>
              <a:tr h="467042">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Nyamapanda Border Post</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69%</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rowSpan="2" gridSpan="2">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p>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p>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p>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rowSpan="2" hMerge="1">
                  <a:txBody>
                    <a:bodyPr/>
                    <a:lstStyle/>
                    <a:p>
                      <a:endParaRPr/>
                    </a:p>
                  </a:txBody>
                  <a:tcPr marL="8634" marR="8634" marT="8634" marB="0" anchor="b"/>
                </a:tc>
                <a:tc rowSpan="2" gridSpan="2">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p>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p>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p>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rowSpan="2" hMerge="1">
                  <a:txBody>
                    <a:bodyPr/>
                    <a:lstStyle/>
                    <a:p>
                      <a:endParaRPr/>
                    </a:p>
                  </a:txBody>
                  <a:tcPr marL="8634" marR="8634" marT="8634" marB="0" anchor="b"/>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1469526060"/>
                  </a:ext>
                </a:extLst>
              </a:tr>
              <a:tr h="467042">
                <a:tc>
                  <a:txBody>
                    <a:bodyPr/>
                    <a:lstStyle/>
                    <a:p>
                      <a:pPr algn="l" fontAlgn="b">
                        <a:buNone/>
                      </a:pPr>
                      <a:r>
                        <a:rPr lang="en-ZW" sz="1400" b="0" u="none" strike="noStrike" dirty="0" err="1">
                          <a:solidFill>
                            <a:srgbClr val="000000"/>
                          </a:solidFill>
                          <a:effectLst/>
                          <a:latin typeface="Cambria" panose="02040503050406030204" pitchFamily="18" charset="0"/>
                          <a:ea typeface="Cambria" panose="02040503050406030204" pitchFamily="18" charset="0"/>
                        </a:rPr>
                        <a:t>Mukumbura</a:t>
                      </a:r>
                      <a:r>
                        <a:rPr lang="en-ZW" sz="1400" b="0" u="none" strike="noStrike" dirty="0">
                          <a:solidFill>
                            <a:srgbClr val="000000"/>
                          </a:solidFill>
                          <a:effectLst/>
                          <a:latin typeface="Cambria" panose="02040503050406030204" pitchFamily="18" charset="0"/>
                          <a:ea typeface="Cambria" panose="02040503050406030204" pitchFamily="18" charset="0"/>
                        </a:rPr>
                        <a:t> Border Post</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ctr" fontAlgn="b">
                        <a:buNone/>
                      </a:pPr>
                      <a:r>
                        <a:rPr lang="en-ZW" sz="1400" b="1" u="none" strike="noStrike" dirty="0">
                          <a:solidFill>
                            <a:srgbClr val="000000"/>
                          </a:solidFill>
                          <a:effectLst/>
                          <a:latin typeface="Cambria" panose="02040503050406030204" pitchFamily="18" charset="0"/>
                          <a:ea typeface="Cambria" panose="02040503050406030204" pitchFamily="18" charset="0"/>
                        </a:rPr>
                        <a:t>69%</a:t>
                      </a:r>
                      <a:endParaRPr lang="en-ZW" sz="1400" b="1"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solidFill>
                      <a:schemeClr val="tx2">
                        <a:lumMod val="40000"/>
                        <a:lumOff val="60000"/>
                      </a:schemeClr>
                    </a:solidFill>
                  </a:tcPr>
                </a:tc>
                <a:tc gridSpan="2" vMerge="1">
                  <a:txBody>
                    <a:bodyPr/>
                    <a:lstStyle/>
                    <a:p>
                      <a:endParaRPr/>
                    </a:p>
                  </a:txBody>
                  <a:tcPr marL="8634" marR="8634" marT="8634" marB="0" anchor="b"/>
                </a:tc>
                <a:tc hMerge="1" vMerge="1">
                  <a:txBody>
                    <a:bodyPr/>
                    <a:lstStyle/>
                    <a:p>
                      <a:endParaRPr dirty="0"/>
                    </a:p>
                  </a:txBody>
                  <a:tcPr marL="8634" marR="8634" marT="8634" marB="0" anchor="b"/>
                </a:tc>
                <a:tc gridSpan="2" vMerge="1">
                  <a:txBody>
                    <a:bodyPr/>
                    <a:lstStyle/>
                    <a:p>
                      <a:endParaRPr/>
                    </a:p>
                  </a:txBody>
                  <a:tcPr marL="8634" marR="8634" marT="8634" marB="0" anchor="b"/>
                </a:tc>
                <a:tc hMerge="1" vMerge="1">
                  <a:txBody>
                    <a:bodyPr/>
                    <a:lstStyle/>
                    <a:p>
                      <a:endParaRPr dirty="0"/>
                    </a:p>
                  </a:txBody>
                  <a:tcPr marL="8634" marR="8634" marT="8634" marB="0" anchor="b"/>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a:solidFill>
                            <a:srgbClr val="000000"/>
                          </a:solidFill>
                          <a:effectLst/>
                          <a:latin typeface="Cambria" panose="02040503050406030204" pitchFamily="18" charset="0"/>
                          <a:ea typeface="Cambria" panose="02040503050406030204" pitchFamily="18" charset="0"/>
                        </a:rPr>
                        <a:t> </a:t>
                      </a:r>
                      <a:endParaRPr lang="en-ZW" sz="1400" b="0" i="0" u="none" strike="noStrike">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r>
                        <a:rPr lang="en-ZW" sz="1400" b="0" u="none" strike="noStrike" dirty="0">
                          <a:solidFill>
                            <a:srgbClr val="000000"/>
                          </a:solidFill>
                          <a:effectLst/>
                          <a:latin typeface="Cambria" panose="02040503050406030204" pitchFamily="18" charset="0"/>
                          <a:ea typeface="Cambria" panose="02040503050406030204" pitchFamily="18" charset="0"/>
                        </a:rPr>
                        <a:t> </a:t>
                      </a: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tc>
                  <a:txBody>
                    <a:bodyPr/>
                    <a:lstStyle/>
                    <a:p>
                      <a:pPr algn="l" fontAlgn="b">
                        <a:buNone/>
                      </a:pPr>
                      <a:endParaRPr lang="en-ZW" sz="1400" b="0" i="0" u="none" strike="noStrike" dirty="0">
                        <a:solidFill>
                          <a:srgbClr val="000000"/>
                        </a:solidFill>
                        <a:effectLst/>
                        <a:latin typeface="Cambria" panose="02040503050406030204" pitchFamily="18" charset="0"/>
                        <a:ea typeface="Cambria" panose="02040503050406030204" pitchFamily="18" charset="0"/>
                      </a:endParaRPr>
                    </a:p>
                  </a:txBody>
                  <a:tcPr marL="8634" marR="8634" marT="8634" marB="0" anchor="b"/>
                </a:tc>
                <a:extLst>
                  <a:ext uri="{0D108BD9-81ED-4DB2-BD59-A6C34878D82A}">
                    <a16:rowId xmlns:a16="http://schemas.microsoft.com/office/drawing/2014/main" val="1509463278"/>
                  </a:ext>
                </a:extLst>
              </a:tr>
            </a:tbl>
          </a:graphicData>
        </a:graphic>
      </p:graphicFrame>
    </p:spTree>
    <p:extLst>
      <p:ext uri="{BB962C8B-B14F-4D97-AF65-F5344CB8AC3E}">
        <p14:creationId xmlns:p14="http://schemas.microsoft.com/office/powerpoint/2010/main" val="3283507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1"/>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t>NET PROMOTER SCORE (NPS)</a:t>
            </a:r>
            <a:endParaRPr lang="en-US" sz="2800" b="1" dirty="0"/>
          </a:p>
        </p:txBody>
      </p:sp>
      <p:sp>
        <p:nvSpPr>
          <p:cNvPr id="7" name="Rectangle 6"/>
          <p:cNvSpPr/>
          <p:nvPr/>
        </p:nvSpPr>
        <p:spPr>
          <a:xfrm>
            <a:off x="336884" y="673769"/>
            <a:ext cx="11518231" cy="785343"/>
          </a:xfrm>
          <a:prstGeom prst="rect">
            <a:avLst/>
          </a:prstGeom>
        </p:spPr>
        <p:txBody>
          <a:bodyPr wrap="square">
            <a:spAutoFit/>
          </a:bodyPr>
          <a:lstStyle/>
          <a:p>
            <a:pPr lvl="0" algn="just">
              <a:lnSpc>
                <a:spcPct val="150000"/>
              </a:lnSpc>
              <a:spcAft>
                <a:spcPts val="800"/>
              </a:spcAft>
              <a:buSzPts val="1000"/>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 Net Promoter Score (NPS) measures clients’ likelihood to recommend NAC services to others, serving as an indicator of client loyalty and advocacy. It is calculated as: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8" name="Rectangle 2"/>
          <p:cNvSpPr>
            <a:spLocks noChangeArrowheads="1"/>
          </p:cNvSpPr>
          <p:nvPr/>
        </p:nvSpPr>
        <p:spPr bwMode="auto">
          <a:xfrm>
            <a:off x="4122821" y="113589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2821" y="1415381"/>
            <a:ext cx="3406508" cy="59046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a:spLocks noChangeArrowheads="1"/>
          </p:cNvSpPr>
          <p:nvPr/>
        </p:nvSpPr>
        <p:spPr bwMode="auto">
          <a:xfrm>
            <a:off x="4351421" y="200584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336884" y="2285331"/>
            <a:ext cx="4575530" cy="3559949"/>
          </a:xfrm>
          <a:prstGeom prst="rect">
            <a:avLst/>
          </a:prstGeom>
        </p:spPr>
        <p:txBody>
          <a:bodyPr wrap="square">
            <a:spAutoFit/>
          </a:bodyPr>
          <a:lstStyle/>
          <a:p>
            <a:pPr algn="just">
              <a:lnSpc>
                <a:spcPct val="150000"/>
              </a:lnSpc>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Where:</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Promoters (score 9–10)</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Highly satisfied and likely to recommend.</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Passives (score 7–8)</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Satisfied but neutral; not counted in NPS calculation.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Detractors (score 0–6)</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Unhappy clients who may discourage others.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NPS ranges from </a:t>
            </a: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-100 to +100</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33378108"/>
              </p:ext>
            </p:extLst>
          </p:nvPr>
        </p:nvGraphicFramePr>
        <p:xfrm>
          <a:off x="5500514" y="2597249"/>
          <a:ext cx="6130011" cy="3592894"/>
        </p:xfrm>
        <a:graphic>
          <a:graphicData uri="http://schemas.openxmlformats.org/drawingml/2006/table">
            <a:tbl>
              <a:tblPr firstRow="1" firstCol="1" bandRow="1">
                <a:tableStyleId>{C083E6E3-FA7D-4D7B-A595-EF9225AFEA82}</a:tableStyleId>
              </a:tblPr>
              <a:tblGrid>
                <a:gridCol w="1107413">
                  <a:extLst>
                    <a:ext uri="{9D8B030D-6E8A-4147-A177-3AD203B41FA5}">
                      <a16:colId xmlns:a16="http://schemas.microsoft.com/office/drawing/2014/main" val="3288648154"/>
                    </a:ext>
                  </a:extLst>
                </a:gridCol>
                <a:gridCol w="5022598">
                  <a:extLst>
                    <a:ext uri="{9D8B030D-6E8A-4147-A177-3AD203B41FA5}">
                      <a16:colId xmlns:a16="http://schemas.microsoft.com/office/drawing/2014/main" val="1656082511"/>
                    </a:ext>
                  </a:extLst>
                </a:gridCol>
              </a:tblGrid>
              <a:tr h="754973">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Below 0</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rgbClr val="FF0000"/>
                    </a:solidFill>
                  </a:tcPr>
                </a:tc>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Needs significant improvement (more detractors than promoters).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val="456660102"/>
                  </a:ext>
                </a:extLst>
              </a:tr>
              <a:tr h="754973">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Above 0</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rgbClr val="FFC000">
                        <a:alpha val="20000"/>
                      </a:srgbClr>
                    </a:solidFill>
                  </a:tcPr>
                </a:tc>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Good (more promoters than detractors, a healthy baseline).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rgbClr val="FFC000">
                        <a:alpha val="20000"/>
                      </a:srgbClr>
                    </a:solidFill>
                  </a:tcPr>
                </a:tc>
                <a:extLst>
                  <a:ext uri="{0D108BD9-81ED-4DB2-BD59-A6C34878D82A}">
                    <a16:rowId xmlns:a16="http://schemas.microsoft.com/office/drawing/2014/main" val="4256235678"/>
                  </a:ext>
                </a:extLst>
              </a:tr>
              <a:tr h="754973">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Above 20</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bg1"/>
                    </a:solidFill>
                  </a:tcPr>
                </a:tc>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Favourable/Great (indicating people are favouring the brand).</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682925922"/>
                  </a:ext>
                </a:extLst>
              </a:tr>
              <a:tr h="688401">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Above 50</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rgbClr val="FFFF00">
                        <a:alpha val="20000"/>
                      </a:srgbClr>
                    </a:solidFill>
                  </a:tcPr>
                </a:tc>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Excellent/Amazing (strong customer loyalty).</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rgbClr val="FFFF00">
                        <a:alpha val="20000"/>
                      </a:srgbClr>
                    </a:solidFill>
                  </a:tcPr>
                </a:tc>
                <a:extLst>
                  <a:ext uri="{0D108BD9-81ED-4DB2-BD59-A6C34878D82A}">
                    <a16:rowId xmlns:a16="http://schemas.microsoft.com/office/drawing/2014/main" val="2904350679"/>
                  </a:ext>
                </a:extLst>
              </a:tr>
              <a:tr h="639574">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Above 70</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rgbClr val="00B050"/>
                    </a:solidFill>
                  </a:tcPr>
                </a:tc>
                <a:tc>
                  <a:txBody>
                    <a:bodyPr/>
                    <a:lstStyle/>
                    <a:p>
                      <a:pPr algn="just">
                        <a:lnSpc>
                          <a:spcPct val="150000"/>
                        </a:lnSpc>
                        <a:spcAft>
                          <a:spcPts val="100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World-class/Exceptional </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rgbClr val="00B050"/>
                    </a:solidFill>
                  </a:tcPr>
                </a:tc>
                <a:extLst>
                  <a:ext uri="{0D108BD9-81ED-4DB2-BD59-A6C34878D82A}">
                    <a16:rowId xmlns:a16="http://schemas.microsoft.com/office/drawing/2014/main" val="3496711677"/>
                  </a:ext>
                </a:extLst>
              </a:tr>
            </a:tbl>
          </a:graphicData>
        </a:graphic>
      </p:graphicFrame>
    </p:spTree>
    <p:extLst>
      <p:ext uri="{BB962C8B-B14F-4D97-AF65-F5344CB8AC3E}">
        <p14:creationId xmlns:p14="http://schemas.microsoft.com/office/powerpoint/2010/main" val="1915810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US" sz="2800" b="1" dirty="0"/>
              <a:t>OVERALL ZIMRA NET PROMOTER SCORE BY REGION</a:t>
            </a:r>
            <a:endParaRPr lang="en-US" sz="1600" b="1" dirty="0"/>
          </a:p>
        </p:txBody>
      </p:sp>
      <p:graphicFrame>
        <p:nvGraphicFramePr>
          <p:cNvPr id="12" name="Chart 11">
            <a:extLst>
              <a:ext uri="{FF2B5EF4-FFF2-40B4-BE49-F238E27FC236}">
                <a16:creationId xmlns:a16="http://schemas.microsoft.com/office/drawing/2014/main" id="{FBE4896D-D806-B811-DBC1-78A4FF2AE04C}"/>
              </a:ext>
            </a:extLst>
          </p:cNvPr>
          <p:cNvGraphicFramePr/>
          <p:nvPr>
            <p:extLst>
              <p:ext uri="{D42A27DB-BD31-4B8C-83A1-F6EECF244321}">
                <p14:modId xmlns:p14="http://schemas.microsoft.com/office/powerpoint/2010/main" val="2082754267"/>
              </p:ext>
            </p:extLst>
          </p:nvPr>
        </p:nvGraphicFramePr>
        <p:xfrm>
          <a:off x="208547" y="634434"/>
          <a:ext cx="6561221" cy="3721770"/>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332873" y="4445208"/>
            <a:ext cx="11297653" cy="2564805"/>
          </a:xfrm>
          <a:prstGeom prst="rect">
            <a:avLst/>
          </a:prstGeom>
        </p:spPr>
        <p:txBody>
          <a:bodyPr wrap="square">
            <a:spAutoFit/>
          </a:bodyPr>
          <a:lstStyle/>
          <a:p>
            <a:pPr algn="just">
              <a:lnSpc>
                <a:spcPct val="150000"/>
              </a:lnSpc>
              <a:spcAft>
                <a:spcPts val="1000"/>
              </a:spcAft>
            </a:pPr>
            <a:r>
              <a:rPr lang="en-ZW" sz="16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ZIMRA Client Satisfaction Survey – Q1 2026: Net Promoter Score (NPS) Analysis (Overall NPS: +11)</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 overall Net Promoter Score (NPS) of +11 places ZIMRA in the </a:t>
            </a: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“Good”</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category, meaning:</a:t>
            </a: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ZIMRA has achieved a positive perception baseline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The organisation is not at risk (no negative NPS)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However, it has not yet built strong loyalty or brand advocacy</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spcAft>
                <a:spcPts val="1000"/>
              </a:spcAft>
            </a:pP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7090610" y="964177"/>
            <a:ext cx="4539916" cy="2693045"/>
          </a:xfrm>
          <a:prstGeom prst="rect">
            <a:avLst/>
          </a:prstGeom>
        </p:spPr>
        <p:txBody>
          <a:bodyPr wrap="square">
            <a:spAutoFit/>
          </a:bodyPr>
          <a:lstStyle/>
          <a:p>
            <a:pPr algn="just">
              <a:lnSpc>
                <a:spcPct val="150000"/>
              </a:lnSpc>
              <a:spcAft>
                <a:spcPts val="1000"/>
              </a:spcAft>
            </a:pPr>
            <a:r>
              <a:rPr lang="en-ZW" sz="16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Operational Meaning for ZIMRA:</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50000"/>
              </a:lnSpc>
              <a:spcAft>
                <a:spcPts val="1000"/>
              </a:spcAft>
              <a:buSzPts val="1000"/>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will use ZIMRA because they must (compliance-driven), but: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Not many are enthusiastic advocates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Experiences are acceptable but not memorable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2382" y="5205034"/>
            <a:ext cx="2699618" cy="1652966"/>
          </a:xfrm>
          <a:prstGeom prst="rect">
            <a:avLst/>
          </a:prstGeom>
          <a:effectLst>
            <a:softEdge rad="31750"/>
          </a:effectLst>
        </p:spPr>
      </p:pic>
    </p:spTree>
    <p:extLst>
      <p:ext uri="{BB962C8B-B14F-4D97-AF65-F5344CB8AC3E}">
        <p14:creationId xmlns:p14="http://schemas.microsoft.com/office/powerpoint/2010/main" val="308302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US" sz="2800" b="1" dirty="0"/>
              <a:t>REGIONIONAL NPS PERFORMANCE BREAKDOWN</a:t>
            </a:r>
            <a:endParaRPr lang="en-US" sz="1600" b="1" dirty="0"/>
          </a:p>
        </p:txBody>
      </p:sp>
      <p:sp>
        <p:nvSpPr>
          <p:cNvPr id="4" name="Rectangle 3"/>
          <p:cNvSpPr/>
          <p:nvPr/>
        </p:nvSpPr>
        <p:spPr>
          <a:xfrm>
            <a:off x="368970" y="545431"/>
            <a:ext cx="5325977" cy="6054030"/>
          </a:xfrm>
          <a:prstGeom prst="rect">
            <a:avLst/>
          </a:prstGeom>
        </p:spPr>
        <p:txBody>
          <a:bodyPr wrap="square">
            <a:spAutoFit/>
          </a:bodyPr>
          <a:lstStyle/>
          <a:p>
            <a:pPr algn="just">
              <a:lnSpc>
                <a:spcPct val="150000"/>
              </a:lnSpc>
              <a:spcAft>
                <a:spcPts val="1000"/>
              </a:spcAft>
            </a:pPr>
            <a:r>
              <a:rPr lang="en-ZW" sz="14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High Performing Regions</a:t>
            </a:r>
            <a:endParaRPr lang="en-US" sz="14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Ø"/>
            </a:pPr>
            <a:r>
              <a:rPr lang="en-ZW"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Region 3 – NPS: +17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Wingdings" panose="05000000000000000000" pitchFamily="2" charset="2"/>
              <a:buChar char="Ø"/>
            </a:pPr>
            <a:r>
              <a:rPr lang="en-ZW"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Forbes Border Post – NPS: +15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These are the strongest performers, approaching the “Favourable/Great” threshold (20+).</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Operational Interpretation: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Better client experience consistency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Fewer service frustrations (delays, system issues)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More positive staff-client interactions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Moderate Performing Regions </a:t>
            </a:r>
            <a:endParaRPr lang="en-US" sz="14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Ø"/>
            </a:pPr>
            <a:r>
              <a:rPr lang="en-ZW"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Head Office – NPS: +12</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Ø"/>
            </a:pPr>
            <a:r>
              <a:rPr lang="en-ZW"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Beitbridge Border Post – NPS: +9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Wingdings" panose="05000000000000000000" pitchFamily="2" charset="2"/>
              <a:buChar char="Ø"/>
            </a:pPr>
            <a:r>
              <a:rPr lang="en-ZW"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Region 2 – NPS: +8</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These fall within the “Good” range, but below the overall benchmark for strong loyalty.</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7" name="Rectangle 6"/>
          <p:cNvSpPr/>
          <p:nvPr/>
        </p:nvSpPr>
        <p:spPr>
          <a:xfrm>
            <a:off x="6304550" y="545431"/>
            <a:ext cx="5566610" cy="6488764"/>
          </a:xfrm>
          <a:prstGeom prst="rect">
            <a:avLst/>
          </a:prstGeom>
        </p:spPr>
        <p:txBody>
          <a:bodyPr wrap="square">
            <a:spAutoFit/>
          </a:bodyPr>
          <a:lstStyle/>
          <a:p>
            <a:pPr>
              <a:lnSpc>
                <a:spcPct val="200000"/>
              </a:lnSpc>
            </a:pPr>
            <a:r>
              <a:rPr lang="en-ZW" sz="1400" b="1" u="sng" dirty="0">
                <a:solidFill>
                  <a:schemeClr val="accent3">
                    <a:lumMod val="50000"/>
                  </a:schemeClr>
                </a:solidFill>
                <a:latin typeface="Cambria" panose="02040503050406030204" pitchFamily="18" charset="0"/>
                <a:ea typeface="Cambria" panose="02040503050406030204" pitchFamily="18" charset="0"/>
              </a:rPr>
              <a:t>Operational Interpretation:</a:t>
            </a:r>
            <a:endParaRPr lang="en-US" sz="1400" dirty="0">
              <a:solidFill>
                <a:schemeClr val="accent3">
                  <a:lumMod val="50000"/>
                </a:schemeClr>
              </a:solidFill>
              <a:latin typeface="Cambria" panose="02040503050406030204" pitchFamily="18" charset="0"/>
              <a:ea typeface="Cambria" panose="02040503050406030204" pitchFamily="18" charset="0"/>
            </a:endParaRPr>
          </a:p>
          <a:p>
            <a:pPr lvl="0">
              <a:lnSpc>
                <a:spcPct val="200000"/>
              </a:lnSpc>
            </a:pPr>
            <a:r>
              <a:rPr lang="en-ZW" sz="1400" dirty="0">
                <a:solidFill>
                  <a:schemeClr val="accent3">
                    <a:lumMod val="50000"/>
                  </a:schemeClr>
                </a:solidFill>
                <a:latin typeface="Cambria" panose="02040503050406030204" pitchFamily="18" charset="0"/>
                <a:ea typeface="Cambria" panose="02040503050406030204" pitchFamily="18" charset="0"/>
              </a:rPr>
              <a:t>Clients are generally satisfied but not impressed due to presence of:</a:t>
            </a:r>
            <a:endParaRPr lang="en-US" sz="1400" dirty="0">
              <a:solidFill>
                <a:schemeClr val="accent3">
                  <a:lumMod val="50000"/>
                </a:schemeClr>
              </a:solidFill>
              <a:latin typeface="Cambria" panose="02040503050406030204" pitchFamily="18" charset="0"/>
              <a:ea typeface="Cambria" panose="02040503050406030204" pitchFamily="18" charset="0"/>
            </a:endParaRPr>
          </a:p>
          <a:p>
            <a:pPr marL="742950" lvl="1" indent="-285750">
              <a:lnSpc>
                <a:spcPct val="200000"/>
              </a:lnSpc>
              <a:buFont typeface="Wingdings" panose="05000000000000000000" pitchFamily="2" charset="2"/>
              <a:buChar char="Ø"/>
            </a:pPr>
            <a:r>
              <a:rPr lang="en-ZW" sz="1400" dirty="0">
                <a:solidFill>
                  <a:schemeClr val="accent3">
                    <a:lumMod val="50000"/>
                  </a:schemeClr>
                </a:solidFill>
                <a:latin typeface="Cambria" panose="02040503050406030204" pitchFamily="18" charset="0"/>
                <a:ea typeface="Cambria" panose="02040503050406030204" pitchFamily="18" charset="0"/>
              </a:rPr>
              <a:t>Service delays</a:t>
            </a:r>
            <a:endParaRPr lang="en-US" sz="1400" dirty="0">
              <a:solidFill>
                <a:schemeClr val="accent3">
                  <a:lumMod val="50000"/>
                </a:schemeClr>
              </a:solidFill>
              <a:latin typeface="Cambria" panose="02040503050406030204" pitchFamily="18" charset="0"/>
              <a:ea typeface="Cambria" panose="02040503050406030204" pitchFamily="18" charset="0"/>
            </a:endParaRPr>
          </a:p>
          <a:p>
            <a:pPr marL="742950" lvl="1" indent="-285750">
              <a:lnSpc>
                <a:spcPct val="200000"/>
              </a:lnSpc>
              <a:buFont typeface="Wingdings" panose="05000000000000000000" pitchFamily="2" charset="2"/>
              <a:buChar char="Ø"/>
            </a:pPr>
            <a:r>
              <a:rPr lang="en-ZW" sz="1400" dirty="0">
                <a:solidFill>
                  <a:schemeClr val="accent3">
                    <a:lumMod val="50000"/>
                  </a:schemeClr>
                </a:solidFill>
                <a:latin typeface="Cambria" panose="02040503050406030204" pitchFamily="18" charset="0"/>
                <a:ea typeface="Cambria" panose="02040503050406030204" pitchFamily="18" charset="0"/>
              </a:rPr>
              <a:t>System inefficiencies</a:t>
            </a:r>
            <a:endParaRPr lang="en-US" sz="1400" dirty="0">
              <a:solidFill>
                <a:schemeClr val="accent3">
                  <a:lumMod val="50000"/>
                </a:schemeClr>
              </a:solidFill>
              <a:latin typeface="Cambria" panose="02040503050406030204" pitchFamily="18" charset="0"/>
              <a:ea typeface="Cambria" panose="02040503050406030204" pitchFamily="18" charset="0"/>
            </a:endParaRPr>
          </a:p>
          <a:p>
            <a:pPr marL="742950" lvl="1" indent="-285750">
              <a:lnSpc>
                <a:spcPct val="200000"/>
              </a:lnSpc>
              <a:buFont typeface="Wingdings" panose="05000000000000000000" pitchFamily="2" charset="2"/>
              <a:buChar char="Ø"/>
            </a:pPr>
            <a:r>
              <a:rPr lang="en-ZW" sz="1400" dirty="0">
                <a:solidFill>
                  <a:schemeClr val="accent3">
                    <a:lumMod val="50000"/>
                  </a:schemeClr>
                </a:solidFill>
                <a:latin typeface="Cambria" panose="02040503050406030204" pitchFamily="18" charset="0"/>
                <a:ea typeface="Cambria" panose="02040503050406030204" pitchFamily="18" charset="0"/>
              </a:rPr>
              <a:t>Communication gaps</a:t>
            </a:r>
            <a:endParaRPr lang="en-US" sz="1400" dirty="0">
              <a:solidFill>
                <a:schemeClr val="accent3">
                  <a:lumMod val="50000"/>
                </a:schemeClr>
              </a:solidFill>
              <a:latin typeface="Cambria" panose="02040503050406030204" pitchFamily="18" charset="0"/>
              <a:ea typeface="Cambria" panose="02040503050406030204" pitchFamily="18" charset="0"/>
            </a:endParaRPr>
          </a:p>
          <a:p>
            <a:pPr>
              <a:lnSpc>
                <a:spcPct val="200000"/>
              </a:lnSpc>
            </a:pPr>
            <a:r>
              <a:rPr lang="en-ZW" sz="1400" b="1" u="sng" dirty="0">
                <a:solidFill>
                  <a:srgbClr val="FF0000"/>
                </a:solidFill>
                <a:latin typeface="Cambria" panose="02040503050406030204" pitchFamily="18" charset="0"/>
                <a:ea typeface="Cambria" panose="02040503050406030204" pitchFamily="18" charset="0"/>
              </a:rPr>
              <a:t>Lower Performing Region</a:t>
            </a:r>
            <a:endParaRPr lang="en-US" sz="1400" dirty="0">
              <a:solidFill>
                <a:srgbClr val="FF0000"/>
              </a:solidFill>
              <a:latin typeface="Cambria" panose="02040503050406030204" pitchFamily="18" charset="0"/>
              <a:ea typeface="Cambria" panose="02040503050406030204" pitchFamily="18" charset="0"/>
            </a:endParaRPr>
          </a:p>
          <a:p>
            <a:pPr marL="285750" lvl="0" indent="-285750">
              <a:lnSpc>
                <a:spcPct val="200000"/>
              </a:lnSpc>
              <a:buFont typeface="Wingdings" panose="05000000000000000000" pitchFamily="2" charset="2"/>
              <a:buChar char="Ø"/>
            </a:pPr>
            <a:r>
              <a:rPr lang="en-ZW" sz="1400" dirty="0">
                <a:solidFill>
                  <a:schemeClr val="accent3">
                    <a:lumMod val="50000"/>
                  </a:schemeClr>
                </a:solidFill>
                <a:latin typeface="Cambria" panose="02040503050406030204" pitchFamily="18" charset="0"/>
                <a:ea typeface="Cambria" panose="02040503050406030204" pitchFamily="18" charset="0"/>
              </a:rPr>
              <a:t>Region 1 – NPS: +4</a:t>
            </a:r>
            <a:endParaRPr lang="en-US" sz="1400" dirty="0">
              <a:solidFill>
                <a:schemeClr val="accent3">
                  <a:lumMod val="50000"/>
                </a:schemeClr>
              </a:solidFill>
              <a:latin typeface="Cambria" panose="02040503050406030204" pitchFamily="18" charset="0"/>
              <a:ea typeface="Cambria" panose="02040503050406030204" pitchFamily="18" charset="0"/>
            </a:endParaRPr>
          </a:p>
          <a:p>
            <a:pPr>
              <a:lnSpc>
                <a:spcPct val="200000"/>
              </a:lnSpc>
            </a:pPr>
            <a:r>
              <a:rPr lang="en-ZW" sz="1400" dirty="0">
                <a:solidFill>
                  <a:schemeClr val="accent3">
                    <a:lumMod val="50000"/>
                  </a:schemeClr>
                </a:solidFill>
                <a:latin typeface="Cambria" panose="02040503050406030204" pitchFamily="18" charset="0"/>
                <a:ea typeface="Cambria" panose="02040503050406030204" pitchFamily="18" charset="0"/>
              </a:rPr>
              <a:t>Although still positive, this is very close to neutral, indicating:</a:t>
            </a:r>
            <a:endParaRPr lang="en-US" sz="14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200000"/>
              </a:lnSpc>
              <a:buFont typeface="Wingdings" panose="05000000000000000000" pitchFamily="2" charset="2"/>
              <a:buChar char="Ø"/>
            </a:pPr>
            <a:r>
              <a:rPr lang="en-ZW" sz="1400" dirty="0">
                <a:solidFill>
                  <a:schemeClr val="accent3">
                    <a:lumMod val="50000"/>
                  </a:schemeClr>
                </a:solidFill>
                <a:latin typeface="Cambria" panose="02040503050406030204" pitchFamily="18" charset="0"/>
                <a:ea typeface="Cambria" panose="02040503050406030204" pitchFamily="18" charset="0"/>
              </a:rPr>
              <a:t>Nearly equal proportions of promoters and detractors</a:t>
            </a:r>
            <a:endParaRPr lang="en-US" sz="1400" dirty="0">
              <a:solidFill>
                <a:schemeClr val="accent3">
                  <a:lumMod val="50000"/>
                </a:schemeClr>
              </a:solidFill>
              <a:latin typeface="Cambria" panose="02040503050406030204" pitchFamily="18" charset="0"/>
              <a:ea typeface="Cambria" panose="02040503050406030204" pitchFamily="18" charset="0"/>
            </a:endParaRPr>
          </a:p>
          <a:p>
            <a:pPr>
              <a:lnSpc>
                <a:spcPct val="200000"/>
              </a:lnSpc>
            </a:pPr>
            <a:r>
              <a:rPr lang="en-ZW" sz="1400" b="1" u="sng" dirty="0">
                <a:solidFill>
                  <a:schemeClr val="accent3">
                    <a:lumMod val="50000"/>
                  </a:schemeClr>
                </a:solidFill>
                <a:latin typeface="Cambria" panose="02040503050406030204" pitchFamily="18" charset="0"/>
                <a:ea typeface="Cambria" panose="02040503050406030204" pitchFamily="18" charset="0"/>
              </a:rPr>
              <a:t>Operational Interpretation:</a:t>
            </a:r>
            <a:endParaRPr lang="en-US" sz="1400" dirty="0">
              <a:solidFill>
                <a:schemeClr val="accent3">
                  <a:lumMod val="50000"/>
                </a:schemeClr>
              </a:solidFill>
              <a:latin typeface="Cambria" panose="02040503050406030204" pitchFamily="18" charset="0"/>
              <a:ea typeface="Cambria" panose="02040503050406030204" pitchFamily="18" charset="0"/>
            </a:endParaRPr>
          </a:p>
          <a:p>
            <a:pPr lvl="0">
              <a:lnSpc>
                <a:spcPct val="200000"/>
              </a:lnSpc>
            </a:pPr>
            <a:r>
              <a:rPr lang="en-ZW" sz="1400" dirty="0">
                <a:solidFill>
                  <a:schemeClr val="accent3">
                    <a:lumMod val="50000"/>
                  </a:schemeClr>
                </a:solidFill>
                <a:latin typeface="Cambria" panose="02040503050406030204" pitchFamily="18" charset="0"/>
                <a:ea typeface="Cambria" panose="02040503050406030204" pitchFamily="18" charset="0"/>
              </a:rPr>
              <a:t>Higher likelihood of:</a:t>
            </a:r>
            <a:endParaRPr lang="en-US" sz="1400" dirty="0">
              <a:solidFill>
                <a:schemeClr val="accent3">
                  <a:lumMod val="50000"/>
                </a:schemeClr>
              </a:solidFill>
              <a:latin typeface="Cambria" panose="02040503050406030204" pitchFamily="18" charset="0"/>
              <a:ea typeface="Cambria" panose="02040503050406030204" pitchFamily="18" charset="0"/>
            </a:endParaRPr>
          </a:p>
          <a:p>
            <a:pPr marL="742950" lvl="1" indent="-285750">
              <a:lnSpc>
                <a:spcPct val="200000"/>
              </a:lnSpc>
              <a:buFont typeface="Wingdings" panose="05000000000000000000" pitchFamily="2" charset="2"/>
              <a:buChar char="Ø"/>
            </a:pPr>
            <a:r>
              <a:rPr lang="en-ZW" sz="1400" dirty="0">
                <a:solidFill>
                  <a:schemeClr val="accent3">
                    <a:lumMod val="50000"/>
                  </a:schemeClr>
                </a:solidFill>
                <a:latin typeface="Cambria" panose="02040503050406030204" pitchFamily="18" charset="0"/>
                <a:ea typeface="Cambria" panose="02040503050406030204" pitchFamily="18" charset="0"/>
              </a:rPr>
              <a:t>Client frustrations</a:t>
            </a:r>
            <a:endParaRPr lang="en-US" sz="1400" dirty="0">
              <a:solidFill>
                <a:schemeClr val="accent3">
                  <a:lumMod val="50000"/>
                </a:schemeClr>
              </a:solidFill>
              <a:latin typeface="Cambria" panose="02040503050406030204" pitchFamily="18" charset="0"/>
              <a:ea typeface="Cambria" panose="02040503050406030204" pitchFamily="18" charset="0"/>
            </a:endParaRPr>
          </a:p>
          <a:p>
            <a:pPr marL="742950" lvl="1" indent="-285750">
              <a:lnSpc>
                <a:spcPct val="200000"/>
              </a:lnSpc>
              <a:buFont typeface="Wingdings" panose="05000000000000000000" pitchFamily="2" charset="2"/>
              <a:buChar char="Ø"/>
            </a:pPr>
            <a:r>
              <a:rPr lang="en-ZW" sz="1400" dirty="0">
                <a:solidFill>
                  <a:schemeClr val="accent3">
                    <a:lumMod val="50000"/>
                  </a:schemeClr>
                </a:solidFill>
                <a:latin typeface="Cambria" panose="02040503050406030204" pitchFamily="18" charset="0"/>
                <a:ea typeface="Cambria" panose="02040503050406030204" pitchFamily="18" charset="0"/>
              </a:rPr>
              <a:t>Inconsistent service delivery</a:t>
            </a:r>
            <a:endParaRPr lang="en-US" sz="1400" dirty="0">
              <a:solidFill>
                <a:schemeClr val="accent3">
                  <a:lumMod val="50000"/>
                </a:schemeClr>
              </a:solidFill>
              <a:latin typeface="Cambria" panose="02040503050406030204" pitchFamily="18" charset="0"/>
              <a:ea typeface="Cambria" panose="02040503050406030204" pitchFamily="18" charset="0"/>
            </a:endParaRPr>
          </a:p>
          <a:p>
            <a:pPr marL="742950" lvl="1" indent="-285750">
              <a:lnSpc>
                <a:spcPct val="200000"/>
              </a:lnSpc>
              <a:buFont typeface="Wingdings" panose="05000000000000000000" pitchFamily="2" charset="2"/>
              <a:buChar char="Ø"/>
            </a:pPr>
            <a:r>
              <a:rPr lang="en-ZW" sz="1400" dirty="0">
                <a:solidFill>
                  <a:schemeClr val="accent3">
                    <a:lumMod val="50000"/>
                  </a:schemeClr>
                </a:solidFill>
                <a:latin typeface="Cambria" panose="02040503050406030204" pitchFamily="18" charset="0"/>
                <a:ea typeface="Cambria" panose="02040503050406030204" pitchFamily="18" charset="0"/>
              </a:rPr>
              <a:t>Poorer communication or longer turnaround times</a:t>
            </a:r>
            <a:endParaRPr lang="en-US" sz="1400" dirty="0">
              <a:solidFill>
                <a:schemeClr val="accent3">
                  <a:lumMod val="50000"/>
                </a:schemeClr>
              </a:solidFill>
              <a:latin typeface="Cambria" panose="02040503050406030204" pitchFamily="18" charset="0"/>
              <a:ea typeface="Cambria" panose="02040503050406030204" pitchFamily="18" charset="0"/>
            </a:endParaRPr>
          </a:p>
          <a:p>
            <a:pPr algn="just">
              <a:lnSpc>
                <a:spcPct val="200000"/>
              </a:lnSpc>
              <a:spcAft>
                <a:spcPts val="1000"/>
              </a:spcAft>
            </a:pP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8" name="Straight Arrow Connector 7"/>
          <p:cNvCxnSpPr/>
          <p:nvPr/>
        </p:nvCxnSpPr>
        <p:spPr>
          <a:xfrm>
            <a:off x="6031834" y="545431"/>
            <a:ext cx="16042" cy="6312569"/>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575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GB" sz="2800" b="1" dirty="0"/>
              <a:t>KEY DRIVERS OF NPS AT ZIMRA &amp; OVERALL ZIMRA PAIN POINTS</a:t>
            </a:r>
            <a:endParaRPr lang="en-US" sz="1600" b="1" dirty="0"/>
          </a:p>
        </p:txBody>
      </p:sp>
      <p:cxnSp>
        <p:nvCxnSpPr>
          <p:cNvPr id="8" name="Straight Arrow Connector 7"/>
          <p:cNvCxnSpPr/>
          <p:nvPr/>
        </p:nvCxnSpPr>
        <p:spPr>
          <a:xfrm>
            <a:off x="5342024" y="545431"/>
            <a:ext cx="16042" cy="6312569"/>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60421" y="898357"/>
            <a:ext cx="5630781" cy="4298613"/>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Across all regions, NPS is influenced by: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Positive Drivers (Promoters)</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Efficient service and shorter queues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Professional and helpful staff</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Smooth digital transactions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Negative Drivers (Detractors)</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downtime and online platform issues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Long waiting times (especially at borders)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Poor communication and feedback delays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Perceived inefficiencies in handling queries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5791202" y="620871"/>
            <a:ext cx="6096000" cy="6161687"/>
          </a:xfrm>
          <a:prstGeom prst="rect">
            <a:avLst/>
          </a:prstGeom>
        </p:spPr>
        <p:txBody>
          <a:bodyPr>
            <a:spAutoFit/>
          </a:bodyPr>
          <a:lstStyle/>
          <a:p>
            <a:pPr>
              <a:lnSpc>
                <a:spcPct val="115000"/>
              </a:lnSpc>
              <a:spcAft>
                <a:spcPts val="1000"/>
              </a:spcAft>
            </a:pPr>
            <a:r>
              <a:rPr lang="en-ZW" sz="1600" b="1" u="sng" kern="100" dirty="0">
                <a:solidFill>
                  <a:srgbClr val="FF0000"/>
                </a:solidFill>
                <a:latin typeface="Cambria" panose="02040503050406030204" pitchFamily="18" charset="0"/>
                <a:ea typeface="Cambria" panose="02040503050406030204" pitchFamily="18" charset="0"/>
                <a:cs typeface="Times New Roman" panose="02020603050405020304" pitchFamily="18" charset="0"/>
              </a:rPr>
              <a:t>Overall ZIMRA Client Pain Points</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1000"/>
              </a:spcAf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a:t>
            </a:r>
            <a:r>
              <a:rPr lang="en-ZW" sz="1600" b="1" u="sng"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System &amp; Digital Platform Issues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is slow or unreliable, often only functional at night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Frequent system downtime affecting service delivery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Online platforms not user-friendly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Poor system maintenance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Payment processing delays across banks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a:t>
            </a:r>
            <a:r>
              <a:rPr lang="en-ZW" sz="1600" b="1" kern="100" dirty="0">
                <a:solidFill>
                  <a:srgbClr val="FF0000"/>
                </a:solidFill>
                <a:latin typeface="Cambria" panose="02040503050406030204" pitchFamily="18" charset="0"/>
                <a:ea typeface="Cambria" panose="02040503050406030204" pitchFamily="18" charset="0"/>
                <a:cs typeface="Times New Roman" panose="02020603050405020304" pitchFamily="18" charset="0"/>
              </a:rPr>
              <a:t>. </a:t>
            </a:r>
            <a:r>
              <a:rPr lang="en-ZW" sz="1600" b="1" kern="100" dirty="0">
                <a:latin typeface="Cambria" panose="02040503050406030204" pitchFamily="18" charset="0"/>
                <a:ea typeface="Cambria" panose="02040503050406030204" pitchFamily="18" charset="0"/>
                <a:cs typeface="Times New Roman" panose="02020603050405020304" pitchFamily="18" charset="0"/>
              </a:rPr>
              <a:t>Service Efficiency &amp; Delays</a:t>
            </a:r>
            <a:endParaRPr lang="en-US" sz="1600" kern="100" dirty="0">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Long waiting times and delayed processing of services (rebates, clearances, refunds)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at border posts and town offices, especially during holidays and peak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 physical inspections and document processing at border post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eg</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Beitbridge,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Kazungula</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and Plumtree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Rebate processing can take up to one month</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15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Bureaucratic procedures causing unnecessary delays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26816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GB" sz="2800" b="1" dirty="0"/>
              <a:t>ZIMRA PAIN POINTS</a:t>
            </a:r>
            <a:endParaRPr lang="en-US" sz="1600" b="1" dirty="0"/>
          </a:p>
        </p:txBody>
      </p:sp>
      <p:cxnSp>
        <p:nvCxnSpPr>
          <p:cNvPr id="8" name="Straight Arrow Connector 7"/>
          <p:cNvCxnSpPr/>
          <p:nvPr/>
        </p:nvCxnSpPr>
        <p:spPr>
          <a:xfrm>
            <a:off x="5831309" y="545430"/>
            <a:ext cx="16042" cy="6312569"/>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92505" y="819936"/>
            <a:ext cx="5486399" cy="6288901"/>
          </a:xfrm>
          <a:prstGeom prst="rect">
            <a:avLst/>
          </a:prstGeom>
        </p:spPr>
        <p:txBody>
          <a:bodyPr wrap="square">
            <a:spAutoFit/>
          </a:bodyPr>
          <a:lstStyle/>
          <a:p>
            <a:pPr algn="just">
              <a:lnSpc>
                <a:spcPct val="150000"/>
              </a:lnSpc>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Staffing &amp; Capacity Issues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Insufficient personnel at border posts and town offices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Staff shortages leading to slow service delivery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Staff not available or responsive on phone/email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e.g</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contact centre, Bulawayo Port,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Hwange,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Gwanda</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SCO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GMS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Communication &amp; Responsiveness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Contact lines often unanswered; emails and calls delayed (toll-free numbers not working) </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between ZIMRA and clients inconsistent there are multiple referrals without resolution especially at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Gweru, Belgravia LCO</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Poor guidance on processes and procedures</a:t>
            </a:r>
          </a:p>
          <a:p>
            <a:pPr marL="342900" lvl="0" indent="-342900" algn="just">
              <a:lnSpc>
                <a:spcPct val="150000"/>
              </a:lnSpc>
              <a:spcAft>
                <a:spcPts val="1000"/>
              </a:spcAft>
              <a:buSzPts val="1000"/>
              <a:buFont typeface="Wingdings" panose="05000000000000000000" pitchFamily="2" charset="2"/>
              <a:buChar char="Ø"/>
              <a:tabLst>
                <a:tab pos="457200" algn="l"/>
              </a:tabLst>
            </a:pP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5967666" y="644212"/>
            <a:ext cx="6096000" cy="6115007"/>
          </a:xfrm>
          <a:prstGeom prst="rect">
            <a:avLst/>
          </a:prstGeom>
        </p:spPr>
        <p:txBody>
          <a:bodyPr>
            <a:spAutoFit/>
          </a:bodyPr>
          <a:lstStyle/>
          <a:p>
            <a:pPr>
              <a:lnSpc>
                <a:spcPct val="150000"/>
              </a:lnSpc>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Customer Service &amp; Professionalism</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Staff are rude, harsh, or unprofessional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e,g</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Bindura as well as border post staff unprofessional during peak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Harassment at checkpoints despite compliance noted at Harare Airport, Beitbridge Border, Forbes Border Post, ZIMRA enforcement team</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Physical inspections and confiscations perceived as excessive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eg</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Harare Airports,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GMS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CEVA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6. Corruption, Fairness &amp; Accountability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Allegations of bribery for faster service most common at all border post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Perceived bias in service delivery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Accountability issues for staff conduct noted at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Gweru, Bulawayo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Mhlahlandela</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287924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8" y="443575"/>
            <a:ext cx="5630779" cy="5504584"/>
          </a:xfrm>
          <a:prstGeom prst="rect">
            <a:avLst/>
          </a:prstGeom>
        </p:spPr>
        <p:txBody>
          <a:bodyPr wrap="square">
            <a:spAutoFit/>
          </a:bodyPr>
          <a:lstStyle/>
          <a:p>
            <a:pPr>
              <a:lnSpc>
                <a:spcPct val="150000"/>
              </a:lnSpc>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Tax Compliance Burden &amp; SME Concerns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Complex tax processes for SMEs and individual taxpayers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Excessive penalties and interest charges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Tax obligations seen as punitive or inflexible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New taxpayers lack awareness and education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8. Documentation &amp; Process Complexity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Excessive documentation requirements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Forms disorganised, unavailable, or in short supply noted at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Mphoengs</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Beitbridge Border Post,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Maitengwe</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a:t>
            </a:r>
            <a:r>
              <a:rPr lang="en-ZW" sz="1600" kern="1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Kazungula</a:t>
            </a: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Sango Border Post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Procedures for reporting issues unclear</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7" name="Rectangle 6"/>
          <p:cNvSpPr/>
          <p:nvPr/>
        </p:nvSpPr>
        <p:spPr>
          <a:xfrm>
            <a:off x="6529137" y="443575"/>
            <a:ext cx="5406189" cy="5678478"/>
          </a:xfrm>
          <a:prstGeom prst="rect">
            <a:avLst/>
          </a:prstGeom>
        </p:spPr>
        <p:txBody>
          <a:bodyPr wrap="square">
            <a:spAutoFit/>
          </a:bodyPr>
          <a:lstStyle/>
          <a:p>
            <a:pPr>
              <a:lnSpc>
                <a:spcPct val="150000"/>
              </a:lnSpc>
            </a:pPr>
            <a:r>
              <a:rPr lang="en-ZW" b="1" u="sng" dirty="0">
                <a:solidFill>
                  <a:srgbClr val="FF0000"/>
                </a:solidFill>
                <a:latin typeface="Cambria" panose="02040503050406030204" pitchFamily="18" charset="0"/>
                <a:ea typeface="Cambria" panose="02040503050406030204" pitchFamily="18" charset="0"/>
              </a:rPr>
              <a:t>Overall Suggested Improvements for ZIMRA</a:t>
            </a:r>
            <a:endParaRPr lang="en-US" dirty="0">
              <a:solidFill>
                <a:srgbClr val="FF0000"/>
              </a:solidFill>
              <a:latin typeface="Cambria" panose="02040503050406030204" pitchFamily="18" charset="0"/>
              <a:ea typeface="Cambria" panose="02040503050406030204" pitchFamily="18" charset="0"/>
            </a:endParaRPr>
          </a:p>
          <a:p>
            <a:pPr>
              <a:lnSpc>
                <a:spcPct val="150000"/>
              </a:lnSpc>
            </a:pPr>
            <a:r>
              <a:rPr lang="en-ZW" sz="1600" b="1" dirty="0">
                <a:solidFill>
                  <a:schemeClr val="accent3">
                    <a:lumMod val="50000"/>
                  </a:schemeClr>
                </a:solidFill>
                <a:latin typeface="Cambria" panose="02040503050406030204" pitchFamily="18" charset="0"/>
                <a:ea typeface="Cambria" panose="02040503050406030204" pitchFamily="18" charset="0"/>
              </a:rPr>
              <a:t>1. System &amp; Digital Platform</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Upgrade and stabilise all digital platforms (</a:t>
            </a:r>
            <a:r>
              <a:rPr lang="en-ZW" sz="1600" dirty="0" err="1">
                <a:solidFill>
                  <a:schemeClr val="accent3">
                    <a:lumMod val="50000"/>
                  </a:schemeClr>
                </a:solidFill>
                <a:latin typeface="Cambria" panose="02040503050406030204" pitchFamily="18" charset="0"/>
                <a:ea typeface="Cambria" panose="02040503050406030204" pitchFamily="18" charset="0"/>
              </a:rPr>
              <a:t>TaRMS</a:t>
            </a:r>
            <a:r>
              <a:rPr lang="en-ZW" sz="1600" dirty="0">
                <a:solidFill>
                  <a:schemeClr val="accent3">
                    <a:lumMod val="50000"/>
                  </a:schemeClr>
                </a:solidFill>
                <a:latin typeface="Cambria" panose="02040503050406030204" pitchFamily="18" charset="0"/>
                <a:ea typeface="Cambria" panose="02040503050406030204" pitchFamily="18" charset="0"/>
              </a:rPr>
              <a:t>, online portals)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Ensure systems work 24/7 and perform consistently during peak hours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Improve ICT infrastructure and internet connectivity</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Regular system maintenance and updates but please raise awareness first to the ZIMRA clients if there are any system maintenance issues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nSpc>
                <a:spcPct val="150000"/>
              </a:lnSpc>
            </a:pPr>
            <a:r>
              <a:rPr lang="en-ZW" sz="1600" b="1" dirty="0">
                <a:solidFill>
                  <a:schemeClr val="accent3">
                    <a:lumMod val="50000"/>
                  </a:schemeClr>
                </a:solidFill>
                <a:latin typeface="Cambria" panose="02040503050406030204" pitchFamily="18" charset="0"/>
                <a:ea typeface="Cambria" panose="02040503050406030204" pitchFamily="18" charset="0"/>
              </a:rPr>
              <a:t>2. Service Efficiency &amp; Process Improvements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Streamline workflows and reduce waiting times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Process rebates, refunds, and clearances faster</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Introduce digital pre-clearance to reduce physical visits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nSpc>
                <a:spcPct val="150000"/>
              </a:lnSpc>
              <a:spcAft>
                <a:spcPts val="1000"/>
              </a:spcAft>
            </a:pP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9" name="Straight Arrow Connector 8"/>
          <p:cNvCxnSpPr/>
          <p:nvPr/>
        </p:nvCxnSpPr>
        <p:spPr>
          <a:xfrm>
            <a:off x="5935587" y="93454"/>
            <a:ext cx="40102" cy="6764546"/>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1A28A366-05C6-0392-3F3C-4FD2957102C0}"/>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GB" sz="2800" b="1" dirty="0"/>
              <a:t>ZIMRA PAIN POINTS &amp; OVERALL IMPROVEMENTS</a:t>
            </a:r>
            <a:endParaRPr lang="en-US" sz="1600" b="1" dirty="0"/>
          </a:p>
        </p:txBody>
      </p:sp>
    </p:spTree>
    <p:extLst>
      <p:ext uri="{BB962C8B-B14F-4D97-AF65-F5344CB8AC3E}">
        <p14:creationId xmlns:p14="http://schemas.microsoft.com/office/powerpoint/2010/main" val="37630744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9" name="Straight Arrow Connector 8"/>
          <p:cNvCxnSpPr/>
          <p:nvPr/>
        </p:nvCxnSpPr>
        <p:spPr>
          <a:xfrm>
            <a:off x="6184240" y="93454"/>
            <a:ext cx="40102" cy="6764546"/>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08553" y="374461"/>
            <a:ext cx="5975687" cy="6201698"/>
          </a:xfrm>
          <a:prstGeom prst="rect">
            <a:avLst/>
          </a:prstGeom>
        </p:spPr>
        <p:txBody>
          <a:bodyPr wrap="square">
            <a:spAutoFit/>
          </a:bodyPr>
          <a:lstStyle/>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Staffing &amp; Capacity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Increase staffing at border posts and town offices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Deploy extra personnel during holidays and peak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Ensure adequate staffing in contact centres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Communication &amp; Responsiveness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Improve responsiveness on phone lines, WhatsApp, and email</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Standardise information shared with clients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Notify clients proactively about changes in policies or systems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Assign dedicated liaison officers for complex client queries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Conduct regular feedback surveys and workshops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Customer Service &amp; Professionalism</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Train staff on professionalism, ethics, and client engagement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Encourage respectful and supportive treatment of all taxpayers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Monitor staff conduct and enforce accountability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 training to ZIMRA staff of Customer Handling or Customer Service Experience as well as Emotional Intelligence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Rotate staff to reduce opportunities for bias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6464968" y="187230"/>
            <a:ext cx="5727032" cy="6576159"/>
          </a:xfrm>
          <a:prstGeom prst="rect">
            <a:avLst/>
          </a:prstGeom>
        </p:spPr>
        <p:txBody>
          <a:bodyPr wrap="square">
            <a:spAutoFit/>
          </a:bodyPr>
          <a:lstStyle/>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6. Tax Compliance Support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Provide targeted SME training and support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Educate new taxpayers about processes and obligations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Simplify compliance procedures where possible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Review penalties and interest to be fair and reasonable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8. Documentation &amp; Process Simplification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Reduce the number of required documents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Digitise forms and make them easily accessible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Organise forms systematically and ensure availability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Clarify issue reporting procedures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9. Infrastructure &amp; Access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Ensure communication lines are functional at all times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Expand capacity for online and offline service access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10. Enforcement &amp; Border Post Practices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Train border and enforcement staff for fair and respectful conduct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Reduce unnecessary inspections or confiscations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Improve efficiency during peak travel or holiday periods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674396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21000"/>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9B51A1E-902D-48AF-9020-955120F399B6}" type="slidenum">
              <a:rPr lang="en-US" noProof="0" smtClean="0"/>
              <a:pPr/>
              <a:t>28</a:t>
            </a:fld>
            <a:endParaRPr lang="en-US" noProof="0" dirty="0"/>
          </a:p>
        </p:txBody>
      </p:sp>
      <p:sp>
        <p:nvSpPr>
          <p:cNvPr id="5" name="TextBox 4"/>
          <p:cNvSpPr txBox="1"/>
          <p:nvPr/>
        </p:nvSpPr>
        <p:spPr>
          <a:xfrm>
            <a:off x="1726186" y="642218"/>
            <a:ext cx="8739628" cy="1434496"/>
          </a:xfrm>
          <a:prstGeom prst="rect">
            <a:avLst/>
          </a:prstGeom>
          <a:solidFill>
            <a:schemeClr val="bg1"/>
          </a:solidFill>
          <a:ln>
            <a:noFill/>
          </a:ln>
          <a:effectLst>
            <a:outerShdw blurRad="149987" dist="250190" dir="8460000" algn="ctr">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p:spPr>
        <p:txBody>
          <a:bodyPr wrap="square" lIns="0" tIns="0" rIns="0" bIns="0" rtlCol="0" anchor="ctr">
            <a:noAutofit/>
            <a:sp3d extrusionH="57150">
              <a:bevelT w="38100" h="38100"/>
            </a:sp3d>
          </a:bodyPr>
          <a:lstStyle/>
          <a:p>
            <a:pPr algn="ctr"/>
            <a:r>
              <a:rPr lang="en-GB" sz="4400" dirty="0">
                <a:solidFill>
                  <a:schemeClr val="accent3">
                    <a:lumMod val="50000"/>
                  </a:schemeClr>
                </a:solidFill>
                <a:latin typeface="Cooper Black" panose="0208090404030B020404" pitchFamily="18" charset="0"/>
              </a:rPr>
              <a:t>REGIONAL ANALYSIS</a:t>
            </a:r>
            <a:endParaRPr lang="en-US" sz="4400" dirty="0">
              <a:solidFill>
                <a:schemeClr val="accent3">
                  <a:lumMod val="50000"/>
                </a:schemeClr>
              </a:solidFill>
              <a:latin typeface="Cooper Black" panose="0208090404030B0204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05034"/>
            <a:ext cx="2699618" cy="1652966"/>
          </a:xfrm>
          <a:prstGeom prst="rect">
            <a:avLst/>
          </a:prstGeom>
          <a:effectLst>
            <a:softEdge rad="3175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2569" y="4945706"/>
            <a:ext cx="2069432" cy="1912294"/>
          </a:xfrm>
          <a:prstGeom prst="rect">
            <a:avLst/>
          </a:prstGeom>
        </p:spPr>
      </p:pic>
      <p:sp>
        <p:nvSpPr>
          <p:cNvPr id="2" name="TextBox 1">
            <a:extLst>
              <a:ext uri="{FF2B5EF4-FFF2-40B4-BE49-F238E27FC236}">
                <a16:creationId xmlns:a16="http://schemas.microsoft.com/office/drawing/2014/main" id="{96F43245-CC17-A427-583B-9975C02E8199}"/>
              </a:ext>
            </a:extLst>
          </p:cNvPr>
          <p:cNvSpPr txBox="1"/>
          <p:nvPr/>
        </p:nvSpPr>
        <p:spPr>
          <a:xfrm>
            <a:off x="1578545" y="3511210"/>
            <a:ext cx="8739628" cy="1434496"/>
          </a:xfrm>
          <a:prstGeom prst="rect">
            <a:avLst/>
          </a:prstGeom>
          <a:solidFill>
            <a:schemeClr val="bg1"/>
          </a:solidFill>
          <a:ln>
            <a:noFill/>
          </a:ln>
          <a:effectLst>
            <a:outerShdw blurRad="149987" dist="250190" dir="8460000" algn="ctr">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p:spPr>
        <p:txBody>
          <a:bodyPr wrap="square" lIns="0" tIns="0" rIns="0" bIns="0" rtlCol="0" anchor="ctr">
            <a:noAutofit/>
            <a:sp3d extrusionH="57150">
              <a:bevelT w="38100" h="38100"/>
            </a:sp3d>
          </a:bodyPr>
          <a:lstStyle/>
          <a:p>
            <a:pPr algn="ctr"/>
            <a:r>
              <a:rPr lang="en-GB" sz="4400" dirty="0">
                <a:solidFill>
                  <a:schemeClr val="accent3">
                    <a:lumMod val="50000"/>
                  </a:schemeClr>
                </a:solidFill>
                <a:latin typeface="Cooper Black" panose="0208090404030B020404" pitchFamily="18" charset="0"/>
              </a:rPr>
              <a:t>BEITBRIDGE</a:t>
            </a:r>
            <a:endParaRPr lang="en-US" sz="4400" dirty="0">
              <a:solidFill>
                <a:schemeClr val="accent3">
                  <a:lumMod val="50000"/>
                </a:schemeClr>
              </a:solidFill>
              <a:latin typeface="Cooper Black" panose="0208090404030B020404" pitchFamily="18" charset="0"/>
            </a:endParaRPr>
          </a:p>
        </p:txBody>
      </p:sp>
    </p:spTree>
    <p:extLst>
      <p:ext uri="{BB962C8B-B14F-4D97-AF65-F5344CB8AC3E}">
        <p14:creationId xmlns:p14="http://schemas.microsoft.com/office/powerpoint/2010/main" val="2951441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000" b="1" dirty="0"/>
              <a:t>BEITBRIDGE BORDER POST SERVICE CHALLENGES ANALYSIS </a:t>
            </a:r>
            <a:r>
              <a:rPr lang="en-ZW" sz="1800" b="1" dirty="0"/>
              <a:t>(</a:t>
            </a:r>
            <a:r>
              <a:rPr lang="en-ZW" sz="1800" dirty="0"/>
              <a:t>BEITBRIDGE BORDER VS TOWN POST</a:t>
            </a:r>
            <a:r>
              <a:rPr lang="en-ZW" sz="1800" b="1" dirty="0"/>
              <a:t>)</a:t>
            </a:r>
            <a:endParaRPr lang="en-US" sz="800" b="1" dirty="0"/>
          </a:p>
        </p:txBody>
      </p:sp>
      <p:graphicFrame>
        <p:nvGraphicFramePr>
          <p:cNvPr id="4" name="Chart 3">
            <a:extLst>
              <a:ext uri="{FF2B5EF4-FFF2-40B4-BE49-F238E27FC236}">
                <a16:creationId xmlns:a16="http://schemas.microsoft.com/office/drawing/2014/main" id="{3C5B9BD0-37AD-026A-34BF-863D370422CA}"/>
              </a:ext>
            </a:extLst>
          </p:cNvPr>
          <p:cNvGraphicFramePr/>
          <p:nvPr>
            <p:extLst>
              <p:ext uri="{D42A27DB-BD31-4B8C-83A1-F6EECF244321}">
                <p14:modId xmlns:p14="http://schemas.microsoft.com/office/powerpoint/2010/main" val="2279648242"/>
              </p:ext>
            </p:extLst>
          </p:nvPr>
        </p:nvGraphicFramePr>
        <p:xfrm>
          <a:off x="1800726" y="722929"/>
          <a:ext cx="8273715" cy="4426585"/>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320842" y="5327012"/>
            <a:ext cx="11550315" cy="1200329"/>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Service challenges in the Beitbridge Region are driven by a combination of operational delays at the Border Post and system-related inefficiencies at the Town Office, with information clarity and documentation requirements consistently contributing to increased customer effort across both stations.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762670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D87D-E475-451A-B36C-E4A4F63609C1}"/>
              </a:ext>
            </a:extLst>
          </p:cNvPr>
          <p:cNvSpPr>
            <a:spLocks noGrp="1"/>
          </p:cNvSpPr>
          <p:nvPr>
            <p:ph type="ctrTitle"/>
          </p:nvPr>
        </p:nvSpPr>
        <p:spPr>
          <a:xfrm>
            <a:off x="0" y="1"/>
            <a:ext cx="12192000" cy="587140"/>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ea typeface="Cambria" panose="02040503050406030204" pitchFamily="18" charset="0"/>
              </a:rPr>
              <a:t>CLIENT SATISFACTION SURVEY OVERVIEW – Q1 2026</a:t>
            </a:r>
            <a:endParaRPr lang="en-US" sz="2800" b="1" dirty="0">
              <a:ea typeface="Cambria" panose="02040503050406030204" pitchFamily="18" charset="0"/>
            </a:endParaRPr>
          </a:p>
        </p:txBody>
      </p:sp>
      <p:sp>
        <p:nvSpPr>
          <p:cNvPr id="5" name="Content Placeholder 4"/>
          <p:cNvSpPr>
            <a:spLocks noGrp="1"/>
          </p:cNvSpPr>
          <p:nvPr>
            <p:ph idx="15"/>
          </p:nvPr>
        </p:nvSpPr>
        <p:spPr>
          <a:xfrm>
            <a:off x="105454" y="587142"/>
            <a:ext cx="11902770" cy="6270858"/>
          </a:xfrm>
        </p:spPr>
        <p:txBody>
          <a:bodyPr/>
          <a:lstStyle/>
          <a:p>
            <a:pPr algn="just">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The overall Client Satisfaction Index (CSI) for </a:t>
            </a:r>
            <a:r>
              <a:rPr lang="en-GB" sz="1600" b="1" dirty="0">
                <a:solidFill>
                  <a:schemeClr val="accent3">
                    <a:lumMod val="50000"/>
                  </a:schemeClr>
                </a:solidFill>
                <a:latin typeface="Cambria" panose="02040503050406030204" pitchFamily="18" charset="0"/>
                <a:ea typeface="Cambria" panose="02040503050406030204" pitchFamily="18" charset="0"/>
              </a:rPr>
              <a:t>Q1 2026</a:t>
            </a:r>
            <a:r>
              <a:rPr lang="en-GB" sz="1600" dirty="0">
                <a:solidFill>
                  <a:schemeClr val="accent3">
                    <a:lumMod val="50000"/>
                  </a:schemeClr>
                </a:solidFill>
                <a:latin typeface="Cambria" panose="02040503050406030204" pitchFamily="18" charset="0"/>
                <a:ea typeface="Cambria" panose="02040503050406030204" pitchFamily="18" charset="0"/>
              </a:rPr>
              <a:t> is recorded at </a:t>
            </a:r>
            <a:r>
              <a:rPr lang="en-GB" sz="1600" b="1" dirty="0">
                <a:solidFill>
                  <a:schemeClr val="accent3">
                    <a:lumMod val="50000"/>
                  </a:schemeClr>
                </a:solidFill>
                <a:latin typeface="Cambria" panose="02040503050406030204" pitchFamily="18" charset="0"/>
                <a:ea typeface="Cambria" panose="02040503050406030204" pitchFamily="18" charset="0"/>
              </a:rPr>
              <a:t>74%</a:t>
            </a:r>
            <a:r>
              <a:rPr lang="en-GB" sz="1600" dirty="0">
                <a:solidFill>
                  <a:schemeClr val="accent3">
                    <a:lumMod val="50000"/>
                  </a:schemeClr>
                </a:solidFill>
                <a:latin typeface="Cambria" panose="02040503050406030204" pitchFamily="18" charset="0"/>
                <a:ea typeface="Cambria" panose="02040503050406030204" pitchFamily="18" charset="0"/>
              </a:rPr>
              <a:t>, reflecting a generally positive client experience across ZIMRA services. Satisfaction is supported by strong performance across key service attributes, particularly </a:t>
            </a:r>
            <a:r>
              <a:rPr lang="en-GB" sz="1600" b="1" dirty="0">
                <a:solidFill>
                  <a:schemeClr val="accent3">
                    <a:lumMod val="50000"/>
                  </a:schemeClr>
                </a:solidFill>
                <a:latin typeface="Cambria" panose="02040503050406030204" pitchFamily="18" charset="0"/>
                <a:ea typeface="Cambria" panose="02040503050406030204" pitchFamily="18" charset="0"/>
              </a:rPr>
              <a:t>Access and Inclusion (79%)</a:t>
            </a:r>
            <a:r>
              <a:rPr lang="en-GB" sz="1600" dirty="0">
                <a:solidFill>
                  <a:schemeClr val="accent3">
                    <a:lumMod val="50000"/>
                  </a:schemeClr>
                </a:solidFill>
                <a:latin typeface="Cambria" panose="02040503050406030204" pitchFamily="18" charset="0"/>
                <a:ea typeface="Cambria" panose="02040503050406030204" pitchFamily="18" charset="0"/>
              </a:rPr>
              <a:t>, </a:t>
            </a:r>
            <a:r>
              <a:rPr lang="en-GB" sz="1600" b="1" dirty="0">
                <a:solidFill>
                  <a:schemeClr val="accent3">
                    <a:lumMod val="50000"/>
                  </a:schemeClr>
                </a:solidFill>
                <a:latin typeface="Cambria" panose="02040503050406030204" pitchFamily="18" charset="0"/>
                <a:ea typeface="Cambria" panose="02040503050406030204" pitchFamily="18" charset="0"/>
              </a:rPr>
              <a:t>Public Trust (78%)</a:t>
            </a:r>
            <a:r>
              <a:rPr lang="en-GB" sz="1600" dirty="0">
                <a:solidFill>
                  <a:schemeClr val="accent3">
                    <a:lumMod val="50000"/>
                  </a:schemeClr>
                </a:solidFill>
                <a:latin typeface="Cambria" panose="02040503050406030204" pitchFamily="18" charset="0"/>
                <a:ea typeface="Cambria" panose="02040503050406030204" pitchFamily="18" charset="0"/>
              </a:rPr>
              <a:t>, and </a:t>
            </a:r>
            <a:r>
              <a:rPr lang="en-GB" sz="1600" b="1" dirty="0">
                <a:solidFill>
                  <a:schemeClr val="accent3">
                    <a:lumMod val="50000"/>
                  </a:schemeClr>
                </a:solidFill>
                <a:latin typeface="Cambria" panose="02040503050406030204" pitchFamily="18" charset="0"/>
                <a:ea typeface="Cambria" panose="02040503050406030204" pitchFamily="18" charset="0"/>
              </a:rPr>
              <a:t>Brand Strength/Reputation (78%)</a:t>
            </a:r>
            <a:r>
              <a:rPr lang="en-GB" sz="1600" dirty="0">
                <a:solidFill>
                  <a:schemeClr val="accent3">
                    <a:lumMod val="50000"/>
                  </a:schemeClr>
                </a:solidFill>
                <a:latin typeface="Cambria" panose="02040503050406030204" pitchFamily="18" charset="0"/>
                <a:ea typeface="Cambria" panose="02040503050406030204" pitchFamily="18" charset="0"/>
              </a:rPr>
              <a:t>, indicating growing confidence in the Authority’s service delivery and institutional standing.</a:t>
            </a:r>
          </a:p>
          <a:p>
            <a:pPr algn="just">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Operational efficiency indicators also remain favourable, with </a:t>
            </a:r>
            <a:r>
              <a:rPr lang="en-GB" sz="1600" b="1" dirty="0">
                <a:solidFill>
                  <a:schemeClr val="accent3">
                    <a:lumMod val="50000"/>
                  </a:schemeClr>
                </a:solidFill>
                <a:latin typeface="Cambria" panose="02040503050406030204" pitchFamily="18" charset="0"/>
                <a:ea typeface="Cambria" panose="02040503050406030204" pitchFamily="18" charset="0"/>
              </a:rPr>
              <a:t>Customer Effort Score (77%)</a:t>
            </a:r>
            <a:r>
              <a:rPr lang="en-GB" sz="1600" dirty="0">
                <a:solidFill>
                  <a:schemeClr val="accent3">
                    <a:lumMod val="50000"/>
                  </a:schemeClr>
                </a:solidFill>
                <a:latin typeface="Cambria" panose="02040503050406030204" pitchFamily="18" charset="0"/>
                <a:ea typeface="Cambria" panose="02040503050406030204" pitchFamily="18" charset="0"/>
              </a:rPr>
              <a:t> and </a:t>
            </a:r>
            <a:r>
              <a:rPr lang="en-GB" sz="1600" b="1" dirty="0">
                <a:solidFill>
                  <a:schemeClr val="accent3">
                    <a:lumMod val="50000"/>
                  </a:schemeClr>
                </a:solidFill>
                <a:latin typeface="Cambria" panose="02040503050406030204" pitchFamily="18" charset="0"/>
                <a:ea typeface="Cambria" panose="02040503050406030204" pitchFamily="18" charset="0"/>
              </a:rPr>
              <a:t>Service Efficiency and Competence (77%)</a:t>
            </a:r>
            <a:r>
              <a:rPr lang="en-GB" sz="1600" dirty="0">
                <a:solidFill>
                  <a:schemeClr val="accent3">
                    <a:lumMod val="50000"/>
                  </a:schemeClr>
                </a:solidFill>
                <a:latin typeface="Cambria" panose="02040503050406030204" pitchFamily="18" charset="0"/>
                <a:ea typeface="Cambria" panose="02040503050406030204" pitchFamily="18" charset="0"/>
              </a:rPr>
              <a:t> suggesting that clients are able to access services with relative ease and interact with capable personnel. However, comparatively lower scores in </a:t>
            </a:r>
            <a:r>
              <a:rPr lang="en-GB" sz="1600" b="1" dirty="0">
                <a:solidFill>
                  <a:schemeClr val="accent3">
                    <a:lumMod val="50000"/>
                  </a:schemeClr>
                </a:solidFill>
                <a:latin typeface="Cambria" panose="02040503050406030204" pitchFamily="18" charset="0"/>
                <a:ea typeface="Cambria" panose="02040503050406030204" pitchFamily="18" charset="0"/>
              </a:rPr>
              <a:t>Reputational Risk (73%)</a:t>
            </a:r>
            <a:r>
              <a:rPr lang="en-GB" sz="1600" dirty="0">
                <a:solidFill>
                  <a:schemeClr val="accent3">
                    <a:lumMod val="50000"/>
                  </a:schemeClr>
                </a:solidFill>
                <a:latin typeface="Cambria" panose="02040503050406030204" pitchFamily="18" charset="0"/>
                <a:ea typeface="Cambria" panose="02040503050406030204" pitchFamily="18" charset="0"/>
              </a:rPr>
              <a:t> and </a:t>
            </a:r>
            <a:r>
              <a:rPr lang="en-GB" sz="1600" b="1" dirty="0">
                <a:solidFill>
                  <a:schemeClr val="accent3">
                    <a:lumMod val="50000"/>
                  </a:schemeClr>
                </a:solidFill>
                <a:latin typeface="Cambria" panose="02040503050406030204" pitchFamily="18" charset="0"/>
                <a:ea typeface="Cambria" panose="02040503050406030204" pitchFamily="18" charset="0"/>
              </a:rPr>
              <a:t>Integrity and Governance Climate (73%)</a:t>
            </a:r>
            <a:r>
              <a:rPr lang="en-GB" sz="1600" dirty="0">
                <a:solidFill>
                  <a:schemeClr val="accent3">
                    <a:lumMod val="50000"/>
                  </a:schemeClr>
                </a:solidFill>
                <a:latin typeface="Cambria" panose="02040503050406030204" pitchFamily="18" charset="0"/>
                <a:ea typeface="Cambria" panose="02040503050406030204" pitchFamily="18" charset="0"/>
              </a:rPr>
              <a:t> highlight areas requiring continued attention to strengthen overall perception and trust.</a:t>
            </a:r>
          </a:p>
          <a:p>
            <a:pPr algn="just">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In terms of client advocacy, the overall </a:t>
            </a:r>
            <a:r>
              <a:rPr lang="en-GB" sz="1600" b="1" dirty="0">
                <a:solidFill>
                  <a:schemeClr val="accent3">
                    <a:lumMod val="50000"/>
                  </a:schemeClr>
                </a:solidFill>
                <a:latin typeface="Cambria" panose="02040503050406030204" pitchFamily="18" charset="0"/>
                <a:ea typeface="Cambria" panose="02040503050406030204" pitchFamily="18" charset="0"/>
              </a:rPr>
              <a:t>Net Promoter Score (NPS) stands at +11</a:t>
            </a:r>
            <a:r>
              <a:rPr lang="en-GB" sz="1600" dirty="0">
                <a:solidFill>
                  <a:schemeClr val="accent3">
                    <a:lumMod val="50000"/>
                  </a:schemeClr>
                </a:solidFill>
                <a:latin typeface="Cambria" panose="02040503050406030204" pitchFamily="18" charset="0"/>
                <a:ea typeface="Cambria" panose="02040503050406030204" pitchFamily="18" charset="0"/>
              </a:rPr>
              <a:t>, indicating moderate levels of client loyalty. Regional performance shows variability, with </a:t>
            </a:r>
            <a:r>
              <a:rPr lang="en-GB" sz="1600" b="1" dirty="0">
                <a:solidFill>
                  <a:schemeClr val="accent3">
                    <a:lumMod val="50000"/>
                  </a:schemeClr>
                </a:solidFill>
                <a:latin typeface="Cambria" panose="02040503050406030204" pitchFamily="18" charset="0"/>
                <a:ea typeface="Cambria" panose="02040503050406030204" pitchFamily="18" charset="0"/>
              </a:rPr>
              <a:t>Region 3 (+17)</a:t>
            </a:r>
            <a:r>
              <a:rPr lang="en-GB" sz="1600" dirty="0">
                <a:solidFill>
                  <a:schemeClr val="accent3">
                    <a:lumMod val="50000"/>
                  </a:schemeClr>
                </a:solidFill>
                <a:latin typeface="Cambria" panose="02040503050406030204" pitchFamily="18" charset="0"/>
                <a:ea typeface="Cambria" panose="02040503050406030204" pitchFamily="18" charset="0"/>
              </a:rPr>
              <a:t> and </a:t>
            </a:r>
            <a:r>
              <a:rPr lang="en-GB" sz="1600" b="1" dirty="0">
                <a:solidFill>
                  <a:schemeClr val="accent3">
                    <a:lumMod val="50000"/>
                  </a:schemeClr>
                </a:solidFill>
                <a:latin typeface="Cambria" panose="02040503050406030204" pitchFamily="18" charset="0"/>
                <a:ea typeface="Cambria" panose="02040503050406030204" pitchFamily="18" charset="0"/>
              </a:rPr>
              <a:t>Forbes (+15)</a:t>
            </a:r>
            <a:r>
              <a:rPr lang="en-GB" sz="1600" dirty="0">
                <a:solidFill>
                  <a:schemeClr val="accent3">
                    <a:lumMod val="50000"/>
                  </a:schemeClr>
                </a:solidFill>
                <a:latin typeface="Cambria" panose="02040503050406030204" pitchFamily="18" charset="0"/>
                <a:ea typeface="Cambria" panose="02040503050406030204" pitchFamily="18" charset="0"/>
              </a:rPr>
              <a:t> demonstrating stronger advocacy, while </a:t>
            </a:r>
            <a:r>
              <a:rPr lang="en-GB" sz="1600" b="1" dirty="0">
                <a:solidFill>
                  <a:schemeClr val="accent3">
                    <a:lumMod val="50000"/>
                  </a:schemeClr>
                </a:solidFill>
                <a:latin typeface="Cambria" panose="02040503050406030204" pitchFamily="18" charset="0"/>
                <a:ea typeface="Cambria" panose="02040503050406030204" pitchFamily="18" charset="0"/>
              </a:rPr>
              <a:t>Region 1 (+4)</a:t>
            </a:r>
            <a:r>
              <a:rPr lang="en-GB" sz="1600" dirty="0">
                <a:solidFill>
                  <a:schemeClr val="accent3">
                    <a:lumMod val="50000"/>
                  </a:schemeClr>
                </a:solidFill>
                <a:latin typeface="Cambria" panose="02040503050406030204" pitchFamily="18" charset="0"/>
                <a:ea typeface="Cambria" panose="02040503050406030204" pitchFamily="18" charset="0"/>
              </a:rPr>
              <a:t> and </a:t>
            </a:r>
            <a:r>
              <a:rPr lang="en-GB" sz="1600" b="1" dirty="0" err="1">
                <a:solidFill>
                  <a:schemeClr val="accent3">
                    <a:lumMod val="50000"/>
                  </a:schemeClr>
                </a:solidFill>
                <a:latin typeface="Cambria" panose="02040503050406030204" pitchFamily="18" charset="0"/>
                <a:ea typeface="Cambria" panose="02040503050406030204" pitchFamily="18" charset="0"/>
              </a:rPr>
              <a:t>Beitbridge</a:t>
            </a:r>
            <a:r>
              <a:rPr lang="en-GB" sz="1600" b="1" dirty="0">
                <a:solidFill>
                  <a:schemeClr val="accent3">
                    <a:lumMod val="50000"/>
                  </a:schemeClr>
                </a:solidFill>
                <a:latin typeface="Cambria" panose="02040503050406030204" pitchFamily="18" charset="0"/>
                <a:ea typeface="Cambria" panose="02040503050406030204" pitchFamily="18" charset="0"/>
              </a:rPr>
              <a:t> (+9)</a:t>
            </a:r>
            <a:r>
              <a:rPr lang="en-GB" sz="1600" dirty="0">
                <a:solidFill>
                  <a:schemeClr val="accent3">
                    <a:lumMod val="50000"/>
                  </a:schemeClr>
                </a:solidFill>
                <a:latin typeface="Cambria" panose="02040503050406030204" pitchFamily="18" charset="0"/>
                <a:ea typeface="Cambria" panose="02040503050406030204" pitchFamily="18" charset="0"/>
              </a:rPr>
              <a:t> indicate comparatively lower levels of client endorsement.</a:t>
            </a:r>
          </a:p>
          <a:p>
            <a:pPr algn="just">
              <a:lnSpc>
                <a:spcPct val="150000"/>
              </a:lnSpc>
              <a:buFont typeface="Wingdings" panose="05000000000000000000" pitchFamily="2" charset="2"/>
              <a:buChar char="Ø"/>
            </a:pPr>
            <a:r>
              <a:rPr lang="en-US" sz="1600" dirty="0">
                <a:solidFill>
                  <a:schemeClr val="accent3">
                    <a:lumMod val="50000"/>
                  </a:schemeClr>
                </a:solidFill>
                <a:latin typeface="Cambria" panose="02040503050406030204" pitchFamily="18" charset="0"/>
                <a:ea typeface="Cambria" panose="02040503050406030204" pitchFamily="18" charset="0"/>
              </a:rPr>
              <a:t>A total of 1,544 responses were collected nationwide during the survey period through a combination of online and physical data collection methods across all administrative regions.</a:t>
            </a:r>
          </a:p>
          <a:p>
            <a:pPr algn="just">
              <a:lnSpc>
                <a:spcPct val="150000"/>
              </a:lnSpc>
              <a:buFont typeface="Wingdings" panose="05000000000000000000" pitchFamily="2" charset="2"/>
              <a:buChar char="Ø"/>
            </a:pPr>
            <a:r>
              <a:rPr lang="en-US" sz="1600" dirty="0">
                <a:solidFill>
                  <a:schemeClr val="accent3">
                    <a:lumMod val="50000"/>
                  </a:schemeClr>
                </a:solidFill>
                <a:latin typeface="Cambria" panose="02040503050406030204" pitchFamily="18" charset="0"/>
                <a:ea typeface="Cambria" panose="02040503050406030204" pitchFamily="18" charset="0"/>
              </a:rPr>
              <a:t>Following data cleaning and validation including the removal of duplicate submissions, incomplete questionnaires, and responses with insufficient coverage of key service attributes the final dataset was used for Customer Satisfaction Index (CSI) computation and net-score analysis. </a:t>
            </a:r>
          </a:p>
        </p:txBody>
      </p:sp>
    </p:spTree>
    <p:extLst>
      <p:ext uri="{BB962C8B-B14F-4D97-AF65-F5344CB8AC3E}">
        <p14:creationId xmlns:p14="http://schemas.microsoft.com/office/powerpoint/2010/main" val="20548914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2927" y="252806"/>
            <a:ext cx="5630779" cy="6417141"/>
          </a:xfrm>
          <a:prstGeom prst="rect">
            <a:avLst/>
          </a:prstGeom>
        </p:spPr>
        <p:txBody>
          <a:bodyPr wrap="square">
            <a:spAutoFit/>
          </a:bodyPr>
          <a:lstStyle/>
          <a:p>
            <a:pPr>
              <a:lnSpc>
                <a:spcPct val="150000"/>
              </a:lnSpc>
              <a:spcAft>
                <a:spcPts val="1000"/>
              </a:spcAft>
            </a:pPr>
            <a:r>
              <a:rPr lang="en-ZW" sz="1600" b="1"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Major Challenge: Delays (Border: 30% | Town: 25%)</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emerge as the most significant issue across both stations, particularly at the Border Post.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Symbol" panose="05050102010706020507" pitchFamily="18" charset="2"/>
              <a:buChar char=""/>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At the Border Post, this is driven by: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transaction volumes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Clearance bottlenecks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Physical verification processes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Symbol" panose="05050102010706020507" pitchFamily="18" charset="2"/>
              <a:buChar char=""/>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At the Town Office, delays are present but less severe, likely linked to:</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Internal processing inefficiencies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slower response times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are the primary pressure point, especially at the Border, directly affecting customer effort and overall satisfaction.</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432884" y="393870"/>
            <a:ext cx="5390147" cy="5052665"/>
          </a:xfrm>
          <a:prstGeom prst="rect">
            <a:avLst/>
          </a:prstGeom>
        </p:spPr>
        <p:txBody>
          <a:bodyPr wrap="square">
            <a:spAutoFit/>
          </a:bodyPr>
          <a:lstStyle/>
          <a:p>
            <a:pPr>
              <a:lnSpc>
                <a:spcPct val="150000"/>
              </a:lnSpc>
              <a:spcAft>
                <a:spcPts val="1000"/>
              </a:spcAft>
            </a:pPr>
            <a:r>
              <a:rPr lang="en-ZW" sz="1600" b="1"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System Issues (Border: 22% | Town: 27%)</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challenges are more pronounced at the Town Office.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Symbol" panose="05050102010706020507" pitchFamily="18" charset="2"/>
              <a:buChar char=""/>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Town Office: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Greater reliance on digital platforms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downtime or slow systems impacting service delivery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Symbol" panose="05050102010706020507" pitchFamily="18" charset="2"/>
              <a:buChar char=""/>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Border Post: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Systems are critical, but operational processes partly compensate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While the Border struggles with physical congestion, the Town Office is more affected by digital system reliability.</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7" name="Straight Arrow Connector 6"/>
          <p:cNvCxnSpPr/>
          <p:nvPr/>
        </p:nvCxnSpPr>
        <p:spPr>
          <a:xfrm flipH="1">
            <a:off x="5807242" y="252806"/>
            <a:ext cx="64169" cy="6484878"/>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85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a:off x="6051884" y="288758"/>
            <a:ext cx="4011" cy="6288505"/>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68969" y="0"/>
            <a:ext cx="5438274" cy="7223003"/>
          </a:xfrm>
          <a:prstGeom prst="rect">
            <a:avLst/>
          </a:prstGeom>
        </p:spPr>
        <p:txBody>
          <a:bodyPr wrap="square">
            <a:spAutoFit/>
          </a:bodyPr>
          <a:lstStyle/>
          <a:p>
            <a:pPr>
              <a:lnSpc>
                <a:spcPct val="150000"/>
              </a:lnSpc>
              <a:spcAft>
                <a:spcPts val="1000"/>
              </a:spcAft>
            </a:pPr>
            <a:r>
              <a:rPr lang="en-ZW" sz="1600" b="1"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Unclear Information (Border: 17% | Town: 16%)</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Fairly consistent across both stations.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experience: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Lack of clarity on procedures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Uncertainty on requirements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There is a system-wide gap in information clarity, contributing to repeated inquiries and increased customer effort.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(Border: 13% | Town: 16%)</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Slightly higher concern at the Town Office</a:t>
            </a:r>
          </a:p>
          <a:p>
            <a:pPr lvl="0">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Town Office: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Gaps in feedback and updates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Limited proactive engagement</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Border Post:</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Communication affected more by workload than structure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nSpc>
                <a:spcPct val="150000"/>
              </a:lnSpc>
            </a:pPr>
            <a:endParaRPr lang="en-US" sz="1600" dirty="0">
              <a:solidFill>
                <a:schemeClr val="accent3">
                  <a:lumMod val="50000"/>
                </a:schemeClr>
              </a:solidFill>
              <a:latin typeface="Cambria" panose="02040503050406030204" pitchFamily="18" charset="0"/>
              <a:ea typeface="Cambria" panose="02040503050406030204" pitchFamily="18" charset="0"/>
            </a:endParaRPr>
          </a:p>
        </p:txBody>
      </p:sp>
      <p:sp>
        <p:nvSpPr>
          <p:cNvPr id="3" name="Rectangle 2"/>
          <p:cNvSpPr/>
          <p:nvPr/>
        </p:nvSpPr>
        <p:spPr>
          <a:xfrm>
            <a:off x="6464967" y="288758"/>
            <a:ext cx="5582653" cy="4555093"/>
          </a:xfrm>
          <a:prstGeom prst="rect">
            <a:avLst/>
          </a:prstGeom>
        </p:spPr>
        <p:txBody>
          <a:bodyPr wrap="square">
            <a:spAutoFit/>
          </a:bodyPr>
          <a:lstStyle/>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is not critically weak but remains an area for service enhancement, especially in managing expectations.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Documentation Requirements (Border: 13% | Town: 14%)</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Almost identical across both stations.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perceive: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Processes as cumbersome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Requirements as excessive or unclear</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Documentation is viewed as procedurally heavy, reinforcing the high Customer Effort Scores observed earlier.</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11748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694015372"/>
              </p:ext>
            </p:extLst>
          </p:nvPr>
        </p:nvGraphicFramePr>
        <p:xfrm>
          <a:off x="0" y="0"/>
          <a:ext cx="12192000" cy="4090737"/>
        </p:xfrm>
        <a:graphic>
          <a:graphicData uri="http://schemas.openxmlformats.org/drawingml/2006/table">
            <a:tbl>
              <a:tblPr firstRow="1" firstCol="1" bandRow="1">
                <a:tableStyleId>{0E3FDE45-AF77-4B5C-9715-49D594BDF05E}</a:tableStyleId>
              </a:tblPr>
              <a:tblGrid>
                <a:gridCol w="4636168">
                  <a:extLst>
                    <a:ext uri="{9D8B030D-6E8A-4147-A177-3AD203B41FA5}">
                      <a16:colId xmlns:a16="http://schemas.microsoft.com/office/drawing/2014/main" val="1388679704"/>
                    </a:ext>
                  </a:extLst>
                </a:gridCol>
                <a:gridCol w="3144252">
                  <a:extLst>
                    <a:ext uri="{9D8B030D-6E8A-4147-A177-3AD203B41FA5}">
                      <a16:colId xmlns:a16="http://schemas.microsoft.com/office/drawing/2014/main" val="1700106492"/>
                    </a:ext>
                  </a:extLst>
                </a:gridCol>
                <a:gridCol w="2390274">
                  <a:extLst>
                    <a:ext uri="{9D8B030D-6E8A-4147-A177-3AD203B41FA5}">
                      <a16:colId xmlns:a16="http://schemas.microsoft.com/office/drawing/2014/main" val="3036501229"/>
                    </a:ext>
                  </a:extLst>
                </a:gridCol>
                <a:gridCol w="2021306">
                  <a:extLst>
                    <a:ext uri="{9D8B030D-6E8A-4147-A177-3AD203B41FA5}">
                      <a16:colId xmlns:a16="http://schemas.microsoft.com/office/drawing/2014/main" val="1034707615"/>
                    </a:ext>
                  </a:extLst>
                </a:gridCol>
              </a:tblGrid>
              <a:tr h="343317">
                <a:tc>
                  <a:txBody>
                    <a:bodyPr/>
                    <a:lstStyle/>
                    <a:p>
                      <a:pPr>
                        <a:lnSpc>
                          <a:spcPct val="115000"/>
                        </a:lnSpc>
                        <a:spcAft>
                          <a:spcPts val="0"/>
                        </a:spcAft>
                      </a:pPr>
                      <a:r>
                        <a:rPr lang="en-US" sz="1600" kern="0" dirty="0">
                          <a:solidFill>
                            <a:schemeClr val="bg1"/>
                          </a:solidFill>
                          <a:effectLst/>
                          <a:latin typeface="Cambria" panose="02040503050406030204" pitchFamily="18" charset="0"/>
                          <a:ea typeface="Cambria" panose="02040503050406030204" pitchFamily="18" charset="0"/>
                        </a:rPr>
                        <a:t>Attributes</a:t>
                      </a:r>
                      <a:endParaRPr lang="en-US" sz="16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15000"/>
                        </a:lnSpc>
                        <a:spcAft>
                          <a:spcPts val="0"/>
                        </a:spcAft>
                      </a:pPr>
                      <a:r>
                        <a:rPr lang="en-US" sz="1600" kern="0" dirty="0">
                          <a:solidFill>
                            <a:schemeClr val="bg1"/>
                          </a:solidFill>
                          <a:effectLst/>
                          <a:latin typeface="Cambria" panose="02040503050406030204" pitchFamily="18" charset="0"/>
                          <a:ea typeface="Cambria" panose="02040503050406030204" pitchFamily="18" charset="0"/>
                        </a:rPr>
                        <a:t>Beitbridge Border Post</a:t>
                      </a:r>
                      <a:endParaRPr lang="en-US" sz="16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15000"/>
                        </a:lnSpc>
                        <a:spcAft>
                          <a:spcPts val="0"/>
                        </a:spcAft>
                      </a:pPr>
                      <a:r>
                        <a:rPr lang="en-US" sz="1600" kern="0" dirty="0">
                          <a:solidFill>
                            <a:schemeClr val="bg1"/>
                          </a:solidFill>
                          <a:effectLst/>
                          <a:latin typeface="Cambria" panose="02040503050406030204" pitchFamily="18" charset="0"/>
                          <a:ea typeface="Cambria" panose="02040503050406030204" pitchFamily="18" charset="0"/>
                        </a:rPr>
                        <a:t>Beitbridge Town</a:t>
                      </a:r>
                      <a:endParaRPr lang="en-US" sz="16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Beitbridge</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520818069"/>
                  </a:ext>
                </a:extLst>
              </a:tr>
              <a:tr h="343317">
                <a:tc>
                  <a:txBody>
                    <a:bodyPr/>
                    <a:lstStyle/>
                    <a:p>
                      <a:pP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Service Efficiency And Competence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77%</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78%</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78%</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3621304603"/>
                  </a:ext>
                </a:extLst>
              </a:tr>
              <a:tr h="343317">
                <a:tc>
                  <a:txBody>
                    <a:bodyPr/>
                    <a:lstStyle/>
                    <a:p>
                      <a:pP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Digital Experience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74%</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78%</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76%</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3624907103"/>
                  </a:ext>
                </a:extLst>
              </a:tr>
              <a:tr h="343317">
                <a:tc>
                  <a:txBody>
                    <a:bodyPr/>
                    <a:lstStyle/>
                    <a:p>
                      <a:pP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Access And Inclusion</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77%</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85%</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81%</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2613210072"/>
                  </a:ext>
                </a:extLst>
              </a:tr>
              <a:tr h="343317">
                <a:tc>
                  <a:txBody>
                    <a:bodyPr/>
                    <a:lstStyle/>
                    <a:p>
                      <a:pP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Brand Strength/Reputation</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68%</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80%</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74%</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4052461278"/>
                  </a:ext>
                </a:extLst>
              </a:tr>
              <a:tr h="343317">
                <a:tc>
                  <a:txBody>
                    <a:bodyPr/>
                    <a:lstStyle/>
                    <a:p>
                      <a:pP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Public Trust</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75%</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79%</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77%</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3060014202"/>
                  </a:ext>
                </a:extLst>
              </a:tr>
              <a:tr h="343317">
                <a:tc>
                  <a:txBody>
                    <a:bodyPr/>
                    <a:lstStyle/>
                    <a:p>
                      <a:pP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Integrity And Governance Climate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73%</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77%</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75%</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673401821"/>
                  </a:ext>
                </a:extLst>
              </a:tr>
              <a:tr h="343317">
                <a:tc>
                  <a:txBody>
                    <a:bodyPr/>
                    <a:lstStyle/>
                    <a:p>
                      <a:pP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Reputational Risk Indicator</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68%</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78%</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73%</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3279485091"/>
                  </a:ext>
                </a:extLst>
              </a:tr>
              <a:tr h="343317">
                <a:tc>
                  <a:txBody>
                    <a:bodyPr/>
                    <a:lstStyle/>
                    <a:p>
                      <a:pP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Stakeholder Confidence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68%</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74%</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71%</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876895782"/>
                  </a:ext>
                </a:extLst>
              </a:tr>
              <a:tr h="343317">
                <a:tc>
                  <a:txBody>
                    <a:bodyPr/>
                    <a:lstStyle/>
                    <a:p>
                      <a:pPr>
                        <a:lnSpc>
                          <a:spcPct val="115000"/>
                        </a:lnSpc>
                        <a:spcAft>
                          <a:spcPts val="0"/>
                        </a:spcAft>
                      </a:pPr>
                      <a:r>
                        <a:rPr lang="en-US" sz="1600" b="1" kern="0" dirty="0">
                          <a:solidFill>
                            <a:schemeClr val="accent3">
                              <a:lumMod val="50000"/>
                            </a:schemeClr>
                          </a:solidFill>
                          <a:effectLst/>
                          <a:latin typeface="Cambria" panose="02040503050406030204" pitchFamily="18" charset="0"/>
                          <a:ea typeface="Cambria" panose="02040503050406030204" pitchFamily="18" charset="0"/>
                        </a:rPr>
                        <a:t>Customer Effort Score</a:t>
                      </a:r>
                      <a:endParaRPr lang="en-US" sz="1600" b="1"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b="1" kern="0" dirty="0">
                          <a:solidFill>
                            <a:schemeClr val="accent3">
                              <a:lumMod val="50000"/>
                            </a:schemeClr>
                          </a:solidFill>
                          <a:effectLst/>
                          <a:latin typeface="Cambria" panose="02040503050406030204" pitchFamily="18" charset="0"/>
                          <a:ea typeface="Cambria" panose="02040503050406030204" pitchFamily="18" charset="0"/>
                        </a:rPr>
                        <a:t>69%</a:t>
                      </a:r>
                      <a:endParaRPr lang="en-US" sz="1600" b="1"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accent3">
                              <a:lumMod val="50000"/>
                            </a:schemeClr>
                          </a:solidFill>
                          <a:effectLst/>
                          <a:latin typeface="Cambria" panose="02040503050406030204" pitchFamily="18" charset="0"/>
                          <a:ea typeface="Cambria" panose="02040503050406030204" pitchFamily="18" charset="0"/>
                        </a:rPr>
                        <a:t>74%</a:t>
                      </a:r>
                      <a:endParaRPr lang="en-US" sz="1600" b="1"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72%</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4278578303"/>
                  </a:ext>
                </a:extLst>
              </a:tr>
              <a:tr h="314250">
                <a:tc>
                  <a:txBody>
                    <a:bodyPr/>
                    <a:lstStyle/>
                    <a:p>
                      <a:pPr>
                        <a:lnSpc>
                          <a:spcPct val="115000"/>
                        </a:lnSpc>
                        <a:spcAft>
                          <a:spcPts val="0"/>
                        </a:spcAft>
                      </a:pPr>
                      <a:r>
                        <a:rPr lang="en-US" sz="1600" b="1" kern="0" dirty="0">
                          <a:solidFill>
                            <a:schemeClr val="accent3">
                              <a:lumMod val="50000"/>
                            </a:schemeClr>
                          </a:solidFill>
                          <a:effectLst/>
                          <a:latin typeface="Cambria" panose="02040503050406030204" pitchFamily="18" charset="0"/>
                          <a:ea typeface="Cambria" panose="02040503050406030204" pitchFamily="18" charset="0"/>
                        </a:rPr>
                        <a:t>NPS</a:t>
                      </a:r>
                      <a:endParaRPr lang="en-US" sz="1600" b="1"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b="1" kern="0" dirty="0">
                          <a:solidFill>
                            <a:schemeClr val="accent3">
                              <a:lumMod val="50000"/>
                            </a:schemeClr>
                          </a:solidFill>
                          <a:effectLst/>
                          <a:latin typeface="Cambria" panose="02040503050406030204" pitchFamily="18" charset="0"/>
                          <a:ea typeface="Cambria" panose="02040503050406030204" pitchFamily="18" charset="0"/>
                        </a:rPr>
                        <a:t>9</a:t>
                      </a:r>
                      <a:endParaRPr lang="en-US" sz="1600" b="1"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accent3">
                              <a:lumMod val="50000"/>
                            </a:schemeClr>
                          </a:solidFill>
                          <a:effectLst/>
                          <a:latin typeface="Cambria" panose="02040503050406030204" pitchFamily="18" charset="0"/>
                          <a:ea typeface="Cambria" panose="02040503050406030204" pitchFamily="18" charset="0"/>
                        </a:rPr>
                        <a:t>8</a:t>
                      </a:r>
                      <a:endParaRPr lang="en-US" sz="1600" b="1"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9</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831838235"/>
                  </a:ext>
                </a:extLst>
              </a:tr>
              <a:tr h="343317">
                <a:tc>
                  <a:txBody>
                    <a:bodyPr/>
                    <a:lstStyle/>
                    <a:p>
                      <a:pPr>
                        <a:lnSpc>
                          <a:spcPct val="115000"/>
                        </a:lnSpc>
                        <a:spcAft>
                          <a:spcPts val="0"/>
                        </a:spcAft>
                      </a:pPr>
                      <a:r>
                        <a:rPr lang="en-US" sz="1600" b="1" kern="0" dirty="0" err="1">
                          <a:solidFill>
                            <a:schemeClr val="accent3">
                              <a:lumMod val="50000"/>
                            </a:schemeClr>
                          </a:solidFill>
                          <a:effectLst/>
                          <a:latin typeface="Cambria" panose="02040503050406030204" pitchFamily="18" charset="0"/>
                          <a:ea typeface="Cambria" panose="02040503050406030204" pitchFamily="18" charset="0"/>
                        </a:rPr>
                        <a:t>Overal</a:t>
                      </a:r>
                      <a:r>
                        <a:rPr lang="en-US" sz="1600" b="1" kern="0" dirty="0">
                          <a:solidFill>
                            <a:schemeClr val="accent3">
                              <a:lumMod val="50000"/>
                            </a:schemeClr>
                          </a:solidFill>
                          <a:effectLst/>
                          <a:latin typeface="Cambria" panose="02040503050406030204" pitchFamily="18" charset="0"/>
                          <a:ea typeface="Cambria" panose="02040503050406030204" pitchFamily="18" charset="0"/>
                        </a:rPr>
                        <a:t> CSI Region 2</a:t>
                      </a:r>
                      <a:endParaRPr lang="en-US" sz="1600" b="1"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75000"/>
                        <a:alpha val="20000"/>
                      </a:schemeClr>
                    </a:solidFill>
                  </a:tcPr>
                </a:tc>
                <a:tc>
                  <a:txBody>
                    <a:bodyPr/>
                    <a:lstStyle/>
                    <a:p>
                      <a:pPr algn="ctr">
                        <a:lnSpc>
                          <a:spcPct val="115000"/>
                        </a:lnSpc>
                        <a:spcAft>
                          <a:spcPts val="0"/>
                        </a:spcAft>
                      </a:pPr>
                      <a:r>
                        <a:rPr lang="en-US" sz="1600" b="1" kern="0" dirty="0">
                          <a:solidFill>
                            <a:schemeClr val="accent3">
                              <a:lumMod val="50000"/>
                            </a:schemeClr>
                          </a:solidFill>
                          <a:effectLst/>
                          <a:latin typeface="Cambria" panose="02040503050406030204" pitchFamily="18" charset="0"/>
                          <a:ea typeface="Cambria" panose="02040503050406030204" pitchFamily="18" charset="0"/>
                        </a:rPr>
                        <a:t>72%</a:t>
                      </a:r>
                      <a:endParaRPr lang="en-US" sz="1600" b="1"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75000"/>
                        <a:alpha val="20000"/>
                      </a:schemeClr>
                    </a:solidFill>
                  </a:tcPr>
                </a:tc>
                <a:tc>
                  <a:txBody>
                    <a:bodyPr/>
                    <a:lstStyle/>
                    <a:p>
                      <a:pPr algn="ctr">
                        <a:lnSpc>
                          <a:spcPct val="115000"/>
                        </a:lnSpc>
                        <a:spcAft>
                          <a:spcPts val="0"/>
                        </a:spcAft>
                      </a:pPr>
                      <a:r>
                        <a:rPr lang="en-US" sz="1600" b="1" kern="0" dirty="0">
                          <a:solidFill>
                            <a:schemeClr val="accent3">
                              <a:lumMod val="50000"/>
                            </a:schemeClr>
                          </a:solidFill>
                          <a:effectLst/>
                          <a:latin typeface="Cambria" panose="02040503050406030204" pitchFamily="18" charset="0"/>
                          <a:ea typeface="Cambria" panose="02040503050406030204" pitchFamily="18" charset="0"/>
                        </a:rPr>
                        <a:t>71%</a:t>
                      </a:r>
                      <a:endParaRPr lang="en-US" sz="1600" b="1"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75000"/>
                        <a:alpha val="20000"/>
                      </a:schemeClr>
                    </a:solidFill>
                  </a:tcPr>
                </a:tc>
                <a:tc>
                  <a:txBody>
                    <a:bodyPr/>
                    <a:lstStyle/>
                    <a:p>
                      <a:pPr algn="ctr">
                        <a:lnSpc>
                          <a:spcPct val="115000"/>
                        </a:lnSpc>
                        <a:spcAft>
                          <a:spcPts val="0"/>
                        </a:spcAft>
                      </a:pPr>
                      <a:r>
                        <a:rPr lang="en-US" sz="1600" b="1" kern="0" dirty="0">
                          <a:solidFill>
                            <a:srgbClr val="333333"/>
                          </a:solidFill>
                          <a:effectLst/>
                          <a:latin typeface="Cambria" panose="02040503050406030204" pitchFamily="18" charset="0"/>
                          <a:ea typeface="Cambria" panose="02040503050406030204" pitchFamily="18" charset="0"/>
                        </a:rPr>
                        <a:t>72%</a:t>
                      </a:r>
                      <a:endParaRPr lang="en-US" sz="1600" b="1" kern="100" dirty="0">
                        <a:solidFill>
                          <a:srgbClr val="333333"/>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rgbClr val="FFFF00"/>
                    </a:solidFill>
                  </a:tcPr>
                </a:tc>
                <a:extLst>
                  <a:ext uri="{0D108BD9-81ED-4DB2-BD59-A6C34878D82A}">
                    <a16:rowId xmlns:a16="http://schemas.microsoft.com/office/drawing/2014/main" val="2003566416"/>
                  </a:ext>
                </a:extLst>
              </a:tr>
            </a:tbl>
          </a:graphicData>
        </a:graphic>
      </p:graphicFrame>
      <p:sp>
        <p:nvSpPr>
          <p:cNvPr id="4" name="Rectangle 3"/>
          <p:cNvSpPr/>
          <p:nvPr/>
        </p:nvSpPr>
        <p:spPr>
          <a:xfrm>
            <a:off x="184485" y="4090737"/>
            <a:ext cx="11823032" cy="2876685"/>
          </a:xfrm>
          <a:prstGeom prst="rect">
            <a:avLst/>
          </a:prstGeom>
        </p:spPr>
        <p:txBody>
          <a:bodyPr wrap="square" numCol="2">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 Beitbridge Region reflects a dual-service environment: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Border Post → High-volume, transactional, time-sensitive (imports/exports, clearing agents)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Town Office → Lower volume, more administrative and advisory (taxpayer services)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Across both stations, the region shows: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satisfaction driven by staff effort and system presence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Persistent strain from process inefficiencies and system limitations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Clear divide between operational pressure (border) and </a:t>
            </a:r>
            <a:r>
              <a:rPr lang="en-ZW"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service experience (town)</a:t>
            </a:r>
            <a:endParaRPr lang="en-US"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947569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800" b="1" dirty="0"/>
              <a:t>BEITBRIDGE BORDER POST PAIN POINTS &amp; RECOMMENDATIONS</a:t>
            </a:r>
            <a:endParaRPr lang="en-US" sz="1050" b="1" dirty="0"/>
          </a:p>
        </p:txBody>
      </p:sp>
      <p:sp>
        <p:nvSpPr>
          <p:cNvPr id="3" name="Rectangle 2"/>
          <p:cNvSpPr/>
          <p:nvPr/>
        </p:nvSpPr>
        <p:spPr>
          <a:xfrm>
            <a:off x="240631" y="681950"/>
            <a:ext cx="5566611" cy="5929828"/>
          </a:xfrm>
          <a:prstGeom prst="rect">
            <a:avLst/>
          </a:prstGeom>
        </p:spPr>
        <p:txBody>
          <a:bodyPr wrap="square">
            <a:spAutoFit/>
          </a:bodyPr>
          <a:lstStyle/>
          <a:p>
            <a:pPr algn="just">
              <a:lnSpc>
                <a:spcPct val="150000"/>
              </a:lnSpc>
              <a:spcAft>
                <a:spcPts val="1000"/>
              </a:spcAft>
            </a:pPr>
            <a:r>
              <a:rPr lang="en-ZW" sz="16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Operational Context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traffic (cross-border trade, haulage, clearing agents)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Time-sensitive environment → delays have financial implications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Heavy reliance on systems (ASYCUDA, online platforms)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Key Pain Points (Border Post)</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Delays in Clearance Processes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 processing times, especially during peak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Congestion and long queues for physical verification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System Downtime &amp; Instability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Frequent interruptions affecting clearance timelines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Overdependence on digital systems without backup efficiency</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9" name="Rectangle 8"/>
          <p:cNvSpPr/>
          <p:nvPr/>
        </p:nvSpPr>
        <p:spPr>
          <a:xfrm>
            <a:off x="6096000" y="681950"/>
            <a:ext cx="5791200" cy="3273204"/>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Inconsistent Communication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unclear on procedures, requirements, and status updates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real-time feedback during processing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Customer Handling Under Pressure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Staff responsiveness affected by workload</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Perceived professionalism gaps during peak congestion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cxnSp>
        <p:nvCxnSpPr>
          <p:cNvPr id="11" name="Straight Arrow Connector 10"/>
          <p:cNvCxnSpPr/>
          <p:nvPr/>
        </p:nvCxnSpPr>
        <p:spPr>
          <a:xfrm>
            <a:off x="5807242" y="681950"/>
            <a:ext cx="0" cy="605573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62862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800" b="1" dirty="0"/>
              <a:t>BEITBRIDGE BORDER POST RECOMMENDATIONS</a:t>
            </a:r>
            <a:endParaRPr lang="en-US" sz="1050" b="1" dirty="0"/>
          </a:p>
        </p:txBody>
      </p:sp>
      <p:sp>
        <p:nvSpPr>
          <p:cNvPr id="2" name="Rectangle 1"/>
          <p:cNvSpPr/>
          <p:nvPr/>
        </p:nvSpPr>
        <p:spPr>
          <a:xfrm>
            <a:off x="201941" y="545431"/>
            <a:ext cx="6656059" cy="5889305"/>
          </a:xfrm>
          <a:prstGeom prst="rect">
            <a:avLst/>
          </a:prstGeom>
        </p:spPr>
        <p:txBody>
          <a:bodyPr wrap="square">
            <a:spAutoFit/>
          </a:bodyPr>
          <a:lstStyle/>
          <a:p>
            <a:pPr algn="just">
              <a:lnSpc>
                <a:spcPct val="150000"/>
              </a:lnSpc>
              <a:spcAft>
                <a:spcPts val="1000"/>
              </a:spcAft>
            </a:pPr>
            <a:r>
              <a:rPr lang="en-ZW" sz="16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Recommendations (Border Post)</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System Reliability Enhancements</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Strengthen system uptime (redundancy/backups)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Introduce offline contingency workflows during downtime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Real-Time Communication Systems</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Digital tracking (SMS/online updates for clearance stages)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Clear service timelines displayed publicly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Transparency Protocols</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Publish step-by-step clearance procedures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Standardise requirements across officers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Frontline Staff Capacity Support</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Deploy additional staff during peak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497FB891-1375-C8FD-BE32-FA295A807F7F}"/>
              </a:ext>
            </a:extLst>
          </p:cNvPr>
          <p:cNvSpPr/>
          <p:nvPr/>
        </p:nvSpPr>
        <p:spPr>
          <a:xfrm>
            <a:off x="6284494" y="599364"/>
            <a:ext cx="5705565" cy="6756209"/>
          </a:xfrm>
          <a:prstGeom prst="rect">
            <a:avLst/>
          </a:prstGeom>
        </p:spPr>
        <p:txBody>
          <a:bodyPr wrap="square">
            <a:spAutoFit/>
          </a:bodyPr>
          <a:lstStyle/>
          <a:p>
            <a:pPr marL="285750" indent="-285750" algn="just">
              <a:lnSpc>
                <a:spcPct val="150000"/>
              </a:lnSpc>
              <a:spcAft>
                <a:spcPts val="100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Customer service reinforcement training (high-pressure environments)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Operational Context</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 traffic compared to border</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Focus 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Tax services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General inquiries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Compliance support</a:t>
            </a: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6. Process Optimisation &amp; Fast-Track Lanes</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Introduce segmented clearance channels: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Wingdings" panose="05000000000000000000" pitchFamily="2" charset="2"/>
              <a:buChar char="Ø"/>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Pre-cleared cargo</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Wingdings" panose="05000000000000000000" pitchFamily="2" charset="2"/>
              <a:buChar char="Ø"/>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Low-risk clients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Reduce congestion and turnaround time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1" algn="just">
              <a:lnSpc>
                <a:spcPct val="150000"/>
              </a:lnSpc>
              <a:spcAft>
                <a:spcPts val="1000"/>
              </a:spcAft>
              <a:buSzPts val="1000"/>
              <a:tabLst>
                <a:tab pos="914400" algn="l"/>
              </a:tabLst>
            </a:pPr>
            <a:endPar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967366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22957"/>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800" b="1" dirty="0"/>
              <a:t>BEITBRIDGE  TOWN OFFICE  - KEY PAIN POINTS</a:t>
            </a:r>
            <a:endParaRPr lang="en-US" sz="1050" b="1" dirty="0"/>
          </a:p>
        </p:txBody>
      </p:sp>
      <p:sp>
        <p:nvSpPr>
          <p:cNvPr id="4" name="Rectangle 3"/>
          <p:cNvSpPr/>
          <p:nvPr/>
        </p:nvSpPr>
        <p:spPr>
          <a:xfrm>
            <a:off x="545432" y="945738"/>
            <a:ext cx="4957010" cy="5889305"/>
          </a:xfrm>
          <a:prstGeom prst="rect">
            <a:avLst/>
          </a:prstGeom>
        </p:spPr>
        <p:txBody>
          <a:bodyPr wrap="square">
            <a:spAutoFit/>
          </a:bodyPr>
          <a:lstStyle/>
          <a:p>
            <a:pPr algn="just">
              <a:lnSpc>
                <a:spcPct val="150000"/>
              </a:lnSpc>
              <a:spcAft>
                <a:spcPts val="1000"/>
              </a:spcAft>
            </a:pPr>
            <a:r>
              <a:rPr lang="en-ZW" sz="16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Key Pain Points (Town Office)</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Limited Digital Adoption</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Continued reliance on physical visits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 uptake of online/self-service platforms</a:t>
            </a: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Service Efficiency Gaps</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 response times for queries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in resolving taxpayer issues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Professionalism &amp; Customer Experience</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Some feedback indicating: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Wingdings" panose="05000000000000000000" pitchFamily="2" charset="2"/>
              <a:buChar char="Ø"/>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Lack of professionalism</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Wingdings" panose="05000000000000000000" pitchFamily="2" charset="2"/>
              <a:buChar char="Ø"/>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Inconsistent service standards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lvl="0" algn="just">
              <a:lnSpc>
                <a:spcPct val="150000"/>
              </a:lnSpc>
              <a:spcAft>
                <a:spcPts val="1000"/>
              </a:spcAft>
              <a:buSzPts val="1000"/>
              <a:tabLst>
                <a:tab pos="457200" algn="l"/>
              </a:tabLst>
            </a:pP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320589" y="945738"/>
            <a:ext cx="5069305" cy="1411156"/>
          </a:xfrm>
          <a:prstGeom prst="rect">
            <a:avLst/>
          </a:prstGeom>
        </p:spPr>
        <p:txBody>
          <a:bodyPr wrap="square">
            <a:spAutoFit/>
          </a:bodyPr>
          <a:lstStyle/>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Low Awareness of Services</a:t>
            </a:r>
            <a:endParaRPr lang="en-US"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unaware of available digital channels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communication on processes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652321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800" b="1" dirty="0">
                <a:ea typeface="Cambria" panose="02040503050406030204" pitchFamily="18" charset="0"/>
              </a:rPr>
              <a:t>BEITBRIDGE  TOWN OFFICE - RECOMMENDATIONS</a:t>
            </a:r>
            <a:endParaRPr lang="en-US" sz="2800" b="1" dirty="0">
              <a:ea typeface="Cambria" panose="02040503050406030204" pitchFamily="18" charset="0"/>
            </a:endParaRPr>
          </a:p>
        </p:txBody>
      </p:sp>
      <p:sp>
        <p:nvSpPr>
          <p:cNvPr id="3" name="Rectangle 2"/>
          <p:cNvSpPr/>
          <p:nvPr/>
        </p:nvSpPr>
        <p:spPr>
          <a:xfrm>
            <a:off x="385011" y="865063"/>
            <a:ext cx="5149516" cy="4442242"/>
          </a:xfrm>
          <a:prstGeom prst="rect">
            <a:avLst/>
          </a:prstGeom>
        </p:spPr>
        <p:txBody>
          <a:bodyPr wrap="square">
            <a:spAutoFit/>
          </a:bodyPr>
          <a:lstStyle/>
          <a:p>
            <a:pPr algn="just">
              <a:lnSpc>
                <a:spcPct val="150000"/>
              </a:lnSpc>
              <a:spcAft>
                <a:spcPts val="1000"/>
              </a:spcAft>
            </a:pPr>
            <a:r>
              <a:rPr lang="en-ZW" sz="16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Recommendations (Town Office)</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Digital Channel Promotion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Drive adoption of:</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Wingdings" panose="05000000000000000000" pitchFamily="2" charset="2"/>
              <a:buChar char="Ø"/>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Online tax platforms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Wingdings" panose="05000000000000000000" pitchFamily="2" charset="2"/>
              <a:buChar char="Ø"/>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Email/contact centre usage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Awareness campaigns (on-site + digital)</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Service Efficiency Improvement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Introduce service turnaround benchmarks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Monitor and publish performance metrics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6112042" y="766201"/>
            <a:ext cx="5694947" cy="5391732"/>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Customer Service Standardisation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Staff training 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Wingdings" panose="05000000000000000000" pitchFamily="2" charset="2"/>
              <a:buChar char="Ø"/>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Professional conduct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Wingdings" panose="05000000000000000000" pitchFamily="2" charset="2"/>
              <a:buChar char="Ø"/>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 engagement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Introduce service charters visibly displayed</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Client Education Initiatives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On-site guidance desks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Simple process guides for taxpayers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Feedback &amp; Resolution Mechanism</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Strengthen complaint handling system</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Ensure visible escalation channels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9925797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21000"/>
            <a:lum/>
          </a:blip>
          <a:srcRect/>
          <a:stretch>
            <a:fillRect t="-9000" b="-9000"/>
          </a:stretch>
        </a:blipFill>
        <a:effectLst/>
      </p:bgPr>
    </p:bg>
    <p:spTree>
      <p:nvGrpSpPr>
        <p:cNvPr id="1" name="">
          <a:extLst>
            <a:ext uri="{FF2B5EF4-FFF2-40B4-BE49-F238E27FC236}">
              <a16:creationId xmlns:a16="http://schemas.microsoft.com/office/drawing/2014/main" id="{4002C78A-3CED-F7F3-2362-BFD47528BA8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F896BB-D542-6F33-06E5-5E4C539CF8D6}"/>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9B51A1E-902D-48AF-9020-955120F399B6}" type="slidenum">
              <a:rPr kumimoji="0" lang="en-US" sz="1200" b="1" i="1" u="none" strike="noStrike" kern="1200" cap="none" spc="0" normalizeH="0" baseline="0" noProof="0" smtClean="0">
                <a:ln>
                  <a:noFill/>
                </a:ln>
                <a:solidFill>
                  <a:prstClr val="black">
                    <a:lumMod val="75000"/>
                    <a:lumOff val="25000"/>
                  </a:prstClr>
                </a:solidFill>
                <a:effectLst/>
                <a:uLnTx/>
                <a:uFillTx/>
                <a:latin typeface="Rockwel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en-US" sz="1200" b="1" i="1" u="none" strike="noStrike" kern="1200" cap="none" spc="0" normalizeH="0" baseline="0" noProof="0" dirty="0">
              <a:ln>
                <a:noFill/>
              </a:ln>
              <a:solidFill>
                <a:prstClr val="black">
                  <a:lumMod val="75000"/>
                  <a:lumOff val="25000"/>
                </a:prstClr>
              </a:solidFill>
              <a:effectLst/>
              <a:uLnTx/>
              <a:uFillTx/>
              <a:latin typeface="Rockwell"/>
              <a:ea typeface="+mn-ea"/>
              <a:cs typeface="+mn-cs"/>
            </a:endParaRPr>
          </a:p>
        </p:txBody>
      </p:sp>
      <p:sp>
        <p:nvSpPr>
          <p:cNvPr id="5" name="TextBox 4">
            <a:extLst>
              <a:ext uri="{FF2B5EF4-FFF2-40B4-BE49-F238E27FC236}">
                <a16:creationId xmlns:a16="http://schemas.microsoft.com/office/drawing/2014/main" id="{D0893CB5-21C0-8375-DBEF-2901591AEF48}"/>
              </a:ext>
            </a:extLst>
          </p:cNvPr>
          <p:cNvSpPr txBox="1"/>
          <p:nvPr/>
        </p:nvSpPr>
        <p:spPr>
          <a:xfrm>
            <a:off x="1578545" y="2040555"/>
            <a:ext cx="8739628" cy="1434496"/>
          </a:xfrm>
          <a:prstGeom prst="rect">
            <a:avLst/>
          </a:prstGeom>
          <a:solidFill>
            <a:schemeClr val="bg1"/>
          </a:solidFill>
          <a:ln>
            <a:noFill/>
          </a:ln>
          <a:effectLst>
            <a:outerShdw blurRad="149987" dist="250190" dir="8460000" algn="ctr">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p:spPr>
        <p:txBody>
          <a:bodyPr wrap="square" lIns="0" tIns="0" rIns="0" bIns="0" rtlCol="0" anchor="ctr">
            <a:noAutofit/>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400" dirty="0">
                <a:solidFill>
                  <a:srgbClr val="297D53">
                    <a:lumMod val="50000"/>
                  </a:srgbClr>
                </a:solidFill>
                <a:latin typeface="Cooper Black" panose="0208090404030B020404" pitchFamily="18" charset="0"/>
              </a:rPr>
              <a:t>HEAD OFFICE</a:t>
            </a:r>
            <a:r>
              <a:rPr kumimoji="0" lang="en-GB" sz="4400" b="0" i="0" u="none" strike="noStrike" kern="1200" cap="none" spc="0" normalizeH="0" baseline="0" noProof="0" dirty="0">
                <a:ln>
                  <a:noFill/>
                </a:ln>
                <a:solidFill>
                  <a:srgbClr val="297D53">
                    <a:lumMod val="50000"/>
                  </a:srgbClr>
                </a:solidFill>
                <a:effectLst/>
                <a:uLnTx/>
                <a:uFillTx/>
                <a:latin typeface="Cooper Black" panose="0208090404030B020404" pitchFamily="18" charset="0"/>
                <a:ea typeface="+mn-ea"/>
                <a:cs typeface="+mn-cs"/>
              </a:rPr>
              <a:t> ANALYSIS</a:t>
            </a:r>
            <a:endParaRPr kumimoji="0" lang="en-US" sz="4400" b="0" i="0" u="none" strike="noStrike" kern="1200" cap="none" spc="0" normalizeH="0" baseline="0" noProof="0" dirty="0">
              <a:ln>
                <a:noFill/>
              </a:ln>
              <a:solidFill>
                <a:srgbClr val="297D53">
                  <a:lumMod val="50000"/>
                </a:srgbClr>
              </a:solidFill>
              <a:effectLst/>
              <a:uLnTx/>
              <a:uFillTx/>
              <a:latin typeface="Cooper Black" panose="0208090404030B020404" pitchFamily="18" charset="0"/>
              <a:ea typeface="+mn-ea"/>
              <a:cs typeface="+mn-cs"/>
            </a:endParaRPr>
          </a:p>
        </p:txBody>
      </p:sp>
      <p:pic>
        <p:nvPicPr>
          <p:cNvPr id="6" name="Picture 5">
            <a:extLst>
              <a:ext uri="{FF2B5EF4-FFF2-40B4-BE49-F238E27FC236}">
                <a16:creationId xmlns:a16="http://schemas.microsoft.com/office/drawing/2014/main" id="{7580807E-22C5-8E16-B05C-307E36515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05034"/>
            <a:ext cx="2699618" cy="1652966"/>
          </a:xfrm>
          <a:prstGeom prst="rect">
            <a:avLst/>
          </a:prstGeom>
          <a:effectLst>
            <a:softEdge rad="31750"/>
          </a:effectLst>
        </p:spPr>
      </p:pic>
      <p:pic>
        <p:nvPicPr>
          <p:cNvPr id="7" name="Picture 6">
            <a:extLst>
              <a:ext uri="{FF2B5EF4-FFF2-40B4-BE49-F238E27FC236}">
                <a16:creationId xmlns:a16="http://schemas.microsoft.com/office/drawing/2014/main" id="{0300E1C8-229F-B50F-9399-0E23FF946B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2569" y="4945706"/>
            <a:ext cx="2069432" cy="1912294"/>
          </a:xfrm>
          <a:prstGeom prst="rect">
            <a:avLst/>
          </a:prstGeom>
        </p:spPr>
      </p:pic>
    </p:spTree>
    <p:extLst>
      <p:ext uri="{BB962C8B-B14F-4D97-AF65-F5344CB8AC3E}">
        <p14:creationId xmlns:p14="http://schemas.microsoft.com/office/powerpoint/2010/main" val="12646446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SERVICE  CHALLENGES ANALYSIS (HEAD OFFICE + CONTACT CENTRE)</a:t>
            </a:r>
            <a:endParaRPr lang="en-US" sz="1000" b="1" dirty="0"/>
          </a:p>
        </p:txBody>
      </p:sp>
      <p:graphicFrame>
        <p:nvGraphicFramePr>
          <p:cNvPr id="4" name="Chart 3">
            <a:extLst>
              <a:ext uri="{FF2B5EF4-FFF2-40B4-BE49-F238E27FC236}">
                <a16:creationId xmlns:a16="http://schemas.microsoft.com/office/drawing/2014/main" id="{0D7A7A7B-D4EB-54FA-F770-FC015D1945F6}"/>
              </a:ext>
            </a:extLst>
          </p:cNvPr>
          <p:cNvGraphicFramePr/>
          <p:nvPr>
            <p:extLst>
              <p:ext uri="{D42A27DB-BD31-4B8C-83A1-F6EECF244321}">
                <p14:modId xmlns:p14="http://schemas.microsoft.com/office/powerpoint/2010/main" val="2947069040"/>
              </p:ext>
            </p:extLst>
          </p:nvPr>
        </p:nvGraphicFramePr>
        <p:xfrm>
          <a:off x="2310062" y="960052"/>
          <a:ext cx="7571874" cy="3916747"/>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449178" y="5291420"/>
            <a:ext cx="11293643" cy="1200329"/>
          </a:xfrm>
          <a:prstGeom prst="rect">
            <a:avLst/>
          </a:prstGeom>
        </p:spPr>
        <p:txBody>
          <a:bodyPr wrap="square">
            <a:spAutoFit/>
          </a:bodyPr>
          <a:lstStyle/>
          <a:p>
            <a:pPr algn="just">
              <a:lnSpc>
                <a:spcPct val="150000"/>
              </a:lnSpc>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Service challenges at Head Office are primarily driven by system-related inefficiencies, while the Contact Centre is more affected by delays and information clarity gaps, with documentation requirements remaining a consistent source of customer effort across both channels</a:t>
            </a:r>
            <a:endParaRPr lang="en-US" sz="1600" dirty="0">
              <a:solidFill>
                <a:schemeClr val="accent3">
                  <a:lumMod val="5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14198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17094" y="459272"/>
            <a:ext cx="5518483" cy="6140142"/>
          </a:xfrm>
          <a:prstGeom prst="rect">
            <a:avLst/>
          </a:prstGeom>
        </p:spPr>
        <p:txBody>
          <a:bodyPr wrap="square">
            <a:spAutoFit/>
          </a:bodyPr>
          <a:lstStyle/>
          <a:p>
            <a:pPr algn="just">
              <a:lnSpc>
                <a:spcPct val="150000"/>
              </a:lnSpc>
              <a:spcAft>
                <a:spcPts val="1000"/>
              </a:spcAft>
            </a:pPr>
            <a:r>
              <a:rPr lang="en-ZW" sz="1600" b="1" u="sng"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Major Challenge: Delays (Head Office: 25% | Contact Centre: 29%)</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are a key concern across both channels, more pronounced at the Contact Centre.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Contact Centre: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Arial" panose="020B0604020202020204" pitchFamily="34" charset="0"/>
              <a:buChar char="•"/>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call volumes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Arial" panose="020B0604020202020204" pitchFamily="34" charset="0"/>
              <a:buChar char="•"/>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Waiting times and slow query resolution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Head Office: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Arial" panose="020B0604020202020204" pitchFamily="34" charset="0"/>
              <a:buChar char="•"/>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Internal processing delays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Arial" panose="020B0604020202020204" pitchFamily="34" charset="0"/>
              <a:buChar char="•"/>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Longer turnaround times for complex issues</a:t>
            </a:r>
          </a:p>
          <a:p>
            <a:pPr algn="just">
              <a:lnSpc>
                <a:spcPct val="150000"/>
              </a:lnSpc>
              <a:spcAft>
                <a:spcPts val="1000"/>
              </a:spcAft>
              <a:buSzPts val="1000"/>
              <a:tabLst>
                <a:tab pos="914400" algn="l"/>
              </a:tabLst>
            </a:pPr>
            <a:r>
              <a:rPr lang="en-ZW" sz="1600" dirty="0">
                <a:solidFill>
                  <a:schemeClr val="accent3">
                    <a:lumMod val="50000"/>
                  </a:schemeClr>
                </a:solidFill>
                <a:latin typeface="Cambria" panose="02040503050406030204" pitchFamily="18" charset="0"/>
                <a:ea typeface="Cambria" panose="02040503050406030204" pitchFamily="18" charset="0"/>
              </a:rPr>
              <a:t>Delays reflect capacity and response-time pressures, particularly in client-facing support channels.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spcAft>
                <a:spcPts val="1000"/>
              </a:spcAft>
              <a:buSzPts val="1000"/>
              <a:tabLst>
                <a:tab pos="914400" algn="l"/>
              </a:tabLst>
            </a:pP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5" name="Straight Arrow Connector 4"/>
          <p:cNvCxnSpPr/>
          <p:nvPr/>
        </p:nvCxnSpPr>
        <p:spPr>
          <a:xfrm flipH="1">
            <a:off x="6160167"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561221" y="459272"/>
            <a:ext cx="5197643" cy="5052665"/>
          </a:xfrm>
          <a:prstGeom prst="rect">
            <a:avLst/>
          </a:prstGeom>
        </p:spPr>
        <p:txBody>
          <a:bodyPr wrap="square">
            <a:spAutoFit/>
          </a:bodyPr>
          <a:lstStyle/>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Issues (Head Office: 33% | Contact Centre: 24%)</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is the most significant challenge at Head Office.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Head Office: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Arial" panose="020B0604020202020204" pitchFamily="34" charset="0"/>
              <a:buChar char="•"/>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Heavy reliance on internal systems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Arial" panose="020B0604020202020204" pitchFamily="34" charset="0"/>
              <a:buChar char="•"/>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downtime and inefficiencies affecting service delivery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Contact Centre: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Arial" panose="020B0604020202020204" pitchFamily="34" charset="0"/>
              <a:buChar char="•"/>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issues present but less dominant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Head Office performance is highly dependent on system reliability, making this a critical operational risk area.</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99469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644892"/>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t>CLIENT SATISFACTION SURVEY OBJECTIVES</a:t>
            </a:r>
            <a:endParaRPr lang="en-US" sz="2800" b="1" dirty="0"/>
          </a:p>
        </p:txBody>
      </p:sp>
      <p:sp>
        <p:nvSpPr>
          <p:cNvPr id="4" name="Slide Number Placeholder 2">
            <a:extLst>
              <a:ext uri="{FF2B5EF4-FFF2-40B4-BE49-F238E27FC236}">
                <a16:creationId xmlns:a16="http://schemas.microsoft.com/office/drawing/2014/main" id="{B2A7A116-BC28-4E39-B586-25212F9948F2}"/>
              </a:ext>
            </a:extLst>
          </p:cNvPr>
          <p:cNvSpPr>
            <a:spLocks noGrp="1"/>
          </p:cNvSpPr>
          <p:nvPr>
            <p:ph type="sldNum" sz="quarter" idx="4294967295"/>
          </p:nvPr>
        </p:nvSpPr>
        <p:spPr>
          <a:xfrm>
            <a:off x="11496369" y="6155190"/>
            <a:ext cx="432000" cy="432000"/>
          </a:xfrm>
          <a:prstGeom prst="ellipse">
            <a:avLst/>
          </a:prstGeom>
          <a:ln>
            <a:solidFill>
              <a:schemeClr val="accent1"/>
            </a:solidFill>
          </a:ln>
        </p:spPr>
        <p:txBody>
          <a:bodyPr/>
          <a:lstStyle/>
          <a:p>
            <a:fld id="{19B51A1E-902D-48AF-9020-955120F399B6}" type="slidenum">
              <a:rPr lang="en-US" sz="1600" smtClean="0"/>
              <a:pPr/>
              <a:t>4</a:t>
            </a:fld>
            <a:endParaRPr lang="en-US" sz="1600" dirty="0"/>
          </a:p>
        </p:txBody>
      </p:sp>
      <p:graphicFrame>
        <p:nvGraphicFramePr>
          <p:cNvPr id="6" name="Content Placeholder 5"/>
          <p:cNvGraphicFramePr>
            <a:graphicFrameLocks noGrp="1"/>
          </p:cNvGraphicFramePr>
          <p:nvPr>
            <p:ph idx="15"/>
            <p:extLst>
              <p:ext uri="{D42A27DB-BD31-4B8C-83A1-F6EECF244321}">
                <p14:modId xmlns:p14="http://schemas.microsoft.com/office/powerpoint/2010/main" val="3355841307"/>
              </p:ext>
            </p:extLst>
          </p:nvPr>
        </p:nvGraphicFramePr>
        <p:xfrm>
          <a:off x="1552353" y="1998921"/>
          <a:ext cx="8633638" cy="44161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989798" y="991402"/>
            <a:ext cx="10212404" cy="895907"/>
          </a:xfrm>
          <a:prstGeom prst="rect">
            <a:avLst/>
          </a:prstGeom>
          <a:noFill/>
        </p:spPr>
        <p:txBody>
          <a:bodyPr wrap="square" lIns="0" tIns="0" rIns="0" bIns="0" rtlCol="0">
            <a:noAutofit/>
          </a:bodyPr>
          <a:lstStyle/>
          <a:p>
            <a:pPr algn="just">
              <a:lnSpc>
                <a:spcPct val="150000"/>
              </a:lnSpc>
            </a:pPr>
            <a:r>
              <a:rPr lang="en-GB" sz="1600" b="1" dirty="0">
                <a:solidFill>
                  <a:schemeClr val="accent3">
                    <a:lumMod val="50000"/>
                  </a:schemeClr>
                </a:solidFill>
                <a:latin typeface="Cambria" panose="02040503050406030204" pitchFamily="18" charset="0"/>
                <a:ea typeface="Cambria" panose="02040503050406030204" pitchFamily="18" charset="0"/>
              </a:rPr>
              <a:t>The Client Satisfaction Survey seeks to assess the experiences and perceptions of clients who interact with the Zimbabwe Revenue Authority (ZIMRA) across its service points. The key objectives are:</a:t>
            </a:r>
            <a:endParaRPr lang="en-US" sz="1600" b="1" dirty="0">
              <a:solidFill>
                <a:schemeClr val="accent3">
                  <a:lumMod val="5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554011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5010" y="309718"/>
            <a:ext cx="5165557" cy="5314275"/>
          </a:xfrm>
          <a:prstGeom prst="rect">
            <a:avLst/>
          </a:prstGeom>
        </p:spPr>
        <p:txBody>
          <a:bodyPr wrap="square">
            <a:spAutoFit/>
          </a:bodyPr>
          <a:lstStyle/>
          <a:p>
            <a:pPr>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Unclear Information (Head Office: 9% | Contact Centre: 19%)</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notable gap at the Contact Centre.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Contact Centre: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receive inconsistent or insufficient information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Lack of clarity during remote interactions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Head Office: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Relatively lower concern, indicating better information handling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Information clarity is a key weakness in remote service delivery channels.</a:t>
            </a:r>
          </a:p>
          <a:p>
            <a:pPr>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(Head Office: 18% | Contact Centre: 13%)</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More pronounced at Head Office.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6160168" y="110971"/>
            <a:ext cx="5710990" cy="6725431"/>
          </a:xfrm>
          <a:prstGeom prst="rect">
            <a:avLst/>
          </a:prstGeom>
        </p:spPr>
        <p:txBody>
          <a:bodyPr wrap="square">
            <a:spAutoFit/>
          </a:bodyPr>
          <a:lstStyle/>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Head Office: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Gaps in feedback and follow-ups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proactive communication on case progress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Contact Centre: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More structured but still requires strengthening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gaps at Head Office affect client visibility and confidence in processes</a:t>
            </a:r>
          </a:p>
          <a:p>
            <a:pPr>
              <a:lnSpc>
                <a:spcPct val="150000"/>
              </a:lnSpc>
            </a:pPr>
            <a:r>
              <a:rPr lang="en-ZW" sz="1600" b="1" dirty="0">
                <a:solidFill>
                  <a:schemeClr val="accent3">
                    <a:lumMod val="50000"/>
                  </a:schemeClr>
                </a:solidFill>
                <a:latin typeface="Cambria" panose="02040503050406030204" pitchFamily="18" charset="0"/>
                <a:ea typeface="Cambria" panose="02040503050406030204" pitchFamily="18" charset="0"/>
              </a:rPr>
              <a:t>Documentation Requirements (Head Office: 14% | Contact Centre: 14%)</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Consistent across both channels.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0">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Clients perceive: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Processes as documentation-heavy</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Requirements as complex or repetitive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Insight: Documentation remains a system-wide friction point, contributing to higher customer effort.</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nSpc>
                <a:spcPct val="150000"/>
              </a:lnSpc>
              <a:spcAft>
                <a:spcPts val="1000"/>
              </a:spcAft>
            </a:pP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7" name="Straight Arrow Connector 6"/>
          <p:cNvCxnSpPr/>
          <p:nvPr/>
        </p:nvCxnSpPr>
        <p:spPr>
          <a:xfrm flipH="1">
            <a:off x="5855367" y="101171"/>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65886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64107469"/>
              </p:ext>
            </p:extLst>
          </p:nvPr>
        </p:nvGraphicFramePr>
        <p:xfrm>
          <a:off x="1" y="-4"/>
          <a:ext cx="12192000" cy="4620132"/>
        </p:xfrm>
        <a:graphic>
          <a:graphicData uri="http://schemas.openxmlformats.org/drawingml/2006/table">
            <a:tbl>
              <a:tblPr firstRow="1" firstCol="1" bandRow="1">
                <a:tableStyleId>{5DA37D80-6434-44D0-A028-1B22A696006F}</a:tableStyleId>
              </a:tblPr>
              <a:tblGrid>
                <a:gridCol w="5000481">
                  <a:extLst>
                    <a:ext uri="{9D8B030D-6E8A-4147-A177-3AD203B41FA5}">
                      <a16:colId xmlns:a16="http://schemas.microsoft.com/office/drawing/2014/main" val="813930298"/>
                    </a:ext>
                  </a:extLst>
                </a:gridCol>
                <a:gridCol w="2219414">
                  <a:extLst>
                    <a:ext uri="{9D8B030D-6E8A-4147-A177-3AD203B41FA5}">
                      <a16:colId xmlns:a16="http://schemas.microsoft.com/office/drawing/2014/main" val="1295056606"/>
                    </a:ext>
                  </a:extLst>
                </a:gridCol>
                <a:gridCol w="2849649">
                  <a:extLst>
                    <a:ext uri="{9D8B030D-6E8A-4147-A177-3AD203B41FA5}">
                      <a16:colId xmlns:a16="http://schemas.microsoft.com/office/drawing/2014/main" val="4177660403"/>
                    </a:ext>
                  </a:extLst>
                </a:gridCol>
                <a:gridCol w="2122456">
                  <a:extLst>
                    <a:ext uri="{9D8B030D-6E8A-4147-A177-3AD203B41FA5}">
                      <a16:colId xmlns:a16="http://schemas.microsoft.com/office/drawing/2014/main" val="1112660414"/>
                    </a:ext>
                  </a:extLst>
                </a:gridCol>
              </a:tblGrid>
              <a:tr h="385011">
                <a:tc>
                  <a:txBody>
                    <a:bodyPr/>
                    <a:lstStyle/>
                    <a:p>
                      <a:pPr>
                        <a:lnSpc>
                          <a:spcPct val="150000"/>
                        </a:lnSpc>
                        <a:spcAft>
                          <a:spcPts val="0"/>
                        </a:spcAft>
                      </a:pPr>
                      <a:r>
                        <a:rPr lang="en-US" sz="1600" kern="0" dirty="0">
                          <a:solidFill>
                            <a:schemeClr val="bg1"/>
                          </a:solidFill>
                          <a:effectLst/>
                          <a:latin typeface="Cambria" panose="02040503050406030204" pitchFamily="18" charset="0"/>
                          <a:ea typeface="Cambria" panose="02040503050406030204" pitchFamily="18" charset="0"/>
                        </a:rPr>
                        <a:t>ATTRIBUTES</a:t>
                      </a:r>
                      <a:endParaRPr lang="en-US" sz="16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nSpc>
                          <a:spcPct val="150000"/>
                        </a:lnSpc>
                        <a:spcAft>
                          <a:spcPts val="0"/>
                        </a:spcAft>
                      </a:pPr>
                      <a:r>
                        <a:rPr lang="en-US" sz="1600" kern="0" dirty="0">
                          <a:solidFill>
                            <a:schemeClr val="bg1"/>
                          </a:solidFill>
                          <a:effectLst/>
                          <a:latin typeface="Cambria" panose="02040503050406030204" pitchFamily="18" charset="0"/>
                          <a:ea typeface="Cambria" panose="02040503050406030204" pitchFamily="18" charset="0"/>
                        </a:rPr>
                        <a:t>HEAD OFFICE</a:t>
                      </a:r>
                      <a:endParaRPr lang="en-US" sz="16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nSpc>
                          <a:spcPct val="150000"/>
                        </a:lnSpc>
                        <a:spcAft>
                          <a:spcPts val="0"/>
                        </a:spcAft>
                      </a:pPr>
                      <a:r>
                        <a:rPr lang="en-US" sz="1600" kern="0" dirty="0">
                          <a:solidFill>
                            <a:schemeClr val="bg1"/>
                          </a:solidFill>
                          <a:effectLst/>
                          <a:latin typeface="Cambria" panose="02040503050406030204" pitchFamily="18" charset="0"/>
                          <a:ea typeface="Cambria" panose="02040503050406030204" pitchFamily="18" charset="0"/>
                        </a:rPr>
                        <a:t>CONTACT CENTRE</a:t>
                      </a:r>
                      <a:endParaRPr lang="en-US" sz="16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HEAD OFFICE</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extLst>
                  <a:ext uri="{0D108BD9-81ED-4DB2-BD59-A6C34878D82A}">
                    <a16:rowId xmlns:a16="http://schemas.microsoft.com/office/drawing/2014/main" val="612154238"/>
                  </a:ext>
                </a:extLst>
              </a:tr>
              <a:tr h="385011">
                <a:tc>
                  <a:txBody>
                    <a:bodyPr/>
                    <a:lstStyle/>
                    <a:p>
                      <a:pPr>
                        <a:lnSpc>
                          <a:spcPct val="150000"/>
                        </a:lnSpc>
                        <a:spcAft>
                          <a:spcPts val="0"/>
                        </a:spcAft>
                      </a:pPr>
                      <a:r>
                        <a:rPr lang="en-US" sz="1600" kern="0" dirty="0">
                          <a:effectLst/>
                          <a:latin typeface="Cambria" panose="02040503050406030204" pitchFamily="18" charset="0"/>
                          <a:ea typeface="Cambria" panose="02040503050406030204" pitchFamily="18" charset="0"/>
                        </a:rPr>
                        <a:t>Service Efficiency And Competence</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81%</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69%</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78%</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3439066145"/>
                  </a:ext>
                </a:extLst>
              </a:tr>
              <a:tr h="385011">
                <a:tc>
                  <a:txBody>
                    <a:bodyPr/>
                    <a:lstStyle/>
                    <a:p>
                      <a:pPr>
                        <a:lnSpc>
                          <a:spcPct val="150000"/>
                        </a:lnSpc>
                        <a:spcAft>
                          <a:spcPts val="0"/>
                        </a:spcAft>
                      </a:pPr>
                      <a:r>
                        <a:rPr lang="en-US" sz="1600" kern="0" dirty="0">
                          <a:effectLst/>
                          <a:latin typeface="Cambria" panose="02040503050406030204" pitchFamily="18" charset="0"/>
                          <a:ea typeface="Cambria" panose="02040503050406030204" pitchFamily="18" charset="0"/>
                        </a:rPr>
                        <a:t>Digital Experience</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82%</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68%</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76%</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209739695"/>
                  </a:ext>
                </a:extLst>
              </a:tr>
              <a:tr h="385011">
                <a:tc>
                  <a:txBody>
                    <a:bodyPr/>
                    <a:lstStyle/>
                    <a:p>
                      <a:pPr>
                        <a:lnSpc>
                          <a:spcPct val="150000"/>
                        </a:lnSpc>
                        <a:spcAft>
                          <a:spcPts val="0"/>
                        </a:spcAft>
                      </a:pPr>
                      <a:r>
                        <a:rPr lang="en-US" sz="1600" kern="0" dirty="0">
                          <a:effectLst/>
                          <a:latin typeface="Cambria" panose="02040503050406030204" pitchFamily="18" charset="0"/>
                          <a:ea typeface="Cambria" panose="02040503050406030204" pitchFamily="18" charset="0"/>
                        </a:rPr>
                        <a:t>Access And Inclusion</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82%</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72%</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81%</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410871414"/>
                  </a:ext>
                </a:extLst>
              </a:tr>
              <a:tr h="385011">
                <a:tc>
                  <a:txBody>
                    <a:bodyPr/>
                    <a:lstStyle/>
                    <a:p>
                      <a:pPr>
                        <a:lnSpc>
                          <a:spcPct val="150000"/>
                        </a:lnSpc>
                        <a:spcAft>
                          <a:spcPts val="0"/>
                        </a:spcAft>
                      </a:pPr>
                      <a:r>
                        <a:rPr lang="en-US" sz="1600" kern="0" dirty="0">
                          <a:effectLst/>
                          <a:latin typeface="Cambria" panose="02040503050406030204" pitchFamily="18" charset="0"/>
                          <a:ea typeface="Cambria" panose="02040503050406030204" pitchFamily="18" charset="0"/>
                        </a:rPr>
                        <a:t>Brand Strength/Reputation</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77%</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71%</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74%</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298354859"/>
                  </a:ext>
                </a:extLst>
              </a:tr>
              <a:tr h="385011">
                <a:tc>
                  <a:txBody>
                    <a:bodyPr/>
                    <a:lstStyle/>
                    <a:p>
                      <a:pPr>
                        <a:lnSpc>
                          <a:spcPct val="150000"/>
                        </a:lnSpc>
                        <a:spcAft>
                          <a:spcPts val="0"/>
                        </a:spcAft>
                      </a:pPr>
                      <a:r>
                        <a:rPr lang="en-US" sz="1600" kern="0" dirty="0">
                          <a:effectLst/>
                          <a:latin typeface="Cambria" panose="02040503050406030204" pitchFamily="18" charset="0"/>
                          <a:ea typeface="Cambria" panose="02040503050406030204" pitchFamily="18" charset="0"/>
                        </a:rPr>
                        <a:t>Public Trust</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80%</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77%</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77%</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2810190586"/>
                  </a:ext>
                </a:extLst>
              </a:tr>
              <a:tr h="385011">
                <a:tc>
                  <a:txBody>
                    <a:bodyPr/>
                    <a:lstStyle/>
                    <a:p>
                      <a:pPr>
                        <a:lnSpc>
                          <a:spcPct val="150000"/>
                        </a:lnSpc>
                        <a:spcAft>
                          <a:spcPts val="0"/>
                        </a:spcAft>
                      </a:pPr>
                      <a:r>
                        <a:rPr lang="en-US" sz="1600" kern="0" dirty="0">
                          <a:effectLst/>
                          <a:latin typeface="Cambria" panose="02040503050406030204" pitchFamily="18" charset="0"/>
                          <a:ea typeface="Cambria" panose="02040503050406030204" pitchFamily="18" charset="0"/>
                        </a:rPr>
                        <a:t>Integrity And Governance Climate</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75%</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74%</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75%</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553980664"/>
                  </a:ext>
                </a:extLst>
              </a:tr>
              <a:tr h="385011">
                <a:tc>
                  <a:txBody>
                    <a:bodyPr/>
                    <a:lstStyle/>
                    <a:p>
                      <a:pPr>
                        <a:lnSpc>
                          <a:spcPct val="150000"/>
                        </a:lnSpc>
                        <a:spcAft>
                          <a:spcPts val="0"/>
                        </a:spcAft>
                      </a:pPr>
                      <a:r>
                        <a:rPr lang="en-US" sz="1600" kern="0" dirty="0">
                          <a:effectLst/>
                          <a:latin typeface="Cambria" panose="02040503050406030204" pitchFamily="18" charset="0"/>
                          <a:ea typeface="Cambria" panose="02040503050406030204" pitchFamily="18" charset="0"/>
                        </a:rPr>
                        <a:t>Reputational Risk Indicator</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77%</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71%</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73%</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080746661"/>
                  </a:ext>
                </a:extLst>
              </a:tr>
              <a:tr h="385011">
                <a:tc>
                  <a:txBody>
                    <a:bodyPr/>
                    <a:lstStyle/>
                    <a:p>
                      <a:pPr>
                        <a:lnSpc>
                          <a:spcPct val="150000"/>
                        </a:lnSpc>
                        <a:spcAft>
                          <a:spcPts val="0"/>
                        </a:spcAft>
                      </a:pPr>
                      <a:r>
                        <a:rPr lang="en-US" sz="1600" kern="0" dirty="0">
                          <a:effectLst/>
                          <a:latin typeface="Cambria" panose="02040503050406030204" pitchFamily="18" charset="0"/>
                          <a:ea typeface="Cambria" panose="02040503050406030204" pitchFamily="18" charset="0"/>
                        </a:rPr>
                        <a:t>Stakeholder Confidence</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74%</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72%</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71%</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013661384"/>
                  </a:ext>
                </a:extLst>
              </a:tr>
              <a:tr h="385011">
                <a:tc>
                  <a:txBody>
                    <a:bodyPr/>
                    <a:lstStyle/>
                    <a:p>
                      <a:pPr>
                        <a:lnSpc>
                          <a:spcPct val="150000"/>
                        </a:lnSpc>
                        <a:spcAft>
                          <a:spcPts val="0"/>
                        </a:spcAft>
                      </a:pPr>
                      <a:r>
                        <a:rPr lang="en-US" sz="1600" kern="0" dirty="0">
                          <a:effectLst/>
                          <a:latin typeface="Cambria" panose="02040503050406030204" pitchFamily="18" charset="0"/>
                          <a:ea typeface="Cambria" panose="02040503050406030204" pitchFamily="18" charset="0"/>
                        </a:rPr>
                        <a:t>Customer Effort Score</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78%</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73%</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72%</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190084754"/>
                  </a:ext>
                </a:extLst>
              </a:tr>
              <a:tr h="385011">
                <a:tc>
                  <a:txBody>
                    <a:bodyPr/>
                    <a:lstStyle/>
                    <a:p>
                      <a:pPr>
                        <a:lnSpc>
                          <a:spcPct val="150000"/>
                        </a:lnSpc>
                        <a:spcAft>
                          <a:spcPts val="0"/>
                        </a:spcAft>
                      </a:pPr>
                      <a:r>
                        <a:rPr lang="en-US" sz="1600" kern="0">
                          <a:effectLst/>
                          <a:latin typeface="Cambria" panose="02040503050406030204" pitchFamily="18" charset="0"/>
                          <a:ea typeface="Cambria" panose="02040503050406030204" pitchFamily="18" charset="0"/>
                        </a:rPr>
                        <a:t>NPS</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15</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8</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12</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3303538376"/>
                  </a:ext>
                </a:extLst>
              </a:tr>
              <a:tr h="385011">
                <a:tc>
                  <a:txBody>
                    <a:bodyPr/>
                    <a:lstStyle/>
                    <a:p>
                      <a:pPr>
                        <a:lnSpc>
                          <a:spcPct val="150000"/>
                        </a:lnSpc>
                        <a:spcAft>
                          <a:spcPts val="0"/>
                        </a:spcAft>
                      </a:pPr>
                      <a:r>
                        <a:rPr lang="en-US" sz="1600" kern="0" dirty="0" err="1">
                          <a:effectLst/>
                          <a:latin typeface="Cambria" panose="02040503050406030204" pitchFamily="18" charset="0"/>
                          <a:ea typeface="Cambria" panose="02040503050406030204" pitchFamily="18" charset="0"/>
                        </a:rPr>
                        <a:t>Overal</a:t>
                      </a:r>
                      <a:r>
                        <a:rPr lang="en-US" sz="1600" kern="0" dirty="0">
                          <a:effectLst/>
                          <a:latin typeface="Cambria" panose="02040503050406030204" pitchFamily="18" charset="0"/>
                          <a:ea typeface="Cambria" panose="02040503050406030204" pitchFamily="18" charset="0"/>
                        </a:rPr>
                        <a:t> CSI Region 2</a:t>
                      </a:r>
                      <a:endParaRPr lang="en-US" sz="16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72%</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a:effectLst/>
                          <a:latin typeface="Cambria" panose="02040503050406030204" pitchFamily="18" charset="0"/>
                          <a:ea typeface="Cambria" panose="02040503050406030204" pitchFamily="18" charset="0"/>
                        </a:rPr>
                        <a:t>72%</a:t>
                      </a:r>
                      <a:endParaRPr lang="en-US" sz="16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72%</a:t>
                      </a:r>
                      <a:endParaRPr lang="en-US" sz="16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644551886"/>
                  </a:ext>
                </a:extLst>
              </a:tr>
            </a:tbl>
          </a:graphicData>
        </a:graphic>
      </p:graphicFrame>
      <p:sp>
        <p:nvSpPr>
          <p:cNvPr id="5" name="Rectangle 4"/>
          <p:cNvSpPr/>
          <p:nvPr/>
        </p:nvSpPr>
        <p:spPr>
          <a:xfrm>
            <a:off x="529390" y="4908884"/>
            <a:ext cx="11133222" cy="1456809"/>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 Head Office and Contact Centre reflect a centralised dual-service support environment: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Head Office → System-driven, policy-oriented, handling complex and escalated issues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Contact Centre → Client-facing, high-volume, real-time support and inquiry handling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9462973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7" name="Straight Arrow Connector 6"/>
          <p:cNvCxnSpPr/>
          <p:nvPr/>
        </p:nvCxnSpPr>
        <p:spPr>
          <a:xfrm flipH="1">
            <a:off x="6063914"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20840" y="534308"/>
            <a:ext cx="5470359" cy="3929281"/>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Across both channels, the region shows: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overall satisfaction (CSI: 72%), despite strong performance in key attributes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Strong performance at Head Office driven by system capability and staff competence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 performance at the Contact Centre driven by delays, information gaps, and service pressure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clear divide between system strength (Head Office) and client interaction challenges (Contact Centre)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529138" y="492614"/>
            <a:ext cx="5277853" cy="6135013"/>
          </a:xfrm>
          <a:prstGeom prst="rect">
            <a:avLst/>
          </a:prstGeom>
        </p:spPr>
        <p:txBody>
          <a:bodyPr wrap="square">
            <a:spAutoFit/>
          </a:bodyPr>
          <a:lstStyle/>
          <a:p>
            <a:pPr algn="just">
              <a:spcAft>
                <a:spcPts val="1000"/>
              </a:spcAft>
            </a:pPr>
            <a:r>
              <a:rPr lang="en-ZW" sz="2000" b="1" kern="1800" dirty="0">
                <a:solidFill>
                  <a:srgbClr val="EE0000"/>
                </a:solidFill>
                <a:latin typeface="Cambria" panose="02040503050406030204" pitchFamily="18" charset="0"/>
                <a:ea typeface="Cambria" panose="02040503050406030204" pitchFamily="18" charset="0"/>
                <a:cs typeface="Times New Roman" panose="02020603050405020304" pitchFamily="18" charset="0"/>
              </a:rPr>
              <a:t>HEAD OFFICE ANALYSIS</a:t>
            </a:r>
            <a:endParaRPr lang="en-US" sz="2000" kern="100" dirty="0">
              <a:latin typeface="Cambria" panose="02040503050406030204" pitchFamily="18" charset="0"/>
              <a:ea typeface="Cambria" panose="02040503050406030204" pitchFamily="18" charset="0"/>
              <a:cs typeface="Times New Roman" panose="02020603050405020304" pitchFamily="18" charset="0"/>
            </a:endParaRPr>
          </a:p>
          <a:p>
            <a:pPr algn="just">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Operational Context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Centralised service hub handling: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Complex taxpayer issues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Policy interpretation and escalations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Heavy reliance on internal systems and digital platforms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 volume but higher complexity transactions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spcAft>
                <a:spcPts val="1000"/>
              </a:spcAft>
            </a:pPr>
            <a:r>
              <a:rPr lang="en-ZW" sz="16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Key Pain Points (Head Office)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System Dependency and Downtime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issues are the highest reported challenge (33%)</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Service delivery heavily reliant on system availability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Processing Delays for Complex Cases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(25%) linked to:</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Case complexity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internal workflows and approvals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05034"/>
            <a:ext cx="2699618" cy="1652966"/>
          </a:xfrm>
          <a:prstGeom prst="rect">
            <a:avLst/>
          </a:prstGeom>
          <a:effectLst>
            <a:softEdge rad="31750"/>
          </a:effectLst>
        </p:spPr>
      </p:pic>
    </p:spTree>
    <p:extLst>
      <p:ext uri="{BB962C8B-B14F-4D97-AF65-F5344CB8AC3E}">
        <p14:creationId xmlns:p14="http://schemas.microsoft.com/office/powerpoint/2010/main" val="11682623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7" name="Straight Arrow Connector 6"/>
          <p:cNvCxnSpPr/>
          <p:nvPr/>
        </p:nvCxnSpPr>
        <p:spPr>
          <a:xfrm flipH="1">
            <a:off x="5983703" y="0"/>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40630" y="393192"/>
            <a:ext cx="5582652" cy="5309146"/>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Communication Gaps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feedback on progress of cases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lack visibility on timelines and outcomes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Documentation Burden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Perceived complexity in documentation requirements(14%)</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Processes seen as cumbersome and repetitive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Recommendations (Head Office)</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System Stability and Integration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Improve system uptime and reliability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Strengthen system integration across departments</a:t>
            </a:r>
          </a:p>
        </p:txBody>
      </p:sp>
      <p:sp>
        <p:nvSpPr>
          <p:cNvPr id="3" name="Rectangle 2"/>
          <p:cNvSpPr/>
          <p:nvPr/>
        </p:nvSpPr>
        <p:spPr>
          <a:xfrm>
            <a:off x="6304547" y="521528"/>
            <a:ext cx="5422231" cy="4442242"/>
          </a:xfrm>
          <a:prstGeom prst="rect">
            <a:avLst/>
          </a:prstGeom>
        </p:spPr>
        <p:txBody>
          <a:bodyPr wrap="square">
            <a:spAutoFit/>
          </a:bodyPr>
          <a:lstStyle/>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Process Streamlining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Simplify workflows for faster case resolution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Reduce approval layers for standard processes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Proactive Communication Framework</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Introduce automated updates on case progress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Define and communicate turnaround times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Documentation Simplification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Review and rationalise documentation requirements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Provide clear guidelines and checklists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187326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7" name="Straight Arrow Connector 6"/>
          <p:cNvCxnSpPr/>
          <p:nvPr/>
        </p:nvCxnSpPr>
        <p:spPr>
          <a:xfrm flipH="1">
            <a:off x="5903493"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44379" y="200686"/>
            <a:ext cx="5277853" cy="5899051"/>
          </a:xfrm>
          <a:prstGeom prst="rect">
            <a:avLst/>
          </a:prstGeom>
        </p:spPr>
        <p:txBody>
          <a:bodyPr wrap="square">
            <a:spAutoFit/>
          </a:bodyPr>
          <a:lstStyle/>
          <a:p>
            <a:pPr algn="just">
              <a:lnSpc>
                <a:spcPct val="150000"/>
              </a:lnSpc>
              <a:spcAft>
                <a:spcPts val="1000"/>
              </a:spcAft>
            </a:pPr>
            <a:r>
              <a:rPr lang="en-ZW" sz="2000" b="1" kern="1800" dirty="0">
                <a:solidFill>
                  <a:srgbClr val="EE0000"/>
                </a:solidFill>
                <a:latin typeface="Cambria" panose="02040503050406030204" pitchFamily="18" charset="0"/>
                <a:ea typeface="Cambria" panose="02040503050406030204" pitchFamily="18" charset="0"/>
                <a:cs typeface="Times New Roman" panose="02020603050405020304" pitchFamily="18" charset="0"/>
              </a:rPr>
              <a:t>CONTACT CENTRE ANALYSIS</a:t>
            </a:r>
            <a:endParaRPr lang="en-US" sz="2000" kern="100" dirty="0">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Operational Context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First point of contact for clients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Handles: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call volumes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General inquiries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Service support requests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Real-time service environment with high responsiveness expectations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Key Pain Points (Contact Centre)</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Delays in Response and Resolution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Highest challenge (29%)</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384755" y="371971"/>
            <a:ext cx="5374107" cy="6309420"/>
          </a:xfrm>
          <a:prstGeom prst="rect">
            <a:avLst/>
          </a:prstGeom>
        </p:spPr>
        <p:txBody>
          <a:bodyPr wrap="square">
            <a:spAutoFit/>
          </a:bodyPr>
          <a:lstStyle/>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Driven by: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call volumes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capacity during peak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Information Gaps and Inconsistency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Unclear information (19%)</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receive: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Incomplete or inconsistent responses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System Limitations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issues (24%) affecting: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response time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access to client information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Communication Effectiveness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gaps (13%)</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9111984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7" name="Straight Arrow Connector 6"/>
          <p:cNvCxnSpPr/>
          <p:nvPr/>
        </p:nvCxnSpPr>
        <p:spPr>
          <a:xfrm flipH="1">
            <a:off x="5903493"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36885" y="416348"/>
            <a:ext cx="5213684" cy="4894160"/>
          </a:xfrm>
          <a:prstGeom prst="rect">
            <a:avLst/>
          </a:prstGeom>
        </p:spPr>
        <p:txBody>
          <a:bodyPr wrap="square">
            <a:spAutoFit/>
          </a:bodyPr>
          <a:lstStyle/>
          <a:p>
            <a:pPr>
              <a:lnSpc>
                <a:spcPct val="150000"/>
              </a:lnSpc>
              <a:spcAft>
                <a:spcPts val="1000"/>
              </a:spcAft>
            </a:pPr>
            <a:r>
              <a:rPr lang="en-ZW" sz="1600" b="1" u="sng" kern="0" dirty="0">
                <a:solidFill>
                  <a:srgbClr val="FF0000"/>
                </a:solidFill>
                <a:latin typeface="Cambria" panose="02040503050406030204" pitchFamily="18" charset="0"/>
                <a:ea typeface="Cambria" panose="02040503050406030204" pitchFamily="18" charset="0"/>
                <a:cs typeface="Times New Roman" panose="02020603050405020304" pitchFamily="18" charset="0"/>
              </a:rPr>
              <a:t>Recommendations (Contact Centre)</a:t>
            </a:r>
            <a:endParaRPr lang="en-US" sz="1600" kern="100"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Capacity Enhancement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Increase staffing during peak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Introduce call prioritisation systems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Knowledge Management Systems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Develop centralised knowledge base for agents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Ensure consistency and accuracy of information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Staff Training and Quality Assurance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Continuous training 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customer handling</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6" name="Rectangle 5"/>
          <p:cNvSpPr/>
          <p:nvPr/>
        </p:nvSpPr>
        <p:spPr>
          <a:xfrm>
            <a:off x="6593302" y="240951"/>
            <a:ext cx="5021182" cy="5761064"/>
          </a:xfrm>
          <a:prstGeom prst="rect">
            <a:avLst/>
          </a:prstGeom>
        </p:spPr>
        <p:txBody>
          <a:bodyPr wrap="square">
            <a:spAutoFit/>
          </a:bodyPr>
          <a:lstStyle/>
          <a:p>
            <a:pPr>
              <a:lnSpc>
                <a:spcPct val="150000"/>
              </a:lnSpc>
            </a:pPr>
            <a:endParaRPr lang="en-US" sz="1600" dirty="0">
              <a:solidFill>
                <a:schemeClr val="accent3">
                  <a:lumMod val="50000"/>
                </a:schemeClr>
              </a:solidFill>
              <a:latin typeface="Cambria" panose="02040503050406030204" pitchFamily="18" charset="0"/>
              <a:ea typeface="Cambria" panose="020405030504060302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skills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Emotional Intelligence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Implement call quality monitoring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System Support Improvements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Improve system speed and accessibility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Equip agents with real-time client data tools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Multi-Channel Support Expansion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Strengthen alternative channels: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email</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online platforms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Reduce pressure on call centre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2781748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21000"/>
            <a:lum/>
          </a:blip>
          <a:srcRect/>
          <a:stretch>
            <a:fillRect t="-9000" b="-9000"/>
          </a:stretch>
        </a:blipFill>
        <a:effectLst/>
      </p:bgPr>
    </p:bg>
    <p:spTree>
      <p:nvGrpSpPr>
        <p:cNvPr id="1" name="">
          <a:extLst>
            <a:ext uri="{FF2B5EF4-FFF2-40B4-BE49-F238E27FC236}">
              <a16:creationId xmlns:a16="http://schemas.microsoft.com/office/drawing/2014/main" id="{8CEC9AD4-641E-BED5-6EC5-69D935C2544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BA55EC-CA23-1062-F5B9-9F9511D6503D}"/>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9B51A1E-902D-48AF-9020-955120F399B6}" type="slidenum">
              <a:rPr kumimoji="0" lang="en-US" sz="1200" b="1" i="1" u="none" strike="noStrike" kern="1200" cap="none" spc="0" normalizeH="0" baseline="0" noProof="0" smtClean="0">
                <a:ln>
                  <a:noFill/>
                </a:ln>
                <a:solidFill>
                  <a:prstClr val="black">
                    <a:lumMod val="75000"/>
                    <a:lumOff val="25000"/>
                  </a:prstClr>
                </a:solidFill>
                <a:effectLst/>
                <a:uLnTx/>
                <a:uFillTx/>
                <a:latin typeface="Rockwel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46</a:t>
            </a:fld>
            <a:endParaRPr kumimoji="0" lang="en-US" sz="1200" b="1" i="1" u="none" strike="noStrike" kern="1200" cap="none" spc="0" normalizeH="0" baseline="0" noProof="0" dirty="0">
              <a:ln>
                <a:noFill/>
              </a:ln>
              <a:solidFill>
                <a:prstClr val="black">
                  <a:lumMod val="75000"/>
                  <a:lumOff val="25000"/>
                </a:prstClr>
              </a:solidFill>
              <a:effectLst/>
              <a:uLnTx/>
              <a:uFillTx/>
              <a:latin typeface="Rockwell"/>
              <a:ea typeface="+mn-ea"/>
              <a:cs typeface="+mn-cs"/>
            </a:endParaRPr>
          </a:p>
        </p:txBody>
      </p:sp>
      <p:sp>
        <p:nvSpPr>
          <p:cNvPr id="5" name="TextBox 4">
            <a:extLst>
              <a:ext uri="{FF2B5EF4-FFF2-40B4-BE49-F238E27FC236}">
                <a16:creationId xmlns:a16="http://schemas.microsoft.com/office/drawing/2014/main" id="{351CE28A-8522-F770-7E32-15576E38AD3F}"/>
              </a:ext>
            </a:extLst>
          </p:cNvPr>
          <p:cNvSpPr txBox="1"/>
          <p:nvPr/>
        </p:nvSpPr>
        <p:spPr>
          <a:xfrm>
            <a:off x="1578545" y="2040555"/>
            <a:ext cx="8739628" cy="1434496"/>
          </a:xfrm>
          <a:prstGeom prst="rect">
            <a:avLst/>
          </a:prstGeom>
          <a:solidFill>
            <a:schemeClr val="bg1"/>
          </a:solidFill>
          <a:ln>
            <a:noFill/>
          </a:ln>
          <a:effectLst>
            <a:outerShdw blurRad="149987" dist="250190" dir="8460000" algn="ctr">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p:spPr>
        <p:txBody>
          <a:bodyPr wrap="square" lIns="0" tIns="0" rIns="0" bIns="0" rtlCol="0" anchor="ctr">
            <a:noAutofit/>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rgbClr val="297D53">
                    <a:lumMod val="50000"/>
                  </a:srgbClr>
                </a:solidFill>
                <a:effectLst/>
                <a:uLnTx/>
                <a:uFillTx/>
                <a:latin typeface="Cooper Black" panose="0208090404030B020404" pitchFamily="18" charset="0"/>
                <a:ea typeface="+mn-ea"/>
                <a:cs typeface="+mn-cs"/>
              </a:rPr>
              <a:t>FORBES ANALYSIS</a:t>
            </a:r>
            <a:endParaRPr kumimoji="0" lang="en-US" sz="4400" b="0" i="0" u="none" strike="noStrike" kern="1200" cap="none" spc="0" normalizeH="0" baseline="0" noProof="0" dirty="0">
              <a:ln>
                <a:noFill/>
              </a:ln>
              <a:solidFill>
                <a:srgbClr val="297D53">
                  <a:lumMod val="50000"/>
                </a:srgbClr>
              </a:solidFill>
              <a:effectLst/>
              <a:uLnTx/>
              <a:uFillTx/>
              <a:latin typeface="Cooper Black" panose="0208090404030B020404" pitchFamily="18" charset="0"/>
              <a:ea typeface="+mn-ea"/>
              <a:cs typeface="+mn-cs"/>
            </a:endParaRPr>
          </a:p>
        </p:txBody>
      </p:sp>
      <p:pic>
        <p:nvPicPr>
          <p:cNvPr id="6" name="Picture 5">
            <a:extLst>
              <a:ext uri="{FF2B5EF4-FFF2-40B4-BE49-F238E27FC236}">
                <a16:creationId xmlns:a16="http://schemas.microsoft.com/office/drawing/2014/main" id="{E2093EC5-D41D-2DA4-E62C-411EE09C37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05034"/>
            <a:ext cx="2699618" cy="1652966"/>
          </a:xfrm>
          <a:prstGeom prst="rect">
            <a:avLst/>
          </a:prstGeom>
          <a:effectLst>
            <a:softEdge rad="31750"/>
          </a:effectLst>
        </p:spPr>
      </p:pic>
      <p:pic>
        <p:nvPicPr>
          <p:cNvPr id="7" name="Picture 6">
            <a:extLst>
              <a:ext uri="{FF2B5EF4-FFF2-40B4-BE49-F238E27FC236}">
                <a16:creationId xmlns:a16="http://schemas.microsoft.com/office/drawing/2014/main" id="{ACFC0441-8F21-4214-8DB7-3B115E4480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2569" y="4945706"/>
            <a:ext cx="2069432" cy="1912294"/>
          </a:xfrm>
          <a:prstGeom prst="rect">
            <a:avLst/>
          </a:prstGeom>
        </p:spPr>
      </p:pic>
    </p:spTree>
    <p:extLst>
      <p:ext uri="{BB962C8B-B14F-4D97-AF65-F5344CB8AC3E}">
        <p14:creationId xmlns:p14="http://schemas.microsoft.com/office/powerpoint/2010/main" val="42296213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SERVICE  CHALLENGES ANALYSIS (FORBES BORDER POST)</a:t>
            </a:r>
            <a:endParaRPr lang="en-US" sz="1000" b="1" dirty="0"/>
          </a:p>
        </p:txBody>
      </p:sp>
      <p:graphicFrame>
        <p:nvGraphicFramePr>
          <p:cNvPr id="5" name="Chart 4">
            <a:extLst>
              <a:ext uri="{FF2B5EF4-FFF2-40B4-BE49-F238E27FC236}">
                <a16:creationId xmlns:a16="http://schemas.microsoft.com/office/drawing/2014/main" id="{092391C6-AF00-E4FD-A6FB-E8DF6D9CCEBB}"/>
              </a:ext>
            </a:extLst>
          </p:cNvPr>
          <p:cNvGraphicFramePr/>
          <p:nvPr>
            <p:extLst>
              <p:ext uri="{D42A27DB-BD31-4B8C-83A1-F6EECF244321}">
                <p14:modId xmlns:p14="http://schemas.microsoft.com/office/powerpoint/2010/main" val="2504750516"/>
              </p:ext>
            </p:extLst>
          </p:nvPr>
        </p:nvGraphicFramePr>
        <p:xfrm>
          <a:off x="288758" y="705854"/>
          <a:ext cx="7555833" cy="3625514"/>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288757" y="4451700"/>
            <a:ext cx="7555833" cy="2451953"/>
          </a:xfrm>
          <a:prstGeom prst="rect">
            <a:avLst/>
          </a:prstGeom>
        </p:spPr>
        <p:txBody>
          <a:bodyPr wrap="square">
            <a:spAutoFit/>
          </a:bodyPr>
          <a:lstStyle/>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Major Challenge: Delays (29%)</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remain the most prominent challenge, despite the station’s high performance.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Likely driven by: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Peak traffic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Clearance processes requiring verification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7" name="Rectangle 6"/>
          <p:cNvSpPr/>
          <p:nvPr/>
        </p:nvSpPr>
        <p:spPr>
          <a:xfrm>
            <a:off x="8133348" y="705854"/>
            <a:ext cx="3882188" cy="6160661"/>
          </a:xfrm>
          <a:prstGeom prst="rect">
            <a:avLst/>
          </a:prstGeom>
        </p:spPr>
        <p:txBody>
          <a:bodyPr wrap="square">
            <a:spAutoFit/>
          </a:bodyPr>
          <a:lstStyle/>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However, compared to other border posts, delays are better managed and less disruptive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Even in a high-performing environment, time-related pressures remain inherent to border operations</a:t>
            </a:r>
          </a:p>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Documentation Requirements (20%)</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Second most cited issue.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perceive: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Processes as documentation-heavy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Requirements as sometimes repetitive or complex</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0066557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flipH="1">
            <a:off x="5983703"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85011" y="200686"/>
            <a:ext cx="5229726" cy="6637715"/>
          </a:xfrm>
          <a:prstGeom prst="rect">
            <a:avLst/>
          </a:prstGeom>
        </p:spPr>
        <p:txBody>
          <a:bodyPr wrap="square">
            <a:spAutoFit/>
          </a:bodyPr>
          <a:lstStyle/>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Issues (17%)</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concern.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Reflects: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Occasional system downtime or slow performance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Not a dominant issue, indicating relatively stable digital systems</a:t>
            </a:r>
          </a:p>
          <a:p>
            <a:pPr marL="342900" lvl="0" indent="-342900">
              <a:lnSpc>
                <a:spcPct val="150000"/>
              </a:lnSpc>
              <a:spcAft>
                <a:spcPts val="1000"/>
              </a:spcAft>
              <a:buSzPts val="1000"/>
              <a:buFont typeface="Wingdings" panose="05000000000000000000" pitchFamily="2" charset="2"/>
              <a:buChar char="Ø"/>
              <a:tabLst>
                <a:tab pos="457200" algn="l"/>
              </a:tabLst>
            </a:pPr>
            <a:r>
              <a:rPr lang="en-ZW" sz="1600" dirty="0">
                <a:solidFill>
                  <a:schemeClr val="accent3">
                    <a:lumMod val="50000"/>
                  </a:schemeClr>
                </a:solidFill>
                <a:latin typeface="Cambria" panose="02040503050406030204" pitchFamily="18" charset="0"/>
                <a:ea typeface="Cambria" panose="02040503050406030204" pitchFamily="18" charset="0"/>
              </a:rPr>
              <a:t>Systems are generally reliable but still require ongoing optimisation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(15%)</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but notable.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experience: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updates during processing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Need for clearer engagement</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6352670" y="332389"/>
            <a:ext cx="5502446" cy="3318857"/>
          </a:xfrm>
          <a:prstGeom prst="rect">
            <a:avLst/>
          </a:prstGeom>
        </p:spPr>
        <p:txBody>
          <a:bodyPr wrap="square">
            <a:spAutoFit/>
          </a:bodyPr>
          <a:lstStyle/>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Unclear Information (13%)</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 compared to other stations.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Symbol" panose="05050102010706020507" pitchFamily="18" charset="2"/>
              <a:buChar char=""/>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Suggests: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Better clarity of procedures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More consistent guidance to clients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Insight: Information flow is relatively well managed, contributing to lower customer effort</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2382" y="5185435"/>
            <a:ext cx="2699618" cy="1652966"/>
          </a:xfrm>
          <a:prstGeom prst="rect">
            <a:avLst/>
          </a:prstGeom>
          <a:effectLst>
            <a:softEdge rad="31750"/>
          </a:effectLst>
        </p:spPr>
      </p:pic>
    </p:spTree>
    <p:extLst>
      <p:ext uri="{BB962C8B-B14F-4D97-AF65-F5344CB8AC3E}">
        <p14:creationId xmlns:p14="http://schemas.microsoft.com/office/powerpoint/2010/main" val="13217591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flipH="1">
            <a:off x="7844588" y="0"/>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6" name="Chart 5">
            <a:extLst>
              <a:ext uri="{FF2B5EF4-FFF2-40B4-BE49-F238E27FC236}">
                <a16:creationId xmlns:a16="http://schemas.microsoft.com/office/drawing/2014/main" id="{3CF83FE6-F22B-5043-D8D7-6799953EE573}"/>
              </a:ext>
            </a:extLst>
          </p:cNvPr>
          <p:cNvGraphicFramePr/>
          <p:nvPr>
            <p:extLst>
              <p:ext uri="{D42A27DB-BD31-4B8C-83A1-F6EECF244321}">
                <p14:modId xmlns:p14="http://schemas.microsoft.com/office/powerpoint/2010/main" val="973403818"/>
              </p:ext>
            </p:extLst>
          </p:nvPr>
        </p:nvGraphicFramePr>
        <p:xfrm>
          <a:off x="0" y="23785"/>
          <a:ext cx="7603958" cy="4379494"/>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296772" y="4643603"/>
            <a:ext cx="7307186" cy="1938992"/>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While delays and documentation requirements remain the primary sources of friction at Forbes Border Post, the relatively lower incidence of system, communication, and information challenges combined with a higher proportion of clients experiencing no issues confirms a well-managed and efficient service environment.</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8213576" y="216291"/>
            <a:ext cx="3561329" cy="5037276"/>
          </a:xfrm>
          <a:prstGeom prst="rect">
            <a:avLst/>
          </a:prstGeom>
        </p:spPr>
        <p:txBody>
          <a:bodyPr wrap="square">
            <a:spAutoFit/>
          </a:bodyPr>
          <a:lstStyle/>
          <a:p>
            <a:pPr>
              <a:lnSpc>
                <a:spcPct val="150000"/>
              </a:lnSpc>
              <a:spcAft>
                <a:spcPts val="1000"/>
              </a:spcAft>
            </a:pPr>
            <a:r>
              <a:rPr lang="en-ZW" sz="1600" b="1" kern="18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Regional Overview (Forbes Border Post)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 Forbes Border Post reflects a high-performing, transaction-driven service environment, characterised by: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Strong operational efficiency and service delivery capability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Relatively seamless client experience compared to other border points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levels of trust, accessibility, and stakeholder confidence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788248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D87D-E475-451A-B36C-E4A4F63609C1}"/>
              </a:ext>
            </a:extLst>
          </p:cNvPr>
          <p:cNvSpPr>
            <a:spLocks noGrp="1"/>
          </p:cNvSpPr>
          <p:nvPr>
            <p:ph type="ctrTitle"/>
          </p:nvPr>
        </p:nvSpPr>
        <p:spPr>
          <a:xfrm>
            <a:off x="0" y="1"/>
            <a:ext cx="12192000" cy="644892"/>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t>RESEARCH DESIGN</a:t>
            </a:r>
            <a:endParaRPr lang="en-US" sz="2800" b="1" dirty="0"/>
          </a:p>
        </p:txBody>
      </p:sp>
      <p:graphicFrame>
        <p:nvGraphicFramePr>
          <p:cNvPr id="3" name="Content Placeholder 2"/>
          <p:cNvGraphicFramePr>
            <a:graphicFrameLocks noGrp="1"/>
          </p:cNvGraphicFramePr>
          <p:nvPr>
            <p:ph idx="15"/>
            <p:extLst>
              <p:ext uri="{D42A27DB-BD31-4B8C-83A1-F6EECF244321}">
                <p14:modId xmlns:p14="http://schemas.microsoft.com/office/powerpoint/2010/main" val="2197901579"/>
              </p:ext>
            </p:extLst>
          </p:nvPr>
        </p:nvGraphicFramePr>
        <p:xfrm>
          <a:off x="590350" y="1115057"/>
          <a:ext cx="11011300" cy="5391623"/>
        </p:xfrm>
        <a:graphic>
          <a:graphicData uri="http://schemas.openxmlformats.org/drawingml/2006/table">
            <a:tbl>
              <a:tblPr firstRow="1" bandRow="1">
                <a:tableStyleId>{8799B23B-EC83-4686-B30A-512413B5E67A}</a:tableStyleId>
              </a:tblPr>
              <a:tblGrid>
                <a:gridCol w="1268055">
                  <a:extLst>
                    <a:ext uri="{9D8B030D-6E8A-4147-A177-3AD203B41FA5}">
                      <a16:colId xmlns:a16="http://schemas.microsoft.com/office/drawing/2014/main" val="3472481616"/>
                    </a:ext>
                  </a:extLst>
                </a:gridCol>
                <a:gridCol w="9743245">
                  <a:extLst>
                    <a:ext uri="{9D8B030D-6E8A-4147-A177-3AD203B41FA5}">
                      <a16:colId xmlns:a16="http://schemas.microsoft.com/office/drawing/2014/main" val="4227162130"/>
                    </a:ext>
                  </a:extLst>
                </a:gridCol>
              </a:tblGrid>
              <a:tr h="3106918">
                <a:tc>
                  <a:txBody>
                    <a:bodyPr/>
                    <a:lstStyle/>
                    <a:p>
                      <a:pPr>
                        <a:lnSpc>
                          <a:spcPct val="150000"/>
                        </a:lnSpc>
                      </a:pPr>
                      <a:r>
                        <a:rPr lang="en-GB" sz="1600" dirty="0">
                          <a:solidFill>
                            <a:schemeClr val="accent3">
                              <a:lumMod val="50000"/>
                            </a:schemeClr>
                          </a:solidFill>
                          <a:latin typeface="Cambria" panose="02040503050406030204" pitchFamily="18" charset="0"/>
                          <a:ea typeface="Cambria" panose="02040503050406030204" pitchFamily="18" charset="0"/>
                        </a:rPr>
                        <a:t>Where</a:t>
                      </a:r>
                      <a:endParaRPr lang="en-US" sz="1600" dirty="0">
                        <a:solidFill>
                          <a:schemeClr val="accent3">
                            <a:lumMod val="50000"/>
                          </a:schemeClr>
                        </a:solidFill>
                        <a:latin typeface="Cambria" panose="02040503050406030204" pitchFamily="18" charset="0"/>
                        <a:ea typeface="Cambria" panose="02040503050406030204" pitchFamily="18" charset="0"/>
                      </a:endParaRPr>
                    </a:p>
                  </a:txBody>
                  <a:tcPr/>
                </a:tc>
                <a:tc>
                  <a:txBody>
                    <a:bodyPr/>
                    <a:lstStyle/>
                    <a:p>
                      <a:pPr marL="285750" indent="-285750">
                        <a:lnSpc>
                          <a:spcPct val="150000"/>
                        </a:lnSpc>
                        <a:buFont typeface="Wingdings" panose="05000000000000000000" pitchFamily="2" charset="2"/>
                        <a:buChar char="Ø"/>
                      </a:pPr>
                      <a:r>
                        <a:rPr lang="en-US" sz="1600" dirty="0">
                          <a:solidFill>
                            <a:schemeClr val="accent3">
                              <a:lumMod val="50000"/>
                            </a:schemeClr>
                          </a:solidFill>
                          <a:latin typeface="Cambria" panose="02040503050406030204" pitchFamily="18" charset="0"/>
                          <a:ea typeface="Cambria" panose="02040503050406030204" pitchFamily="18" charset="0"/>
                        </a:rPr>
                        <a:t>Database- ZIMRA active clients.</a:t>
                      </a:r>
                    </a:p>
                    <a:p>
                      <a:pPr marL="285750" indent="-285750">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Data collection was done across all regions and border posts:</a:t>
                      </a:r>
                    </a:p>
                    <a:p>
                      <a:pPr marL="742950" lvl="1" indent="-285750">
                        <a:lnSpc>
                          <a:spcPct val="150000"/>
                        </a:lnSpc>
                        <a:buFont typeface="Wingdings" panose="05000000000000000000" pitchFamily="2" charset="2"/>
                        <a:buChar char="Ø"/>
                      </a:pPr>
                      <a:r>
                        <a:rPr lang="en-GB" sz="1600" b="0" dirty="0">
                          <a:solidFill>
                            <a:schemeClr val="accent3">
                              <a:lumMod val="50000"/>
                            </a:schemeClr>
                          </a:solidFill>
                          <a:latin typeface="Cambria" panose="02040503050406030204" pitchFamily="18" charset="0"/>
                          <a:ea typeface="Cambria" panose="02040503050406030204" pitchFamily="18" charset="0"/>
                        </a:rPr>
                        <a:t>Region</a:t>
                      </a:r>
                      <a:r>
                        <a:rPr lang="en-GB" sz="1600" b="0" baseline="0" dirty="0">
                          <a:solidFill>
                            <a:schemeClr val="accent3">
                              <a:lumMod val="50000"/>
                            </a:schemeClr>
                          </a:solidFill>
                          <a:latin typeface="Cambria" panose="02040503050406030204" pitchFamily="18" charset="0"/>
                          <a:ea typeface="Cambria" panose="02040503050406030204" pitchFamily="18" charset="0"/>
                        </a:rPr>
                        <a:t> 1</a:t>
                      </a:r>
                    </a:p>
                    <a:p>
                      <a:pPr marL="742950" lvl="1" indent="-285750">
                        <a:lnSpc>
                          <a:spcPct val="150000"/>
                        </a:lnSpc>
                        <a:buFont typeface="Wingdings" panose="05000000000000000000" pitchFamily="2" charset="2"/>
                        <a:buChar char="Ø"/>
                      </a:pPr>
                      <a:r>
                        <a:rPr lang="en-GB" sz="1600" b="0" baseline="0" dirty="0">
                          <a:solidFill>
                            <a:schemeClr val="accent3">
                              <a:lumMod val="50000"/>
                            </a:schemeClr>
                          </a:solidFill>
                          <a:latin typeface="Cambria" panose="02040503050406030204" pitchFamily="18" charset="0"/>
                          <a:ea typeface="Cambria" panose="02040503050406030204" pitchFamily="18" charset="0"/>
                        </a:rPr>
                        <a:t>Region 2</a:t>
                      </a:r>
                    </a:p>
                    <a:p>
                      <a:pPr marL="742950" lvl="1" indent="-285750">
                        <a:lnSpc>
                          <a:spcPct val="150000"/>
                        </a:lnSpc>
                        <a:buFont typeface="Wingdings" panose="05000000000000000000" pitchFamily="2" charset="2"/>
                        <a:buChar char="Ø"/>
                      </a:pPr>
                      <a:r>
                        <a:rPr lang="en-GB" sz="1600" b="0" baseline="0" dirty="0">
                          <a:solidFill>
                            <a:schemeClr val="accent3">
                              <a:lumMod val="50000"/>
                            </a:schemeClr>
                          </a:solidFill>
                          <a:latin typeface="Cambria" panose="02040503050406030204" pitchFamily="18" charset="0"/>
                          <a:ea typeface="Cambria" panose="02040503050406030204" pitchFamily="18" charset="0"/>
                        </a:rPr>
                        <a:t>Region 3</a:t>
                      </a:r>
                    </a:p>
                    <a:p>
                      <a:pPr marL="742950" lvl="1" indent="-285750">
                        <a:lnSpc>
                          <a:spcPct val="150000"/>
                        </a:lnSpc>
                        <a:buFont typeface="Wingdings" panose="05000000000000000000" pitchFamily="2" charset="2"/>
                        <a:buChar char="Ø"/>
                      </a:pPr>
                      <a:r>
                        <a:rPr lang="en-GB" sz="1600" b="0" baseline="0" dirty="0">
                          <a:solidFill>
                            <a:schemeClr val="accent3">
                              <a:lumMod val="50000"/>
                            </a:schemeClr>
                          </a:solidFill>
                          <a:latin typeface="Cambria" panose="02040503050406030204" pitchFamily="18" charset="0"/>
                          <a:ea typeface="Cambria" panose="02040503050406030204" pitchFamily="18" charset="0"/>
                        </a:rPr>
                        <a:t>Head Office</a:t>
                      </a:r>
                    </a:p>
                    <a:p>
                      <a:pPr marL="742950" lvl="1" indent="-285750">
                        <a:lnSpc>
                          <a:spcPct val="150000"/>
                        </a:lnSpc>
                        <a:buFont typeface="Wingdings" panose="05000000000000000000" pitchFamily="2" charset="2"/>
                        <a:buChar char="Ø"/>
                      </a:pPr>
                      <a:r>
                        <a:rPr lang="en-GB" sz="1600" b="0" baseline="0" dirty="0">
                          <a:solidFill>
                            <a:schemeClr val="accent3">
                              <a:lumMod val="50000"/>
                            </a:schemeClr>
                          </a:solidFill>
                          <a:latin typeface="Cambria" panose="02040503050406030204" pitchFamily="18" charset="0"/>
                          <a:ea typeface="Cambria" panose="02040503050406030204" pitchFamily="18" charset="0"/>
                        </a:rPr>
                        <a:t>Beitbridge Border Post</a:t>
                      </a:r>
                    </a:p>
                    <a:p>
                      <a:pPr marL="742950" lvl="1" indent="-285750">
                        <a:lnSpc>
                          <a:spcPct val="150000"/>
                        </a:lnSpc>
                        <a:buFont typeface="Wingdings" panose="05000000000000000000" pitchFamily="2" charset="2"/>
                        <a:buChar char="Ø"/>
                      </a:pPr>
                      <a:r>
                        <a:rPr lang="en-GB" sz="1600" b="0" baseline="0" dirty="0">
                          <a:solidFill>
                            <a:schemeClr val="accent3">
                              <a:lumMod val="50000"/>
                            </a:schemeClr>
                          </a:solidFill>
                          <a:latin typeface="Cambria" panose="02040503050406030204" pitchFamily="18" charset="0"/>
                          <a:ea typeface="Cambria" panose="02040503050406030204" pitchFamily="18" charset="0"/>
                        </a:rPr>
                        <a:t>Forbes Border Post</a:t>
                      </a:r>
                      <a:endParaRPr lang="en-US" sz="1600" b="0" dirty="0">
                        <a:solidFill>
                          <a:schemeClr val="accent3">
                            <a:lumMod val="50000"/>
                          </a:schemeClr>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779471945"/>
                  </a:ext>
                </a:extLst>
              </a:tr>
              <a:tr h="503288">
                <a:tc>
                  <a:txBody>
                    <a:bodyPr/>
                    <a:lstStyle/>
                    <a:p>
                      <a:pPr>
                        <a:lnSpc>
                          <a:spcPct val="150000"/>
                        </a:lnSpc>
                      </a:pPr>
                      <a:r>
                        <a:rPr lang="en-GB" sz="1600" dirty="0">
                          <a:solidFill>
                            <a:schemeClr val="accent3">
                              <a:lumMod val="50000"/>
                            </a:schemeClr>
                          </a:solidFill>
                          <a:latin typeface="Cambria" panose="02040503050406030204" pitchFamily="18" charset="0"/>
                          <a:ea typeface="Cambria" panose="02040503050406030204" pitchFamily="18" charset="0"/>
                        </a:rPr>
                        <a:t>When</a:t>
                      </a:r>
                      <a:endParaRPr lang="en-US" sz="1600" dirty="0">
                        <a:solidFill>
                          <a:schemeClr val="accent3">
                            <a:lumMod val="50000"/>
                          </a:schemeClr>
                        </a:solidFill>
                        <a:latin typeface="Cambria" panose="02040503050406030204" pitchFamily="18" charset="0"/>
                        <a:ea typeface="Cambria" panose="02040503050406030204" pitchFamily="18" charset="0"/>
                      </a:endParaRPr>
                    </a:p>
                  </a:txBody>
                  <a:tcPr/>
                </a:tc>
                <a:tc>
                  <a:txBody>
                    <a:bodyPr/>
                    <a:lstStyle/>
                    <a:p>
                      <a:pPr marL="285750" indent="-285750">
                        <a:lnSpc>
                          <a:spcPct val="150000"/>
                        </a:lnSpc>
                        <a:buFont typeface="Wingdings" panose="05000000000000000000" pitchFamily="2" charset="2"/>
                        <a:buChar char="Ø"/>
                      </a:pPr>
                      <a:r>
                        <a:rPr lang="en-GB" sz="1600" dirty="0">
                          <a:solidFill>
                            <a:schemeClr val="accent3">
                              <a:lumMod val="50000"/>
                            </a:schemeClr>
                          </a:solidFill>
                          <a:latin typeface="Cambria" panose="02040503050406030204" pitchFamily="18" charset="0"/>
                          <a:ea typeface="Cambria" panose="02040503050406030204" pitchFamily="18" charset="0"/>
                        </a:rPr>
                        <a:t>Field work was conducted in the month of March 2026.</a:t>
                      </a:r>
                      <a:endParaRPr lang="en-US" sz="1600" dirty="0">
                        <a:solidFill>
                          <a:schemeClr val="accent3">
                            <a:lumMod val="50000"/>
                          </a:schemeClr>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4266191676"/>
                  </a:ext>
                </a:extLst>
              </a:tr>
              <a:tr h="1781417">
                <a:tc>
                  <a:txBody>
                    <a:bodyPr/>
                    <a:lstStyle/>
                    <a:p>
                      <a:pPr>
                        <a:lnSpc>
                          <a:spcPct val="150000"/>
                        </a:lnSpc>
                      </a:pPr>
                      <a:r>
                        <a:rPr lang="en-GB" sz="1600" dirty="0">
                          <a:solidFill>
                            <a:schemeClr val="accent3">
                              <a:lumMod val="50000"/>
                            </a:schemeClr>
                          </a:solidFill>
                          <a:latin typeface="Cambria" panose="02040503050406030204" pitchFamily="18" charset="0"/>
                          <a:ea typeface="Cambria" panose="02040503050406030204" pitchFamily="18" charset="0"/>
                        </a:rPr>
                        <a:t>Limitation</a:t>
                      </a:r>
                      <a:endParaRPr lang="en-US" sz="1600" dirty="0">
                        <a:solidFill>
                          <a:schemeClr val="accent3">
                            <a:lumMod val="50000"/>
                          </a:schemeClr>
                        </a:solidFill>
                        <a:latin typeface="Cambria" panose="02040503050406030204" pitchFamily="18" charset="0"/>
                        <a:ea typeface="Cambria" panose="02040503050406030204" pitchFamily="18" charset="0"/>
                      </a:endParaRPr>
                    </a:p>
                  </a:txBody>
                  <a:tcPr/>
                </a:tc>
                <a:tc>
                  <a:txBody>
                    <a:bodyPr/>
                    <a:lstStyle/>
                    <a:p>
                      <a:pPr marL="285750" indent="-285750">
                        <a:lnSpc>
                          <a:spcPct val="150000"/>
                        </a:lnSpc>
                        <a:buFont typeface="Wingdings" panose="05000000000000000000" pitchFamily="2" charset="2"/>
                        <a:buChar char="Ø"/>
                      </a:pPr>
                      <a:r>
                        <a:rPr lang="en-GB" sz="1600" b="1" dirty="0">
                          <a:solidFill>
                            <a:schemeClr val="accent3">
                              <a:lumMod val="50000"/>
                            </a:schemeClr>
                          </a:solidFill>
                          <a:latin typeface="Cambria" panose="02040503050406030204" pitchFamily="18" charset="0"/>
                          <a:ea typeface="Cambria" panose="02040503050406030204" pitchFamily="18" charset="0"/>
                        </a:rPr>
                        <a:t>Limited Client Volumes at Certain Locations</a:t>
                      </a:r>
                      <a:r>
                        <a:rPr lang="en-GB" sz="1600" dirty="0">
                          <a:solidFill>
                            <a:schemeClr val="accent3">
                              <a:lumMod val="50000"/>
                            </a:schemeClr>
                          </a:solidFill>
                          <a:latin typeface="Cambria" panose="02040503050406030204" pitchFamily="18" charset="0"/>
                          <a:ea typeface="Cambria" panose="02040503050406030204" pitchFamily="18" charset="0"/>
                        </a:rPr>
                        <a:t>: Some border posts and service stations experienced low client traffic during the survey period, which affected the volume of responses collected. </a:t>
                      </a:r>
                    </a:p>
                    <a:p>
                      <a:pPr marL="285750" indent="-285750">
                        <a:lnSpc>
                          <a:spcPct val="150000"/>
                        </a:lnSpc>
                        <a:buFont typeface="Wingdings" panose="05000000000000000000" pitchFamily="2" charset="2"/>
                        <a:buChar char="Ø"/>
                      </a:pPr>
                      <a:r>
                        <a:rPr lang="en-GB" sz="1600" b="1" dirty="0">
                          <a:solidFill>
                            <a:schemeClr val="accent3">
                              <a:lumMod val="50000"/>
                            </a:schemeClr>
                          </a:solidFill>
                          <a:latin typeface="Cambria" panose="02040503050406030204" pitchFamily="18" charset="0"/>
                          <a:ea typeface="Cambria" panose="02040503050406030204" pitchFamily="18" charset="0"/>
                        </a:rPr>
                        <a:t>Low Participation from Clearing Agents : </a:t>
                      </a:r>
                      <a:r>
                        <a:rPr lang="en-GB" sz="1600" dirty="0">
                          <a:solidFill>
                            <a:schemeClr val="accent3">
                              <a:lumMod val="50000"/>
                            </a:schemeClr>
                          </a:solidFill>
                          <a:latin typeface="Cambria" panose="02040503050406030204" pitchFamily="18" charset="0"/>
                          <a:ea typeface="Cambria" panose="02040503050406030204" pitchFamily="18" charset="0"/>
                        </a:rPr>
                        <a:t>Reduced business activity among clearing agents at the airport resulted in a lower response rate from this key stakeholder group.</a:t>
                      </a:r>
                      <a:endParaRPr lang="en-US" sz="1600" dirty="0">
                        <a:solidFill>
                          <a:schemeClr val="accent3">
                            <a:lumMod val="50000"/>
                          </a:schemeClr>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562330300"/>
                  </a:ext>
                </a:extLst>
              </a:tr>
            </a:tbl>
          </a:graphicData>
        </a:graphic>
      </p:graphicFrame>
    </p:spTree>
    <p:extLst>
      <p:ext uri="{BB962C8B-B14F-4D97-AF65-F5344CB8AC3E}">
        <p14:creationId xmlns:p14="http://schemas.microsoft.com/office/powerpoint/2010/main" val="21528377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1263" y="617781"/>
            <a:ext cx="11181347" cy="5037276"/>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Overall, the station records a strong Client Satisfaction Index</a:t>
            </a: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(CSI: 77%)</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indicating:</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satisfaction driven by efficient systems and competent staff</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 customer effort, suggesting smoother processes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well-balanced service environment with fewer operational constraints</a:t>
            </a:r>
          </a:p>
          <a:p>
            <a:pPr algn="just">
              <a:lnSpc>
                <a:spcPct val="150000"/>
              </a:lnSpc>
            </a:pPr>
            <a:r>
              <a:rPr lang="en-ZW" sz="1600" b="1" dirty="0">
                <a:solidFill>
                  <a:srgbClr val="FF0000"/>
                </a:solidFill>
                <a:latin typeface="Cambria" panose="02040503050406030204" pitchFamily="18" charset="0"/>
                <a:ea typeface="Cambria" panose="02040503050406030204" pitchFamily="18" charset="0"/>
              </a:rPr>
              <a:t>FORBES BORDER POST ANALYSIS</a:t>
            </a:r>
            <a:endParaRPr lang="en-US" sz="1600" dirty="0">
              <a:solidFill>
                <a:srgbClr val="FF0000"/>
              </a:solidFill>
              <a:latin typeface="Cambria" panose="02040503050406030204" pitchFamily="18" charset="0"/>
              <a:ea typeface="Cambria" panose="02040503050406030204" pitchFamily="18" charset="0"/>
            </a:endParaRPr>
          </a:p>
          <a:p>
            <a:pPr algn="just">
              <a:lnSpc>
                <a:spcPct val="150000"/>
              </a:lnSpc>
            </a:pPr>
            <a:r>
              <a:rPr lang="en-ZW" sz="1600" b="1" u="sng" dirty="0">
                <a:solidFill>
                  <a:schemeClr val="accent3">
                    <a:lumMod val="50000"/>
                  </a:schemeClr>
                </a:solidFill>
                <a:latin typeface="Cambria" panose="02040503050406030204" pitchFamily="18" charset="0"/>
                <a:ea typeface="Cambria" panose="02040503050406030204" pitchFamily="18" charset="0"/>
              </a:rPr>
              <a:t>Operational Context</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gn="just">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Cross-border service point handling:</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Imports and exports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lvl="1" algn="just">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Clearing agents and commercial traffic</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gn="just">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High transaction volumes, but comparatively well-managed flow of operations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gn="just">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Strong reliance on digital systems and structured processes</a:t>
            </a:r>
            <a:endParaRPr lang="en-ZW" sz="1600" kern="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2382" y="5185435"/>
            <a:ext cx="2699618" cy="1652966"/>
          </a:xfrm>
          <a:prstGeom prst="rect">
            <a:avLst/>
          </a:prstGeom>
          <a:effectLst>
            <a:softEdge rad="31750"/>
          </a:effectLst>
        </p:spPr>
      </p:pic>
    </p:spTree>
    <p:extLst>
      <p:ext uri="{BB962C8B-B14F-4D97-AF65-F5344CB8AC3E}">
        <p14:creationId xmlns:p14="http://schemas.microsoft.com/office/powerpoint/2010/main" val="14394151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PAIN POINTS: FORBES BORDER POST </a:t>
            </a:r>
            <a:endParaRPr lang="en-US" sz="1400" b="1" dirty="0">
              <a:ea typeface="Cambria" panose="02040503050406030204" pitchFamily="18" charset="0"/>
            </a:endParaRPr>
          </a:p>
        </p:txBody>
      </p:sp>
      <p:sp>
        <p:nvSpPr>
          <p:cNvPr id="2" name="Rectangle 1"/>
          <p:cNvSpPr/>
          <p:nvPr/>
        </p:nvSpPr>
        <p:spPr>
          <a:xfrm>
            <a:off x="328863" y="894076"/>
            <a:ext cx="11534273" cy="4888518"/>
          </a:xfrm>
          <a:prstGeom prst="rect">
            <a:avLst/>
          </a:prstGeom>
        </p:spPr>
        <p:txBody>
          <a:bodyPr wrap="square">
            <a:spAutoFit/>
          </a:bodyPr>
          <a:lstStyle/>
          <a:p>
            <a:pPr>
              <a:lnSpc>
                <a:spcPct val="150000"/>
              </a:lnSpc>
              <a:spcAft>
                <a:spcPts val="1000"/>
              </a:spcAft>
            </a:pPr>
            <a:r>
              <a:rPr lang="en-ZW"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Delays During Peak Periods</a:t>
            </a:r>
            <a:endParaRPr lang="en-US" sz="2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experience delays, particularly during holidays and high-traffic periods. These delays are mainly driven by staff shortages and increased volumes, which slow down clearance and processing times, affecting business operations.</a:t>
            </a:r>
            <a:endParaRPr lang="en-US" sz="2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System Performance Issues</a:t>
            </a:r>
            <a:endParaRPr lang="en-US" sz="2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There are recurring concerns about slow system performance and occasional downtime, especially during busy periods. This disrupts processing efficiency and creates unnecessary waiting times for clients.</a:t>
            </a:r>
            <a:endParaRPr lang="en-US" sz="2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Excessive Documentation Requirements</a:t>
            </a:r>
            <a:endParaRPr lang="en-US" sz="2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perceive the processes as documentation-heavy, with too many requirements and duplication of checks. This increases the time and effort needed to complete transactions.</a:t>
            </a:r>
            <a:endParaRPr lang="en-US" sz="2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9331735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PAIN POINTS: FORBES BORDER POST </a:t>
            </a:r>
            <a:endParaRPr lang="en-US" sz="1400" b="1" dirty="0">
              <a:ea typeface="Cambria" panose="02040503050406030204" pitchFamily="18" charset="0"/>
            </a:endParaRPr>
          </a:p>
        </p:txBody>
      </p:sp>
      <p:sp>
        <p:nvSpPr>
          <p:cNvPr id="2" name="Rectangle 1"/>
          <p:cNvSpPr/>
          <p:nvPr/>
        </p:nvSpPr>
        <p:spPr>
          <a:xfrm>
            <a:off x="328863" y="894076"/>
            <a:ext cx="11534273" cy="4847994"/>
          </a:xfrm>
          <a:prstGeom prst="rect">
            <a:avLst/>
          </a:prstGeom>
        </p:spPr>
        <p:txBody>
          <a:bodyPr wrap="square">
            <a:spAutoFit/>
          </a:bodyPr>
          <a:lstStyle/>
          <a:p>
            <a:pPr algn="just">
              <a:lnSpc>
                <a:spcPct val="150000"/>
              </a:lnSpc>
            </a:pPr>
            <a:r>
              <a:rPr lang="en-ZW" sz="1600" b="1" dirty="0">
                <a:solidFill>
                  <a:schemeClr val="accent3">
                    <a:lumMod val="50000"/>
                  </a:schemeClr>
                </a:solidFill>
                <a:latin typeface="Cambria" panose="02040503050406030204" pitchFamily="18" charset="0"/>
                <a:ea typeface="Cambria" panose="02040503050406030204" pitchFamily="18" charset="0"/>
              </a:rPr>
              <a:t>4. Lack of Clear and Consistent Information</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Some clients report unclear guidance on procedures, tax requirements, and processes. This creates confusion and often results in repeated visits or follow-ups.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pPr>
            <a:r>
              <a:rPr lang="en-ZW" sz="1600" b="1" dirty="0">
                <a:solidFill>
                  <a:schemeClr val="accent3">
                    <a:lumMod val="50000"/>
                  </a:schemeClr>
                </a:solidFill>
                <a:latin typeface="Cambria" panose="02040503050406030204" pitchFamily="18" charset="0"/>
                <a:ea typeface="Cambria" panose="02040503050406030204" pitchFamily="18" charset="0"/>
              </a:rPr>
              <a:t>5. Weak Communication Channels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There is a need for more proactive and structured communication, including updates on processes, delays, and policy changes. Clients also highlighted the need for multiple communication channels such as SMS and improved email response times.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pPr>
            <a:r>
              <a:rPr lang="en-ZW" sz="1600" b="1" dirty="0">
                <a:solidFill>
                  <a:schemeClr val="accent3">
                    <a:lumMod val="50000"/>
                  </a:schemeClr>
                </a:solidFill>
                <a:latin typeface="Cambria" panose="02040503050406030204" pitchFamily="18" charset="0"/>
                <a:ea typeface="Cambria" panose="02040503050406030204" pitchFamily="18" charset="0"/>
              </a:rPr>
              <a:t>6. Inconsistent Customer Service Experience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While many clients acknowledge professionalism, others report instances of rude behaviour, lack of empathy, and poor client handling, particularly under pressure.</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pPr>
            <a:r>
              <a:rPr lang="en-ZW" sz="1600" b="1" dirty="0">
                <a:solidFill>
                  <a:schemeClr val="accent3">
                    <a:lumMod val="50000"/>
                  </a:schemeClr>
                </a:solidFill>
                <a:latin typeface="Cambria" panose="02040503050406030204" pitchFamily="18" charset="0"/>
                <a:ea typeface="Cambria" panose="02040503050406030204" pitchFamily="18" charset="0"/>
              </a:rPr>
              <a:t>7. Perceived Lack of Transparency and Fairness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pPr>
            <a:r>
              <a:rPr lang="en-ZW" sz="1600" dirty="0">
                <a:solidFill>
                  <a:schemeClr val="accent3">
                    <a:lumMod val="50000"/>
                  </a:schemeClr>
                </a:solidFill>
                <a:latin typeface="Cambria" panose="02040503050406030204" pitchFamily="18" charset="0"/>
                <a:ea typeface="Cambria" panose="02040503050406030204" pitchFamily="18" charset="0"/>
              </a:rPr>
              <a:t>Some clients raised concerns around </a:t>
            </a:r>
            <a:r>
              <a:rPr lang="en-ZW" sz="1600" b="1" dirty="0">
                <a:solidFill>
                  <a:schemeClr val="accent3">
                    <a:lumMod val="50000"/>
                  </a:schemeClr>
                </a:solidFill>
                <a:latin typeface="Cambria" panose="02040503050406030204" pitchFamily="18" charset="0"/>
                <a:ea typeface="Cambria" panose="02040503050406030204" pitchFamily="18" charset="0"/>
              </a:rPr>
              <a:t>fa</a:t>
            </a:r>
            <a:r>
              <a:rPr lang="en-ZW" sz="1600" dirty="0">
                <a:solidFill>
                  <a:schemeClr val="accent3">
                    <a:lumMod val="50000"/>
                  </a:schemeClr>
                </a:solidFill>
                <a:latin typeface="Cambria" panose="02040503050406030204" pitchFamily="18" charset="0"/>
                <a:ea typeface="Cambria" panose="02040503050406030204" pitchFamily="18" charset="0"/>
              </a:rPr>
              <a:t>irness in enforcement, duty calculations, and treatment, including perceptions of inconsistent application of rules.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gn="just">
              <a:lnSpc>
                <a:spcPct val="150000"/>
              </a:lnSpc>
              <a:spcAft>
                <a:spcPts val="1000"/>
              </a:spcAft>
            </a:pP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2382" y="5185435"/>
            <a:ext cx="2699618" cy="1652966"/>
          </a:xfrm>
          <a:prstGeom prst="rect">
            <a:avLst/>
          </a:prstGeom>
          <a:effectLst>
            <a:softEdge rad="31750"/>
          </a:effectLst>
        </p:spPr>
      </p:pic>
    </p:spTree>
    <p:extLst>
      <p:ext uri="{BB962C8B-B14F-4D97-AF65-F5344CB8AC3E}">
        <p14:creationId xmlns:p14="http://schemas.microsoft.com/office/powerpoint/2010/main" val="41371395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PAIN POINTS: FORBES BORDER POST </a:t>
            </a:r>
            <a:endParaRPr lang="en-US" sz="1400" b="1" dirty="0">
              <a:ea typeface="Cambria" panose="02040503050406030204" pitchFamily="18" charset="0"/>
            </a:endParaRPr>
          </a:p>
        </p:txBody>
      </p:sp>
      <p:sp>
        <p:nvSpPr>
          <p:cNvPr id="3" name="Rectangle 2"/>
          <p:cNvSpPr/>
          <p:nvPr/>
        </p:nvSpPr>
        <p:spPr>
          <a:xfrm>
            <a:off x="116305" y="729980"/>
            <a:ext cx="11959390" cy="6047809"/>
          </a:xfrm>
          <a:prstGeom prst="rect">
            <a:avLst/>
          </a:prstGeom>
        </p:spPr>
        <p:txBody>
          <a:bodyPr wrap="square">
            <a:spAutoFit/>
          </a:bodyPr>
          <a:lstStyle/>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8. Slow Response to Queries and Requests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highlighted delays in responses, especially through email and follow-ups, which affects overall service experience and resolution timelines.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9. Process Inefficiencies (Duplication of Controls)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There are concerns about repetitive checks and inefficient internal processes, which contribute to delays and increased customer effort.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10. Limited Client Engagement and Education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expressed the need for more engagement through workshops, guidance, and awareness initiatives to better understand tax processes and compliance requirements.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11. Limited Availability of Support Services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indicated the need for extended support (e.g., 24/7 assistance) and increased staff presence, especially during peak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12. Positive Note – Not All Clients Experience Challenges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small proportion of clients reported no challenges, confirming that while issues exist, the station still delivers a generally strong service experience.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6699391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RECOMMENDATIONS: FORBES BORDER POST </a:t>
            </a:r>
            <a:endParaRPr lang="en-US" sz="1400" b="1" dirty="0">
              <a:ea typeface="Cambria" panose="02040503050406030204" pitchFamily="18" charset="0"/>
            </a:endParaRPr>
          </a:p>
        </p:txBody>
      </p:sp>
      <p:sp>
        <p:nvSpPr>
          <p:cNvPr id="2" name="Rectangle 1"/>
          <p:cNvSpPr/>
          <p:nvPr/>
        </p:nvSpPr>
        <p:spPr>
          <a:xfrm>
            <a:off x="272716" y="1082400"/>
            <a:ext cx="5454316" cy="4765920"/>
          </a:xfrm>
          <a:prstGeom prst="rect">
            <a:avLst/>
          </a:prstGeom>
        </p:spPr>
        <p:txBody>
          <a:bodyPr wrap="square">
            <a:spAutoFit/>
          </a:bodyPr>
          <a:lstStyle/>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Sustain Operational Excellence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Maintain current service delivery standards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 and replicate best practices across other border posts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Continuous Digital Improvement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Enhance system speed and integration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Introduce user-friendly digital interfaces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Strengthen Transparency and Governance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Improve communication on processes and requirements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Reinforce consistency in service delivery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2382" y="5185435"/>
            <a:ext cx="2699618" cy="1652966"/>
          </a:xfrm>
          <a:prstGeom prst="rect">
            <a:avLst/>
          </a:prstGeom>
          <a:effectLst>
            <a:softEdge rad="31750"/>
          </a:effectLst>
        </p:spPr>
      </p:pic>
      <p:sp>
        <p:nvSpPr>
          <p:cNvPr id="4" name="Rectangle 3"/>
          <p:cNvSpPr/>
          <p:nvPr/>
        </p:nvSpPr>
        <p:spPr>
          <a:xfrm>
            <a:off x="6432885" y="1082400"/>
            <a:ext cx="5409666" cy="2406300"/>
          </a:xfrm>
          <a:prstGeom prst="rect">
            <a:avLst/>
          </a:prstGeom>
        </p:spPr>
        <p:txBody>
          <a:bodyPr wrap="square">
            <a:spAutoFit/>
          </a:bodyPr>
          <a:lstStyle/>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Leverage as a Benchmark Site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SzPts val="1000"/>
              <a:buFont typeface="Wingdings" panose="05000000000000000000" pitchFamily="2" charset="2"/>
              <a:buChar char="Ø"/>
              <a:tabLst>
                <a:tab pos="4572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Use Forbes as a model station for:</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process optimisation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customer experience design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SzPts val="1000"/>
              <a:buFont typeface="Courier New" panose="02070309020205020404" pitchFamily="49" charset="0"/>
              <a:buChar char="o"/>
              <a:tabLst>
                <a:tab pos="914400" algn="l"/>
              </a:tabLs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staff training programs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cxnSp>
        <p:nvCxnSpPr>
          <p:cNvPr id="7" name="Straight Arrow Connector 6"/>
          <p:cNvCxnSpPr/>
          <p:nvPr/>
        </p:nvCxnSpPr>
        <p:spPr>
          <a:xfrm>
            <a:off x="6055896" y="818147"/>
            <a:ext cx="48125" cy="6039853"/>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0200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21000"/>
            <a:lum/>
          </a:blip>
          <a:srcRect/>
          <a:stretch>
            <a:fillRect t="-9000" b="-9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9B51A1E-902D-48AF-9020-955120F399B6}" type="slidenum">
              <a:rPr lang="en-US" noProof="0" smtClean="0"/>
              <a:pPr/>
              <a:t>55</a:t>
            </a:fld>
            <a:endParaRPr lang="en-US" noProof="0" dirty="0"/>
          </a:p>
        </p:txBody>
      </p:sp>
      <p:sp>
        <p:nvSpPr>
          <p:cNvPr id="5" name="TextBox 4"/>
          <p:cNvSpPr txBox="1"/>
          <p:nvPr/>
        </p:nvSpPr>
        <p:spPr>
          <a:xfrm>
            <a:off x="1578545" y="2040555"/>
            <a:ext cx="8739628" cy="1434496"/>
          </a:xfrm>
          <a:prstGeom prst="rect">
            <a:avLst/>
          </a:prstGeom>
          <a:solidFill>
            <a:schemeClr val="bg1"/>
          </a:solidFill>
          <a:ln>
            <a:noFill/>
          </a:ln>
          <a:effectLst>
            <a:outerShdw blurRad="149987" dist="250190" dir="8460000" algn="ctr">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p:spPr>
        <p:txBody>
          <a:bodyPr wrap="square" lIns="0" tIns="0" rIns="0" bIns="0" rtlCol="0" anchor="ctr">
            <a:noAutofit/>
            <a:sp3d extrusionH="57150">
              <a:bevelT w="38100" h="38100"/>
            </a:sp3d>
          </a:bodyPr>
          <a:lstStyle/>
          <a:p>
            <a:pPr algn="ctr"/>
            <a:r>
              <a:rPr lang="en-GB" sz="4400" dirty="0">
                <a:solidFill>
                  <a:schemeClr val="accent3">
                    <a:lumMod val="50000"/>
                  </a:schemeClr>
                </a:solidFill>
                <a:latin typeface="Cooper Black" panose="0208090404030B020404" pitchFamily="18" charset="0"/>
              </a:rPr>
              <a:t>REGION 1 ANALYSIS</a:t>
            </a:r>
            <a:endParaRPr lang="en-US" sz="4400" dirty="0">
              <a:solidFill>
                <a:schemeClr val="accent3">
                  <a:lumMod val="50000"/>
                </a:schemeClr>
              </a:solidFill>
              <a:latin typeface="Cooper Black" panose="0208090404030B0204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05034"/>
            <a:ext cx="2699618" cy="1652966"/>
          </a:xfrm>
          <a:prstGeom prst="rect">
            <a:avLst/>
          </a:prstGeom>
          <a:effectLst>
            <a:softEdge rad="3175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2569" y="4945706"/>
            <a:ext cx="2069432" cy="1912294"/>
          </a:xfrm>
          <a:prstGeom prst="rect">
            <a:avLst/>
          </a:prstGeom>
        </p:spPr>
      </p:pic>
    </p:spTree>
    <p:extLst>
      <p:ext uri="{BB962C8B-B14F-4D97-AF65-F5344CB8AC3E}">
        <p14:creationId xmlns:p14="http://schemas.microsoft.com/office/powerpoint/2010/main" val="3610463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7524293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SERVICE DELIVERY BY ATTRIBUTE- REGION 1  </a:t>
            </a:r>
            <a:endParaRPr lang="en-US" sz="1400" b="1" dirty="0">
              <a:ea typeface="Cambria" panose="02040503050406030204" pitchFamily="18" charset="0"/>
            </a:endParaRPr>
          </a:p>
        </p:txBody>
      </p:sp>
      <p:sp>
        <p:nvSpPr>
          <p:cNvPr id="3" name="Rectangle 2"/>
          <p:cNvSpPr/>
          <p:nvPr/>
        </p:nvSpPr>
        <p:spPr>
          <a:xfrm>
            <a:off x="308811" y="815320"/>
            <a:ext cx="5702967" cy="6042680"/>
          </a:xfrm>
          <a:prstGeom prst="rect">
            <a:avLst/>
          </a:prstGeom>
        </p:spPr>
        <p:txBody>
          <a:bodyPr wrap="square">
            <a:spAutoFit/>
          </a:bodyPr>
          <a:lstStyle/>
          <a:p>
            <a:pPr>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Service Efficiency and Competence (77%)</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reflects the ability of stations to deliver services consistently, within reasonable timeframes, and with adequate staff capability.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indicate strong operational flow and service execution.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(87%)</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(87%)</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Bindura (85%) / Belgravia (85%)</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(82%)</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(81%)</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Kariba (75%) /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(75%)</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reflect pressure on processes and slower turnaround.</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indent="-342900">
              <a:spcAft>
                <a:spcPts val="1000"/>
              </a:spcAft>
              <a:buAutoNum type="alphaLcParenR"/>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SCO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(67%)</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(69%)</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Harare Port (71%) /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(71%) /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(71%)</a:t>
            </a:r>
          </a:p>
          <a:p>
            <a:pPr marL="800100" indent="-342900">
              <a:spcAft>
                <a:spcPts val="1000"/>
              </a:spcAft>
              <a:buAutoNum type="alphaLcParenR"/>
            </a:pPr>
            <a:endPar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8" name="Rectangle 7"/>
          <p:cNvSpPr/>
          <p:nvPr/>
        </p:nvSpPr>
        <p:spPr>
          <a:xfrm>
            <a:off x="6336631" y="783235"/>
            <a:ext cx="5598695" cy="6042680"/>
          </a:xfrm>
          <a:prstGeom prst="rect">
            <a:avLst/>
          </a:prstGeom>
        </p:spPr>
        <p:txBody>
          <a:bodyPr wrap="square">
            <a:spAutoFit/>
          </a:bodyPr>
          <a:lstStyle/>
          <a:p>
            <a:pPr>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Digital Experience (76%)</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assesses how well systems support service delivery, including speed, availability, and usability.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reflect well-supported digital environments.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(84%)</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Belgravia (84%)</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(83%) /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(82%) /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(82%)</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Bindura (81%)</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(78%) /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(78%)</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Kariba (74%)</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system strain or inefficiencies.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SCO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(63%)</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(65%)</a:t>
            </a:r>
            <a:b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Harare Airport (67%) /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(68%)</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Digital performance is uneven, with strong functionality in some centres, but clear strain in high-volume or specialised processing environments.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1736481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0630" y="0"/>
            <a:ext cx="5967665" cy="6900222"/>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Access and Inclusion (78%)</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measures how easily clients can reach and utilise services across locations and service points.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show strong accessibility and service reach.</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(85%)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(83%) / Kariba (83%)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(81%) /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(81%)</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Belgravia (77%)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barriers to service access.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Harare Airport (69%)</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Bindura (71%)</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(72%)</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Access is broadly effective across Region 1, though some stations—particularly high-traffic or specialised points face accessibility and congestion-related constraints.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096000" y="288156"/>
            <a:ext cx="6096000" cy="6288901"/>
          </a:xfrm>
          <a:prstGeom prst="rect">
            <a:avLst/>
          </a:prstGeom>
        </p:spPr>
        <p:txBody>
          <a:bodyPr>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Brand Strength / Reputation (81%)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reflects how clients perceive ZIMRA in terms of credibility, professionalism, and overall service image.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demonstrate strong institutional perception.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(93%)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(93%)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(90%)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(89%)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Harare Airport (80%) / Harare Port (80%) / Bindura (80%)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(80%) / Kariba (80%)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(80%)</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perception gaps linked to service experience.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(68%)</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(70%)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Belgravia (75%)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Brand perception remains strong overall, but is sensitive to local service experience, particularly at border and high-pressure operational points.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16794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56674" y="200686"/>
            <a:ext cx="6096000" cy="6160661"/>
          </a:xfrm>
          <a:prstGeom prst="rect">
            <a:avLst/>
          </a:prstGeom>
        </p:spPr>
        <p:txBody>
          <a:bodyPr>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Public Trust (82%)</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reflect strong confidence in service delivery and processes.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(95%)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Bindura (90%)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(89%)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(87%)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Belgravia (86%)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(87%) / Kariba (82%)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areas where trust is less reinforced.</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(67%)</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(68%)</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Harare Airport (77%)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Trust levels are generally strong, but remain vulnerable in high-pressure or inconsistent service environments.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6224327" y="200686"/>
            <a:ext cx="5678905" cy="6612066"/>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6. Integrity and Governance Climate (58%)</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assesses perceptions of fairness, transparency, and adherence to procedures.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reflect stronger governance practices.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(89%)</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(66%)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Belgravia (64%)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(57%) / Bindura (56%)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Kariba (54%)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(54%)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highlight governance concerns.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(43%)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(48%)</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Harare Port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(51%)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Governance emerges as a clear area of weakness in Region 1, with perceptions of inconsistency and limited transparency affecting confidence.</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588000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D87D-E475-451A-B36C-E4A4F63609C1}"/>
              </a:ext>
            </a:extLst>
          </p:cNvPr>
          <p:cNvSpPr>
            <a:spLocks noGrp="1"/>
          </p:cNvSpPr>
          <p:nvPr>
            <p:ph type="ctrTitle"/>
          </p:nvPr>
        </p:nvSpPr>
        <p:spPr>
          <a:xfrm>
            <a:off x="0" y="1"/>
            <a:ext cx="12192000" cy="644892"/>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t>DEMOGRAPHIC PROFILE</a:t>
            </a:r>
            <a:endParaRPr lang="en-US" sz="2800" b="1" dirty="0"/>
          </a:p>
        </p:txBody>
      </p:sp>
      <p:sp>
        <p:nvSpPr>
          <p:cNvPr id="4" name="Slide Number Placeholder 2">
            <a:extLst>
              <a:ext uri="{FF2B5EF4-FFF2-40B4-BE49-F238E27FC236}">
                <a16:creationId xmlns:a16="http://schemas.microsoft.com/office/drawing/2014/main" id="{B2A7A116-BC28-4E39-B586-25212F9948F2}"/>
              </a:ext>
            </a:extLst>
          </p:cNvPr>
          <p:cNvSpPr>
            <a:spLocks noGrp="1"/>
          </p:cNvSpPr>
          <p:nvPr>
            <p:ph type="sldNum" sz="quarter" idx="4294967295"/>
          </p:nvPr>
        </p:nvSpPr>
        <p:spPr>
          <a:xfrm>
            <a:off x="11496369" y="6155190"/>
            <a:ext cx="432000" cy="432000"/>
          </a:xfrm>
          <a:prstGeom prst="ellipse">
            <a:avLst/>
          </a:prstGeom>
          <a:ln>
            <a:solidFill>
              <a:schemeClr val="accent1"/>
            </a:solidFill>
          </a:ln>
        </p:spPr>
        <p:txBody>
          <a:bodyPr/>
          <a:lstStyle/>
          <a:p>
            <a:fld id="{19B51A1E-902D-48AF-9020-955120F399B6}" type="slidenum">
              <a:rPr lang="en-US" sz="1600" smtClean="0"/>
              <a:pPr/>
              <a:t>6</a:t>
            </a:fld>
            <a:endParaRPr lang="en-US" sz="1600" dirty="0"/>
          </a:p>
        </p:txBody>
      </p:sp>
      <p:graphicFrame>
        <p:nvGraphicFramePr>
          <p:cNvPr id="5" name="Content Placeholder 4"/>
          <p:cNvGraphicFramePr>
            <a:graphicFrameLocks noGrp="1"/>
          </p:cNvGraphicFramePr>
          <p:nvPr>
            <p:ph idx="15"/>
            <p:extLst>
              <p:ext uri="{D42A27DB-BD31-4B8C-83A1-F6EECF244321}">
                <p14:modId xmlns:p14="http://schemas.microsoft.com/office/powerpoint/2010/main" val="4152810447"/>
              </p:ext>
            </p:extLst>
          </p:nvPr>
        </p:nvGraphicFramePr>
        <p:xfrm>
          <a:off x="160396" y="801480"/>
          <a:ext cx="6113404" cy="3376417"/>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125700" y="4334485"/>
            <a:ext cx="6148100" cy="2308324"/>
          </a:xfrm>
          <a:prstGeom prst="rect">
            <a:avLst/>
          </a:prstGeom>
        </p:spPr>
        <p:txBody>
          <a:bodyPr wrap="square">
            <a:spAutoFit/>
          </a:bodyPr>
          <a:lstStyle/>
          <a:p>
            <a:pPr marL="342900" lvl="0" indent="-342900" algn="just">
              <a:lnSpc>
                <a:spcPct val="150000"/>
              </a:lnSpc>
              <a:spcAft>
                <a:spcPts val="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Importers/Exporters (25%)</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This is the largest group, showing that one in four customers are involved in international trade.</a:t>
            </a:r>
            <a:endParaRPr lang="en-US" sz="20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Corporate taxpayers (16%)</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A strong segment, representing established companies that contribute significantly to the customer base.</a:t>
            </a:r>
            <a:endParaRPr lang="en-US" sz="20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9" name="Rectangle 8"/>
          <p:cNvSpPr/>
          <p:nvPr/>
        </p:nvSpPr>
        <p:spPr>
          <a:xfrm>
            <a:off x="6583681" y="839448"/>
            <a:ext cx="5344688" cy="5632311"/>
          </a:xfrm>
          <a:prstGeom prst="rect">
            <a:avLst/>
          </a:prstGeom>
        </p:spPr>
        <p:txBody>
          <a:bodyPr wrap="square">
            <a:spAutoFit/>
          </a:bodyPr>
          <a:lstStyle/>
          <a:p>
            <a:pPr marL="342900" indent="-342900" algn="just">
              <a:lnSpc>
                <a:spcPct val="150000"/>
              </a:lnSpc>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Individual taxpayers (15%)</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Almost equal to corporates, showing that individuals are also an important part of the mix.</a:t>
            </a:r>
          </a:p>
          <a:p>
            <a:pPr marL="342900" lvl="0" indent="-342900" algn="just">
              <a:lnSpc>
                <a:spcPct val="150000"/>
              </a:lnSpc>
              <a:spcAft>
                <a:spcPts val="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SMEs (15%)</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Small and medium enterprises make up a similar share to individuals, highlighting their growing role.</a:t>
            </a:r>
            <a:endParaRPr lang="en-US" sz="20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Clearing agents (9%)</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A smaller but notable group, important for logistics and customs processes.</a:t>
            </a:r>
            <a:endParaRPr lang="en-US" sz="20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Transporters (9%)</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Also a modest share, reflecting the role of companies that move goods.</a:t>
            </a:r>
            <a:endParaRPr lang="en-US" sz="20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Cross</a:t>
            </a:r>
            <a:r>
              <a:rPr lang="en-US" sz="1600" b="1" dirty="0">
                <a:solidFill>
                  <a:schemeClr val="accent3">
                    <a:lumMod val="50000"/>
                  </a:schemeClr>
                </a:solidFill>
                <a:latin typeface="Cambria" panose="02040503050406030204" pitchFamily="18" charset="0"/>
                <a:ea typeface="Cambria" panose="02040503050406030204" pitchFamily="18" charset="0"/>
                <a:cs typeface="Cambria Math" panose="02040503050406030204" pitchFamily="18" charset="0"/>
              </a:rPr>
              <a:t>‑</a:t>
            </a: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border traders (7%)</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sz="1600" dirty="0">
                <a:solidFill>
                  <a:schemeClr val="accent3">
                    <a:lumMod val="50000"/>
                  </a:schemeClr>
                </a:solidFill>
                <a:latin typeface="Cambria" panose="02040503050406030204" pitchFamily="18" charset="0"/>
                <a:ea typeface="Cambria" panose="02040503050406030204" pitchFamily="18" charset="0"/>
                <a:cs typeface="Calibri" panose="020F0502020204030204" pitchFamily="34" charset="0"/>
              </a:rPr>
              <a:t>–</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 niche group, smaller in size but vital for regional trade links.</a:t>
            </a:r>
            <a:endParaRPr lang="en-US" sz="20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Government (5%)</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The smallest category, showing limited direct involvement compared to private sector customers.</a:t>
            </a:r>
            <a:endParaRPr lang="en-US" sz="20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11" name="Straight Arrow Connector 10"/>
          <p:cNvCxnSpPr/>
          <p:nvPr/>
        </p:nvCxnSpPr>
        <p:spPr>
          <a:xfrm>
            <a:off x="6495393" y="801480"/>
            <a:ext cx="10510" cy="6056520"/>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1083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04800" y="332699"/>
            <a:ext cx="5454316" cy="5837495"/>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7. Reputational Risk Indicator (50%)</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lower exposure to reputational risk.</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(64%)</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(62%)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Belgravia (59%)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(50%)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(51%)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higher reputational vulnerability.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Bindura (44%)</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(44%)</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Harare Port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(45%)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Reputational risk is relatively elevated across the region, suggesting that negative service experiences are still influencing client perception.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096000" y="332699"/>
            <a:ext cx="6096000" cy="5474384"/>
          </a:xfrm>
          <a:prstGeom prst="rect">
            <a:avLst/>
          </a:prstGeom>
        </p:spPr>
        <p:txBody>
          <a:bodyPr>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8. Stakeholder Confidence (76%)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indicate strong belief in service reliability.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Bindura (95%)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(93%)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Belgravia (91%)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(87%)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(87%)</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(78%) / Harare Port (75%)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confidence gaps.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(45%)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(52%)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(57%)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Confidence is strong in well-performing stations, but declines sharply where service consistency and governance are weaker.</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1608418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92506" y="-7861"/>
            <a:ext cx="5630779" cy="6935232"/>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9. Customer Effort Score (82%)</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measures how easy it is for clients to complete transactions and access services.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(Low Effort) – reflect smoother client journeys.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Bindura (93%)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(91%)</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Belgravia (89%)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(86%)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Harare Port (81%)</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Kariba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(High Effort) – indicate complexity and inefficiencies.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(62%)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Harare Airport (77%)</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While effort is generally low (positive), certain stations still present complex processes and operational friction.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6272452" y="200686"/>
            <a:ext cx="5807242" cy="5837495"/>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10. Net Promoter Score (NPS: 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Advocacy – reflect strong positive client experience.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(23)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(15)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(13)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Advocacy: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Harare Airport (12)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(9)</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Harare Port (7)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Advocacy – reflect dissatisfaction or weak experience.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 (-12)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(-12)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Kariba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 advocacy remains relatively low, indicating that while services are functional, they do not consistently create strong positive experiences.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100576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627756731"/>
              </p:ext>
            </p:extLst>
          </p:nvPr>
        </p:nvGraphicFramePr>
        <p:xfrm>
          <a:off x="-1" y="-1"/>
          <a:ext cx="12192000" cy="6858000"/>
        </p:xfrm>
        <a:graphic>
          <a:graphicData uri="http://schemas.openxmlformats.org/drawingml/2006/table">
            <a:tbl>
              <a:tblPr firstRow="1" firstCol="1" bandRow="1">
                <a:tableStyleId>{69012ECD-51FC-41F1-AA8D-1B2483CD663E}</a:tableStyleId>
              </a:tblPr>
              <a:tblGrid>
                <a:gridCol w="2951748">
                  <a:extLst>
                    <a:ext uri="{9D8B030D-6E8A-4147-A177-3AD203B41FA5}">
                      <a16:colId xmlns:a16="http://schemas.microsoft.com/office/drawing/2014/main" val="1551509911"/>
                    </a:ext>
                  </a:extLst>
                </a:gridCol>
                <a:gridCol w="3982130">
                  <a:extLst>
                    <a:ext uri="{9D8B030D-6E8A-4147-A177-3AD203B41FA5}">
                      <a16:colId xmlns:a16="http://schemas.microsoft.com/office/drawing/2014/main" val="3135731820"/>
                    </a:ext>
                  </a:extLst>
                </a:gridCol>
                <a:gridCol w="5258122">
                  <a:extLst>
                    <a:ext uri="{9D8B030D-6E8A-4147-A177-3AD203B41FA5}">
                      <a16:colId xmlns:a16="http://schemas.microsoft.com/office/drawing/2014/main" val="1688719148"/>
                    </a:ext>
                  </a:extLst>
                </a:gridCol>
              </a:tblGrid>
              <a:tr h="315621">
                <a:tc>
                  <a:txBody>
                    <a:bodyPr/>
                    <a:lstStyle/>
                    <a:p>
                      <a:pPr algn="l">
                        <a:lnSpc>
                          <a:spcPct val="150000"/>
                        </a:lnSpc>
                        <a:spcAft>
                          <a:spcPts val="0"/>
                        </a:spcAft>
                      </a:pPr>
                      <a:r>
                        <a:rPr lang="en-US" sz="1400" kern="0">
                          <a:effectLst/>
                          <a:latin typeface="Cambria" panose="02040503050406030204" pitchFamily="18" charset="0"/>
                          <a:ea typeface="Cambria" panose="02040503050406030204" pitchFamily="18" charset="0"/>
                        </a:rPr>
                        <a:t>Station</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l">
                        <a:lnSpc>
                          <a:spcPct val="150000"/>
                        </a:lnSpc>
                        <a:spcAft>
                          <a:spcPts val="0"/>
                        </a:spcAft>
                      </a:pPr>
                      <a:r>
                        <a:rPr lang="en-US" sz="1400" kern="0">
                          <a:effectLst/>
                          <a:latin typeface="Cambria" panose="02040503050406030204" pitchFamily="18" charset="0"/>
                          <a:ea typeface="Cambria" panose="02040503050406030204" pitchFamily="18" charset="0"/>
                        </a:rPr>
                        <a:t>Pain Points (Simple)</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l">
                        <a:lnSpc>
                          <a:spcPct val="150000"/>
                        </a:lnSpc>
                        <a:spcAft>
                          <a:spcPts val="0"/>
                        </a:spcAft>
                      </a:pPr>
                      <a:r>
                        <a:rPr lang="en-US" sz="1400" kern="0" dirty="0">
                          <a:effectLst/>
                          <a:latin typeface="Cambria" panose="02040503050406030204" pitchFamily="18" charset="0"/>
                          <a:ea typeface="Cambria" panose="02040503050406030204" pitchFamily="18" charset="0"/>
                        </a:rPr>
                        <a:t>Recommendations (Simple)</a:t>
                      </a:r>
                      <a:endParaRPr lang="en-US" sz="14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extLst>
                  <a:ext uri="{0D108BD9-81ED-4DB2-BD59-A6C34878D82A}">
                    <a16:rowId xmlns:a16="http://schemas.microsoft.com/office/drawing/2014/main" val="748276467"/>
                  </a:ext>
                </a:extLst>
              </a:tr>
              <a:tr h="1723593">
                <a:tc>
                  <a:txBody>
                    <a:bodyPr/>
                    <a:lstStyle/>
                    <a:p>
                      <a:pPr algn="just">
                        <a:lnSpc>
                          <a:spcPct val="150000"/>
                        </a:lnSpc>
                        <a:spcAft>
                          <a:spcPts val="0"/>
                        </a:spcAft>
                      </a:pPr>
                      <a:r>
                        <a:rPr lang="en-US" sz="1400" kern="0" dirty="0" err="1">
                          <a:solidFill>
                            <a:schemeClr val="accent3">
                              <a:lumMod val="50000"/>
                            </a:schemeClr>
                          </a:solidFill>
                          <a:effectLst/>
                          <a:latin typeface="Cambria" panose="02040503050406030204" pitchFamily="18" charset="0"/>
                          <a:ea typeface="Cambria" panose="02040503050406030204" pitchFamily="18" charset="0"/>
                        </a:rPr>
                        <a:t>Bak</a:t>
                      </a:r>
                      <a:r>
                        <a:rPr lang="en-US" sz="1400" kern="0" dirty="0">
                          <a:solidFill>
                            <a:schemeClr val="accent3">
                              <a:lumMod val="50000"/>
                            </a:schemeClr>
                          </a:solidFill>
                          <a:effectLst/>
                          <a:latin typeface="Cambria" panose="02040503050406030204" pitchFamily="18" charset="0"/>
                          <a:ea typeface="Cambria" panose="02040503050406030204" pitchFamily="18" charset="0"/>
                        </a:rPr>
                        <a:t> Storage</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kern="0" dirty="0">
                          <a:solidFill>
                            <a:schemeClr val="accent3">
                              <a:lumMod val="50000"/>
                            </a:schemeClr>
                          </a:solidFill>
                          <a:effectLst/>
                          <a:latin typeface="Cambria" panose="02040503050406030204" pitchFamily="18" charset="0"/>
                          <a:ea typeface="Cambria" panose="02040503050406030204" pitchFamily="18" charset="0"/>
                        </a:rPr>
                        <a:t>Slow </a:t>
                      </a:r>
                      <a:r>
                        <a:rPr lang="en-US" sz="1400" kern="0" dirty="0" err="1">
                          <a:solidFill>
                            <a:schemeClr val="accent3">
                              <a:lumMod val="50000"/>
                            </a:schemeClr>
                          </a:solidFill>
                          <a:effectLst/>
                          <a:latin typeface="Cambria" panose="02040503050406030204" pitchFamily="18" charset="0"/>
                          <a:ea typeface="Cambria" panose="02040503050406030204" pitchFamily="18" charset="0"/>
                        </a:rPr>
                        <a:t>processe</a:t>
                      </a:r>
                      <a:r>
                        <a:rPr lang="en-US" sz="1400" kern="0" dirty="0">
                          <a:solidFill>
                            <a:schemeClr val="accent3">
                              <a:lumMod val="50000"/>
                            </a:schemeClr>
                          </a:solidFill>
                          <a:effectLst/>
                          <a:latin typeface="Cambria" panose="02040503050406030204" pitchFamily="18" charset="0"/>
                          <a:ea typeface="Cambria" panose="02040503050406030204" pitchFamily="18" charset="0"/>
                        </a:rPr>
                        <a:t>, long queues, too many documents, poor customer service, and slow systems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Simplify processes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reduce paperwork</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improve systems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increase staff</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improve customer service</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90808446"/>
                  </a:ext>
                </a:extLst>
              </a:tr>
              <a:tr h="1723593">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Belgravia</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kern="0" dirty="0">
                          <a:solidFill>
                            <a:schemeClr val="accent3">
                              <a:lumMod val="50000"/>
                            </a:schemeClr>
                          </a:solidFill>
                          <a:effectLst/>
                          <a:latin typeface="Cambria" panose="02040503050406030204" pitchFamily="18" charset="0"/>
                          <a:ea typeface="Cambria" panose="02040503050406030204" pitchFamily="18" charset="0"/>
                        </a:rPr>
                        <a:t>Slow systems, poor communication, too many documents, unclear tax rules, and poor staff attitude</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Upgrade systems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improve communication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simplify documentation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rain staff</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clarify tax policies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95524280"/>
                  </a:ext>
                </a:extLst>
              </a:tr>
              <a:tr h="1723593">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Bindura</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Poor communication, system delays, too many requirements, slow service, and corruption concerns</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Improve communication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upgrade systems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simplify requirements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increase staff</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enforce transparency</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1507026"/>
                  </a:ext>
                </a:extLst>
              </a:tr>
              <a:tr h="1371600">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Chinhoyi</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Poor contact centre response, inconsistent timelines, complex processes, and system issues</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Improve contact </a:t>
                      </a:r>
                      <a:r>
                        <a:rPr lang="en-US" sz="1400" kern="0" dirty="0" err="1">
                          <a:solidFill>
                            <a:schemeClr val="accent3">
                              <a:lumMod val="50000"/>
                            </a:schemeClr>
                          </a:solidFill>
                          <a:effectLst/>
                          <a:latin typeface="Cambria" panose="02040503050406030204" pitchFamily="18" charset="0"/>
                          <a:ea typeface="Cambria" panose="02040503050406030204" pitchFamily="18" charset="0"/>
                        </a:rPr>
                        <a:t>centre</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err="1">
                          <a:solidFill>
                            <a:schemeClr val="accent3">
                              <a:lumMod val="50000"/>
                            </a:schemeClr>
                          </a:solidFill>
                          <a:effectLst/>
                          <a:latin typeface="Cambria" panose="02040503050406030204" pitchFamily="18" charset="0"/>
                          <a:ea typeface="Cambria" panose="02040503050406030204" pitchFamily="18" charset="0"/>
                        </a:rPr>
                        <a:t>standardise</a:t>
                      </a:r>
                      <a:r>
                        <a:rPr lang="en-US" sz="1400" kern="0" dirty="0">
                          <a:solidFill>
                            <a:schemeClr val="accent3">
                              <a:lumMod val="50000"/>
                            </a:schemeClr>
                          </a:solidFill>
                          <a:effectLst/>
                          <a:latin typeface="Cambria" panose="02040503050406030204" pitchFamily="18" charset="0"/>
                          <a:ea typeface="Cambria" panose="02040503050406030204" pitchFamily="18" charset="0"/>
                        </a:rPr>
                        <a:t> timelines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simplify processes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Wingdings" panose="05000000000000000000" pitchFamily="2" charset="2"/>
                        <a:buChar char="Ø"/>
                      </a:pPr>
                      <a:r>
                        <a:rPr lang="en-US" sz="1400" kern="0" dirty="0">
                          <a:solidFill>
                            <a:schemeClr val="accent3">
                              <a:lumMod val="50000"/>
                            </a:schemeClr>
                          </a:solidFill>
                          <a:effectLst/>
                          <a:latin typeface="Cambria" panose="02040503050406030204" pitchFamily="18" charset="0"/>
                          <a:ea typeface="Cambria" panose="02040503050406030204" pitchFamily="18" charset="0"/>
                        </a:rPr>
                        <a:t>upgrade systems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57387327"/>
                  </a:ext>
                </a:extLst>
              </a:tr>
            </a:tbl>
          </a:graphicData>
        </a:graphic>
      </p:graphicFrame>
    </p:spTree>
    <p:extLst>
      <p:ext uri="{BB962C8B-B14F-4D97-AF65-F5344CB8AC3E}">
        <p14:creationId xmlns:p14="http://schemas.microsoft.com/office/powerpoint/2010/main" val="22836258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00622170"/>
              </p:ext>
            </p:extLst>
          </p:nvPr>
        </p:nvGraphicFramePr>
        <p:xfrm>
          <a:off x="0" y="0"/>
          <a:ext cx="12191999" cy="6858000"/>
        </p:xfrm>
        <a:graphic>
          <a:graphicData uri="http://schemas.openxmlformats.org/drawingml/2006/table">
            <a:tbl>
              <a:tblPr firstRow="1" firstCol="1" bandRow="1">
                <a:tableStyleId>{69012ECD-51FC-41F1-AA8D-1B2483CD663E}</a:tableStyleId>
              </a:tblPr>
              <a:tblGrid>
                <a:gridCol w="2566737">
                  <a:extLst>
                    <a:ext uri="{9D8B030D-6E8A-4147-A177-3AD203B41FA5}">
                      <a16:colId xmlns:a16="http://schemas.microsoft.com/office/drawing/2014/main" val="2744632380"/>
                    </a:ext>
                  </a:extLst>
                </a:gridCol>
                <a:gridCol w="4367141">
                  <a:extLst>
                    <a:ext uri="{9D8B030D-6E8A-4147-A177-3AD203B41FA5}">
                      <a16:colId xmlns:a16="http://schemas.microsoft.com/office/drawing/2014/main" val="780338638"/>
                    </a:ext>
                  </a:extLst>
                </a:gridCol>
                <a:gridCol w="5258121">
                  <a:extLst>
                    <a:ext uri="{9D8B030D-6E8A-4147-A177-3AD203B41FA5}">
                      <a16:colId xmlns:a16="http://schemas.microsoft.com/office/drawing/2014/main" val="2760548951"/>
                    </a:ext>
                  </a:extLst>
                </a:gridCol>
              </a:tblGrid>
              <a:tr h="1402801">
                <a:tc>
                  <a:txBody>
                    <a:bodyPr/>
                    <a:lstStyle/>
                    <a:p>
                      <a:pPr algn="just">
                        <a:lnSpc>
                          <a:spcPct val="150000"/>
                        </a:lnSpc>
                        <a:spcAft>
                          <a:spcPts val="0"/>
                        </a:spcAft>
                      </a:pPr>
                      <a:r>
                        <a:rPr lang="en-US" sz="1200" kern="0" dirty="0" err="1">
                          <a:solidFill>
                            <a:schemeClr val="accent3">
                              <a:lumMod val="50000"/>
                            </a:schemeClr>
                          </a:solidFill>
                          <a:effectLst/>
                          <a:latin typeface="Cambria" panose="02040503050406030204" pitchFamily="18" charset="0"/>
                          <a:ea typeface="Cambria" panose="02040503050406030204" pitchFamily="18" charset="0"/>
                        </a:rPr>
                        <a:t>Chirundu</a:t>
                      </a:r>
                      <a:endParaRPr lang="en-US" sz="12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solidFill>
                      <a:schemeClr val="accent1">
                        <a:lumMod val="40000"/>
                        <a:lumOff val="60000"/>
                      </a:schemeClr>
                    </a:solidFill>
                  </a:tcPr>
                </a:tc>
                <a:tc>
                  <a:txBody>
                    <a:bodyPr/>
                    <a:lstStyle/>
                    <a:p>
                      <a:pPr algn="just">
                        <a:lnSpc>
                          <a:spcPct val="150000"/>
                        </a:lnSpc>
                        <a:spcAft>
                          <a:spcPts val="0"/>
                        </a:spcAft>
                      </a:pPr>
                      <a:r>
                        <a:rPr lang="en-US" sz="1200" kern="0" dirty="0">
                          <a:solidFill>
                            <a:schemeClr val="accent3">
                              <a:lumMod val="50000"/>
                            </a:schemeClr>
                          </a:solidFill>
                          <a:effectLst/>
                          <a:latin typeface="Cambria" panose="02040503050406030204" pitchFamily="18" charset="0"/>
                          <a:ea typeface="Cambria" panose="02040503050406030204" pitchFamily="18" charset="0"/>
                        </a:rPr>
                        <a:t>System delays, too many documents, poor communication, corruption concerns, and repeated delays</a:t>
                      </a:r>
                      <a:endParaRPr lang="en-US" sz="12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solidFill>
                      <a:schemeClr val="accent1">
                        <a:lumMod val="40000"/>
                        <a:lumOff val="60000"/>
                      </a:schemeClr>
                    </a:solidFill>
                  </a:tcPr>
                </a:tc>
                <a:tc>
                  <a:txBody>
                    <a:bodyPr/>
                    <a:lstStyle/>
                    <a:p>
                      <a:pPr marL="342900" lvl="0" indent="-342900" algn="just">
                        <a:lnSpc>
                          <a:spcPct val="150000"/>
                        </a:lnSpc>
                        <a:spcAft>
                          <a:spcPts val="0"/>
                        </a:spcAft>
                        <a:buFont typeface="Symbol" panose="05050102010706020507" pitchFamily="18" charset="2"/>
                        <a:buChar char=""/>
                      </a:pPr>
                      <a:r>
                        <a:rPr lang="en-US" sz="1200" kern="0" dirty="0">
                          <a:solidFill>
                            <a:schemeClr val="accent3">
                              <a:lumMod val="50000"/>
                            </a:schemeClr>
                          </a:solidFill>
                          <a:effectLst/>
                          <a:latin typeface="Cambria" panose="02040503050406030204" pitchFamily="18" charset="0"/>
                          <a:ea typeface="Cambria" panose="02040503050406030204" pitchFamily="18" charset="0"/>
                        </a:rPr>
                        <a:t>Improve systems</a:t>
                      </a:r>
                      <a:endParaRPr lang="en-US" sz="12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dirty="0">
                          <a:solidFill>
                            <a:schemeClr val="accent3">
                              <a:lumMod val="50000"/>
                            </a:schemeClr>
                          </a:solidFill>
                          <a:effectLst/>
                          <a:latin typeface="Cambria" panose="02040503050406030204" pitchFamily="18" charset="0"/>
                          <a:ea typeface="Cambria" panose="02040503050406030204" pitchFamily="18" charset="0"/>
                        </a:rPr>
                        <a:t>simplify processes</a:t>
                      </a:r>
                      <a:endParaRPr lang="en-US" sz="12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dirty="0">
                          <a:solidFill>
                            <a:schemeClr val="accent3">
                              <a:lumMod val="50000"/>
                            </a:schemeClr>
                          </a:solidFill>
                          <a:effectLst/>
                          <a:latin typeface="Cambria" panose="02040503050406030204" pitchFamily="18" charset="0"/>
                          <a:ea typeface="Cambria" panose="02040503050406030204" pitchFamily="18" charset="0"/>
                        </a:rPr>
                        <a:t>strengthen communication</a:t>
                      </a:r>
                      <a:endParaRPr lang="en-US" sz="12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dirty="0">
                          <a:solidFill>
                            <a:schemeClr val="accent3">
                              <a:lumMod val="50000"/>
                            </a:schemeClr>
                          </a:solidFill>
                          <a:effectLst/>
                          <a:latin typeface="Cambria" panose="02040503050406030204" pitchFamily="18" charset="0"/>
                          <a:ea typeface="Cambria" panose="02040503050406030204" pitchFamily="18" charset="0"/>
                        </a:rPr>
                        <a:t>enforce anti-corruption measures</a:t>
                      </a:r>
                      <a:endParaRPr lang="en-US" sz="12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solidFill>
                      <a:schemeClr val="accent1">
                        <a:lumMod val="40000"/>
                        <a:lumOff val="60000"/>
                      </a:schemeClr>
                    </a:solidFill>
                  </a:tcPr>
                </a:tc>
                <a:extLst>
                  <a:ext uri="{0D108BD9-81ED-4DB2-BD59-A6C34878D82A}">
                    <a16:rowId xmlns:a16="http://schemas.microsoft.com/office/drawing/2014/main" val="4038824548"/>
                  </a:ext>
                </a:extLst>
              </a:tr>
              <a:tr h="1449471">
                <a:tc>
                  <a:txBody>
                    <a:bodyPr/>
                    <a:lstStyle/>
                    <a:p>
                      <a:pPr algn="just">
                        <a:lnSpc>
                          <a:spcPct val="150000"/>
                        </a:lnSpc>
                        <a:spcAft>
                          <a:spcPts val="0"/>
                        </a:spcAft>
                      </a:pPr>
                      <a:r>
                        <a:rPr lang="en-US" sz="1200" kern="0">
                          <a:solidFill>
                            <a:schemeClr val="accent3">
                              <a:lumMod val="50000"/>
                            </a:schemeClr>
                          </a:solidFill>
                          <a:effectLst/>
                          <a:latin typeface="Cambria" panose="02040503050406030204" pitchFamily="18" charset="0"/>
                          <a:ea typeface="Cambria" panose="02040503050406030204" pitchFamily="18" charset="0"/>
                        </a:rPr>
                        <a:t>Harare Airport</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tc>
                  <a:txBody>
                    <a:bodyPr/>
                    <a:lstStyle/>
                    <a:p>
                      <a:pPr algn="just">
                        <a:lnSpc>
                          <a:spcPct val="150000"/>
                        </a:lnSpc>
                        <a:spcAft>
                          <a:spcPts val="0"/>
                        </a:spcAft>
                      </a:pPr>
                      <a:r>
                        <a:rPr lang="en-US" sz="1200" kern="0">
                          <a:solidFill>
                            <a:schemeClr val="accent3">
                              <a:lumMod val="50000"/>
                            </a:schemeClr>
                          </a:solidFill>
                          <a:effectLst/>
                          <a:latin typeface="Cambria" panose="02040503050406030204" pitchFamily="18" charset="0"/>
                          <a:ea typeface="Cambria" panose="02040503050406030204" pitchFamily="18" charset="0"/>
                        </a:rPr>
                        <a:t>Delays, complex processes, high penalties/duties, poor communication, and system instability</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tc>
                  <a:txBody>
                    <a:bodyPr/>
                    <a:lstStyle/>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Simplify processes</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improve systems</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review penalties</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improve communication</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support digital services</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extLst>
                  <a:ext uri="{0D108BD9-81ED-4DB2-BD59-A6C34878D82A}">
                    <a16:rowId xmlns:a16="http://schemas.microsoft.com/office/drawing/2014/main" val="515150695"/>
                  </a:ext>
                </a:extLst>
              </a:tr>
              <a:tr h="1402801">
                <a:tc>
                  <a:txBody>
                    <a:bodyPr/>
                    <a:lstStyle/>
                    <a:p>
                      <a:pPr algn="just">
                        <a:lnSpc>
                          <a:spcPct val="150000"/>
                        </a:lnSpc>
                        <a:spcAft>
                          <a:spcPts val="0"/>
                        </a:spcAft>
                      </a:pPr>
                      <a:r>
                        <a:rPr lang="en-US" sz="1200" kern="0">
                          <a:solidFill>
                            <a:schemeClr val="accent3">
                              <a:lumMod val="50000"/>
                            </a:schemeClr>
                          </a:solidFill>
                          <a:effectLst/>
                          <a:latin typeface="Cambria" panose="02040503050406030204" pitchFamily="18" charset="0"/>
                          <a:ea typeface="Cambria" panose="02040503050406030204" pitchFamily="18" charset="0"/>
                        </a:rPr>
                        <a:t>Harare Port</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tc>
                  <a:txBody>
                    <a:bodyPr/>
                    <a:lstStyle/>
                    <a:p>
                      <a:pPr algn="just">
                        <a:lnSpc>
                          <a:spcPct val="150000"/>
                        </a:lnSpc>
                        <a:spcAft>
                          <a:spcPts val="0"/>
                        </a:spcAft>
                      </a:pPr>
                      <a:r>
                        <a:rPr lang="en-US" sz="1200" kern="0" dirty="0">
                          <a:solidFill>
                            <a:schemeClr val="accent3">
                              <a:lumMod val="50000"/>
                            </a:schemeClr>
                          </a:solidFill>
                          <a:effectLst/>
                          <a:latin typeface="Cambria" panose="02040503050406030204" pitchFamily="18" charset="0"/>
                          <a:ea typeface="Cambria" panose="02040503050406030204" pitchFamily="18" charset="0"/>
                        </a:rPr>
                        <a:t>Poor communication, slow systems, too many documents, delays during peak periods, and poor staff attitude</a:t>
                      </a:r>
                      <a:endParaRPr lang="en-US" sz="12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tc>
                  <a:txBody>
                    <a:bodyPr/>
                    <a:lstStyle/>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Improve communication</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upgrade systems</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simplify documentation</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increase staff during peak periods</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extLst>
                  <a:ext uri="{0D108BD9-81ED-4DB2-BD59-A6C34878D82A}">
                    <a16:rowId xmlns:a16="http://schemas.microsoft.com/office/drawing/2014/main" val="4122393393"/>
                  </a:ext>
                </a:extLst>
              </a:tr>
              <a:tr h="1153456">
                <a:tc>
                  <a:txBody>
                    <a:bodyPr/>
                    <a:lstStyle/>
                    <a:p>
                      <a:pPr algn="just">
                        <a:lnSpc>
                          <a:spcPct val="150000"/>
                        </a:lnSpc>
                        <a:spcAft>
                          <a:spcPts val="0"/>
                        </a:spcAft>
                      </a:pPr>
                      <a:r>
                        <a:rPr lang="en-US" sz="1200" kern="0">
                          <a:solidFill>
                            <a:schemeClr val="accent3">
                              <a:lumMod val="50000"/>
                            </a:schemeClr>
                          </a:solidFill>
                          <a:effectLst/>
                          <a:latin typeface="Cambria" panose="02040503050406030204" pitchFamily="18" charset="0"/>
                          <a:ea typeface="Cambria" panose="02040503050406030204" pitchFamily="18" charset="0"/>
                        </a:rPr>
                        <a:t>Kanyemba</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tc>
                  <a:txBody>
                    <a:bodyPr/>
                    <a:lstStyle/>
                    <a:p>
                      <a:pPr algn="just">
                        <a:lnSpc>
                          <a:spcPct val="150000"/>
                        </a:lnSpc>
                        <a:spcAft>
                          <a:spcPts val="0"/>
                        </a:spcAft>
                      </a:pPr>
                      <a:r>
                        <a:rPr lang="en-US" sz="1200" kern="0">
                          <a:solidFill>
                            <a:schemeClr val="accent3">
                              <a:lumMod val="50000"/>
                            </a:schemeClr>
                          </a:solidFill>
                          <a:effectLst/>
                          <a:latin typeface="Cambria" panose="02040503050406030204" pitchFamily="18" charset="0"/>
                          <a:ea typeface="Cambria" panose="02040503050406030204" pitchFamily="18" charset="0"/>
                        </a:rPr>
                        <a:t>Long queues, system issues, limited engagement, and fairness concerns</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tc>
                  <a:txBody>
                    <a:bodyPr/>
                    <a:lstStyle/>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Improve systems</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increase staff</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strengthen stakeholder engagement</a:t>
                      </a:r>
                      <a:endParaRPr lang="en-US" sz="12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a:solidFill>
                            <a:schemeClr val="accent3">
                              <a:lumMod val="50000"/>
                            </a:schemeClr>
                          </a:solidFill>
                          <a:effectLst/>
                          <a:latin typeface="Cambria" panose="02040503050406030204" pitchFamily="18" charset="0"/>
                          <a:ea typeface="Cambria" panose="02040503050406030204" pitchFamily="18" charset="0"/>
                        </a:rPr>
                        <a:t>ensure fair service delivery</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extLst>
                  <a:ext uri="{0D108BD9-81ED-4DB2-BD59-A6C34878D82A}">
                    <a16:rowId xmlns:a16="http://schemas.microsoft.com/office/drawing/2014/main" val="2624099059"/>
                  </a:ext>
                </a:extLst>
              </a:tr>
              <a:tr h="1449471">
                <a:tc>
                  <a:txBody>
                    <a:bodyPr/>
                    <a:lstStyle/>
                    <a:p>
                      <a:pPr algn="just">
                        <a:lnSpc>
                          <a:spcPct val="150000"/>
                        </a:lnSpc>
                        <a:spcAft>
                          <a:spcPts val="0"/>
                        </a:spcAft>
                      </a:pPr>
                      <a:r>
                        <a:rPr lang="en-US" sz="1200" kern="0">
                          <a:solidFill>
                            <a:schemeClr val="accent3">
                              <a:lumMod val="50000"/>
                            </a:schemeClr>
                          </a:solidFill>
                          <a:effectLst/>
                          <a:latin typeface="Cambria" panose="02040503050406030204" pitchFamily="18" charset="0"/>
                          <a:ea typeface="Cambria" panose="02040503050406030204" pitchFamily="18" charset="0"/>
                        </a:rPr>
                        <a:t>Kariba</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tc>
                  <a:txBody>
                    <a:bodyPr/>
                    <a:lstStyle/>
                    <a:p>
                      <a:pPr algn="just">
                        <a:lnSpc>
                          <a:spcPct val="150000"/>
                        </a:lnSpc>
                        <a:spcAft>
                          <a:spcPts val="0"/>
                        </a:spcAft>
                      </a:pPr>
                      <a:r>
                        <a:rPr lang="en-US" sz="1200" kern="0">
                          <a:solidFill>
                            <a:schemeClr val="accent3">
                              <a:lumMod val="50000"/>
                            </a:schemeClr>
                          </a:solidFill>
                          <a:effectLst/>
                          <a:latin typeface="Cambria" panose="02040503050406030204" pitchFamily="18" charset="0"/>
                          <a:ea typeface="Cambria" panose="02040503050406030204" pitchFamily="18" charset="0"/>
                        </a:rPr>
                        <a:t>Complex tax processes, delays, poor communication, corruption concerns, and too many documents</a:t>
                      </a:r>
                      <a:endParaRPr lang="en-US" sz="12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tc>
                  <a:txBody>
                    <a:bodyPr/>
                    <a:lstStyle/>
                    <a:p>
                      <a:pPr marL="342900" lvl="0" indent="-342900" algn="just">
                        <a:lnSpc>
                          <a:spcPct val="150000"/>
                        </a:lnSpc>
                        <a:spcAft>
                          <a:spcPts val="0"/>
                        </a:spcAft>
                        <a:buFont typeface="Symbol" panose="05050102010706020507" pitchFamily="18" charset="2"/>
                        <a:buChar char=""/>
                      </a:pPr>
                      <a:r>
                        <a:rPr lang="en-US" sz="1200" kern="0" dirty="0">
                          <a:solidFill>
                            <a:schemeClr val="accent3">
                              <a:lumMod val="50000"/>
                            </a:schemeClr>
                          </a:solidFill>
                          <a:effectLst/>
                          <a:latin typeface="Cambria" panose="02040503050406030204" pitchFamily="18" charset="0"/>
                          <a:ea typeface="Cambria" panose="02040503050406030204" pitchFamily="18" charset="0"/>
                        </a:rPr>
                        <a:t>Simplify tax processes</a:t>
                      </a:r>
                      <a:endParaRPr lang="en-US" sz="12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dirty="0">
                          <a:solidFill>
                            <a:schemeClr val="accent3">
                              <a:lumMod val="50000"/>
                            </a:schemeClr>
                          </a:solidFill>
                          <a:effectLst/>
                          <a:latin typeface="Cambria" panose="02040503050406030204" pitchFamily="18" charset="0"/>
                          <a:ea typeface="Cambria" panose="02040503050406030204" pitchFamily="18" charset="0"/>
                        </a:rPr>
                        <a:t>improve communication</a:t>
                      </a:r>
                      <a:endParaRPr lang="en-US" sz="12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dirty="0">
                          <a:solidFill>
                            <a:schemeClr val="accent3">
                              <a:lumMod val="50000"/>
                            </a:schemeClr>
                          </a:solidFill>
                          <a:effectLst/>
                          <a:latin typeface="Cambria" panose="02040503050406030204" pitchFamily="18" charset="0"/>
                          <a:ea typeface="Cambria" panose="02040503050406030204" pitchFamily="18" charset="0"/>
                        </a:rPr>
                        <a:t>strengthen controls</a:t>
                      </a:r>
                      <a:endParaRPr lang="en-US" sz="12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dirty="0">
                          <a:solidFill>
                            <a:schemeClr val="accent3">
                              <a:lumMod val="50000"/>
                            </a:schemeClr>
                          </a:solidFill>
                          <a:effectLst/>
                          <a:latin typeface="Cambria" panose="02040503050406030204" pitchFamily="18" charset="0"/>
                          <a:ea typeface="Cambria" panose="02040503050406030204" pitchFamily="18" charset="0"/>
                        </a:rPr>
                        <a:t>upgrade systems</a:t>
                      </a:r>
                      <a:endParaRPr lang="en-US" sz="12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200" kern="0" dirty="0">
                          <a:solidFill>
                            <a:schemeClr val="accent3">
                              <a:lumMod val="50000"/>
                            </a:schemeClr>
                          </a:solidFill>
                          <a:effectLst/>
                          <a:latin typeface="Cambria" panose="02040503050406030204" pitchFamily="18" charset="0"/>
                          <a:ea typeface="Cambria" panose="02040503050406030204" pitchFamily="18" charset="0"/>
                        </a:rPr>
                        <a:t>reduce paperwork</a:t>
                      </a:r>
                      <a:endParaRPr lang="en-US" sz="12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58499" marR="58499" marT="0" marB="0"/>
                </a:tc>
                <a:extLst>
                  <a:ext uri="{0D108BD9-81ED-4DB2-BD59-A6C34878D82A}">
                    <a16:rowId xmlns:a16="http://schemas.microsoft.com/office/drawing/2014/main" val="2102028329"/>
                  </a:ext>
                </a:extLst>
              </a:tr>
            </a:tbl>
          </a:graphicData>
        </a:graphic>
      </p:graphicFrame>
    </p:spTree>
    <p:extLst>
      <p:ext uri="{BB962C8B-B14F-4D97-AF65-F5344CB8AC3E}">
        <p14:creationId xmlns:p14="http://schemas.microsoft.com/office/powerpoint/2010/main" val="37930757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45630155"/>
              </p:ext>
            </p:extLst>
          </p:nvPr>
        </p:nvGraphicFramePr>
        <p:xfrm>
          <a:off x="-1" y="1"/>
          <a:ext cx="12192000" cy="6953807"/>
        </p:xfrm>
        <a:graphic>
          <a:graphicData uri="http://schemas.openxmlformats.org/drawingml/2006/table">
            <a:tbl>
              <a:tblPr firstRow="1" firstCol="1" bandRow="1">
                <a:tableStyleId>{69012ECD-51FC-41F1-AA8D-1B2483CD663E}</a:tableStyleId>
              </a:tblPr>
              <a:tblGrid>
                <a:gridCol w="3096127">
                  <a:extLst>
                    <a:ext uri="{9D8B030D-6E8A-4147-A177-3AD203B41FA5}">
                      <a16:colId xmlns:a16="http://schemas.microsoft.com/office/drawing/2014/main" val="74052304"/>
                    </a:ext>
                  </a:extLst>
                </a:gridCol>
                <a:gridCol w="3837751">
                  <a:extLst>
                    <a:ext uri="{9D8B030D-6E8A-4147-A177-3AD203B41FA5}">
                      <a16:colId xmlns:a16="http://schemas.microsoft.com/office/drawing/2014/main" val="403670227"/>
                    </a:ext>
                  </a:extLst>
                </a:gridCol>
                <a:gridCol w="5258122">
                  <a:extLst>
                    <a:ext uri="{9D8B030D-6E8A-4147-A177-3AD203B41FA5}">
                      <a16:colId xmlns:a16="http://schemas.microsoft.com/office/drawing/2014/main" val="3677487035"/>
                    </a:ext>
                  </a:extLst>
                </a:gridCol>
              </a:tblGrid>
              <a:tr h="1490869">
                <a:tc>
                  <a:txBody>
                    <a:bodyPr/>
                    <a:lstStyle/>
                    <a:p>
                      <a:pPr algn="just">
                        <a:lnSpc>
                          <a:spcPct val="150000"/>
                        </a:lnSpc>
                        <a:spcAft>
                          <a:spcPts val="0"/>
                        </a:spcAft>
                      </a:pPr>
                      <a:r>
                        <a:rPr lang="en-US" sz="1400" kern="0" dirty="0" err="1">
                          <a:solidFill>
                            <a:schemeClr val="accent3">
                              <a:lumMod val="50000"/>
                            </a:schemeClr>
                          </a:solidFill>
                          <a:effectLst/>
                          <a:latin typeface="Cambria" panose="02040503050406030204" pitchFamily="18" charset="0"/>
                          <a:ea typeface="Cambria" panose="02040503050406030204" pitchFamily="18" charset="0"/>
                        </a:rPr>
                        <a:t>Kurima</a:t>
                      </a:r>
                      <a:r>
                        <a:rPr lang="en-US" sz="1400" kern="0" dirty="0">
                          <a:solidFill>
                            <a:schemeClr val="accent3">
                              <a:lumMod val="50000"/>
                            </a:schemeClr>
                          </a:solidFill>
                          <a:effectLst/>
                          <a:latin typeface="Cambria" panose="02040503050406030204" pitchFamily="18" charset="0"/>
                          <a:ea typeface="Cambria" panose="02040503050406030204" pitchFamily="18" charset="0"/>
                        </a:rPr>
                        <a:t> House</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solidFill>
                      <a:schemeClr val="accent1">
                        <a:lumMod val="40000"/>
                        <a:lumOff val="60000"/>
                      </a:schemeClr>
                    </a:solidFill>
                  </a:tcPr>
                </a:tc>
                <a:tc>
                  <a:txBody>
                    <a:bodyPr/>
                    <a:lstStyle/>
                    <a:p>
                      <a:pPr algn="just">
                        <a:lnSpc>
                          <a:spcPct val="150000"/>
                        </a:lnSpc>
                        <a:spcAft>
                          <a:spcPts val="0"/>
                        </a:spcAft>
                      </a:pPr>
                      <a:r>
                        <a:rPr lang="en-US" sz="1400" kern="0" dirty="0">
                          <a:solidFill>
                            <a:schemeClr val="accent3">
                              <a:lumMod val="50000"/>
                            </a:schemeClr>
                          </a:solidFill>
                          <a:effectLst/>
                          <a:latin typeface="Cambria" panose="02040503050406030204" pitchFamily="18" charset="0"/>
                          <a:ea typeface="Cambria" panose="02040503050406030204" pitchFamily="18" charset="0"/>
                        </a:rPr>
                        <a:t>Slow systems, poor communication, too many documents, corruption concerns, and slow service</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solidFill>
                      <a:schemeClr val="accent1">
                        <a:lumMod val="40000"/>
                        <a:lumOff val="60000"/>
                      </a:schemeClr>
                    </a:solidFill>
                  </a:tcPr>
                </a:tc>
                <a:tc>
                  <a:txBody>
                    <a:bodyPr/>
                    <a:lstStyle/>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Upgrade systems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improve communication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simplify requirements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enforce anti-corruption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improve service delivery</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solidFill>
                      <a:schemeClr val="accent1">
                        <a:lumMod val="40000"/>
                        <a:lumOff val="60000"/>
                      </a:schemeClr>
                    </a:solidFill>
                  </a:tcPr>
                </a:tc>
                <a:extLst>
                  <a:ext uri="{0D108BD9-81ED-4DB2-BD59-A6C34878D82A}">
                    <a16:rowId xmlns:a16="http://schemas.microsoft.com/office/drawing/2014/main" val="1597079245"/>
                  </a:ext>
                </a:extLst>
              </a:tr>
              <a:tr h="1490869">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Marondera</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Poor communication, slow systems, too many documents, poor customer service, and lack of transparency</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tc>
                  <a:txBody>
                    <a:bodyPr/>
                    <a:lstStyle/>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Improve communication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upgrade systems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simplify documentation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strengthen customer service</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extLst>
                  <a:ext uri="{0D108BD9-81ED-4DB2-BD59-A6C34878D82A}">
                    <a16:rowId xmlns:a16="http://schemas.microsoft.com/office/drawing/2014/main" val="3760290004"/>
                  </a:ext>
                </a:extLst>
              </a:tr>
              <a:tr h="1490869">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Mukumbura</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Slow responses, poor communication, staff shortages during peak periods, and difficult processes</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tc>
                  <a:txBody>
                    <a:bodyPr/>
                    <a:lstStyle/>
                    <a:p>
                      <a:pPr marL="342900" lvl="0" indent="-342900" algn="just">
                        <a:lnSpc>
                          <a:spcPct val="150000"/>
                        </a:lnSpc>
                        <a:spcAft>
                          <a:spcPts val="0"/>
                        </a:spcAft>
                        <a:buFont typeface="Symbol" panose="05050102010706020507" pitchFamily="18" charset="2"/>
                        <a:buChar char=""/>
                      </a:pPr>
                      <a:r>
                        <a:rPr lang="en-US" sz="1400" kern="0">
                          <a:solidFill>
                            <a:schemeClr val="accent3">
                              <a:lumMod val="50000"/>
                            </a:schemeClr>
                          </a:solidFill>
                          <a:effectLst/>
                          <a:latin typeface="Cambria" panose="02040503050406030204" pitchFamily="18" charset="0"/>
                          <a:ea typeface="Cambria" panose="02040503050406030204" pitchFamily="18" charset="0"/>
                        </a:rPr>
                        <a:t>Improve response times</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a:solidFill>
                            <a:schemeClr val="accent3">
                              <a:lumMod val="50000"/>
                            </a:schemeClr>
                          </a:solidFill>
                          <a:effectLst/>
                          <a:latin typeface="Cambria" panose="02040503050406030204" pitchFamily="18" charset="0"/>
                          <a:ea typeface="Cambria" panose="02040503050406030204" pitchFamily="18" charset="0"/>
                        </a:rPr>
                        <a:t>strengthen communication</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a:solidFill>
                            <a:schemeClr val="accent3">
                              <a:lumMod val="50000"/>
                            </a:schemeClr>
                          </a:solidFill>
                          <a:effectLst/>
                          <a:latin typeface="Cambria" panose="02040503050406030204" pitchFamily="18" charset="0"/>
                          <a:ea typeface="Cambria" panose="02040503050406030204" pitchFamily="18" charset="0"/>
                        </a:rPr>
                        <a:t>increase staffing</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a:solidFill>
                            <a:schemeClr val="accent3">
                              <a:lumMod val="50000"/>
                            </a:schemeClr>
                          </a:solidFill>
                          <a:effectLst/>
                          <a:latin typeface="Cambria" panose="02040503050406030204" pitchFamily="18" charset="0"/>
                          <a:ea typeface="Cambria" panose="02040503050406030204" pitchFamily="18" charset="0"/>
                        </a:rPr>
                        <a:t>simplify processes</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extLst>
                  <a:ext uri="{0D108BD9-81ED-4DB2-BD59-A6C34878D82A}">
                    <a16:rowId xmlns:a16="http://schemas.microsoft.com/office/drawing/2014/main" val="3938599041"/>
                  </a:ext>
                </a:extLst>
              </a:tr>
              <a:tr h="894521">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Nyamapanda</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Delays during peak periods, communication gaps, and enforcement concerns</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tc>
                  <a:txBody>
                    <a:bodyPr/>
                    <a:lstStyle/>
                    <a:p>
                      <a:pPr marL="342900" lvl="0" indent="-342900" algn="just">
                        <a:lnSpc>
                          <a:spcPct val="150000"/>
                        </a:lnSpc>
                        <a:spcAft>
                          <a:spcPts val="0"/>
                        </a:spcAft>
                        <a:buFont typeface="Symbol" panose="05050102010706020507" pitchFamily="18" charset="2"/>
                        <a:buChar char=""/>
                      </a:pPr>
                      <a:r>
                        <a:rPr lang="en-US" sz="1400" kern="0">
                          <a:solidFill>
                            <a:schemeClr val="accent3">
                              <a:lumMod val="50000"/>
                            </a:schemeClr>
                          </a:solidFill>
                          <a:effectLst/>
                          <a:latin typeface="Cambria" panose="02040503050406030204" pitchFamily="18" charset="0"/>
                          <a:ea typeface="Cambria" panose="02040503050406030204" pitchFamily="18" charset="0"/>
                        </a:rPr>
                        <a:t>Increase staffing</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a:solidFill>
                            <a:schemeClr val="accent3">
                              <a:lumMod val="50000"/>
                            </a:schemeClr>
                          </a:solidFill>
                          <a:effectLst/>
                          <a:latin typeface="Cambria" panose="02040503050406030204" pitchFamily="18" charset="0"/>
                          <a:ea typeface="Cambria" panose="02040503050406030204" pitchFamily="18" charset="0"/>
                        </a:rPr>
                        <a:t>improve communication</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a:solidFill>
                            <a:schemeClr val="accent3">
                              <a:lumMod val="50000"/>
                            </a:schemeClr>
                          </a:solidFill>
                          <a:effectLst/>
                          <a:latin typeface="Cambria" panose="02040503050406030204" pitchFamily="18" charset="0"/>
                          <a:ea typeface="Cambria" panose="02040503050406030204" pitchFamily="18" charset="0"/>
                        </a:rPr>
                        <a:t>ensure fair and supportive service</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extLst>
                  <a:ext uri="{0D108BD9-81ED-4DB2-BD59-A6C34878D82A}">
                    <a16:rowId xmlns:a16="http://schemas.microsoft.com/office/drawing/2014/main" val="1051864024"/>
                  </a:ext>
                </a:extLst>
              </a:tr>
              <a:tr h="1490869">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SCO Kurima House</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tc>
                  <a:txBody>
                    <a:bodyPr/>
                    <a:lstStyle/>
                    <a:p>
                      <a:pPr algn="just">
                        <a:lnSpc>
                          <a:spcPct val="150000"/>
                        </a:lnSpc>
                        <a:spcAft>
                          <a:spcPts val="0"/>
                        </a:spcAft>
                      </a:pPr>
                      <a:r>
                        <a:rPr lang="en-US" sz="1400" kern="0">
                          <a:solidFill>
                            <a:schemeClr val="accent3">
                              <a:lumMod val="50000"/>
                            </a:schemeClr>
                          </a:solidFill>
                          <a:effectLst/>
                          <a:latin typeface="Cambria" panose="02040503050406030204" pitchFamily="18" charset="0"/>
                          <a:ea typeface="Cambria" panose="02040503050406030204" pitchFamily="18" charset="0"/>
                        </a:rPr>
                        <a:t>Slow systems, too many documents, poor communication, corruption concerns, and high duty fees</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tc>
                  <a:txBody>
                    <a:bodyPr/>
                    <a:lstStyle/>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Upgrade systems</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simplify documentation</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improve communication; enforce transparency</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marL="342900" lvl="0" indent="-342900" algn="just">
                        <a:lnSpc>
                          <a:spcPct val="150000"/>
                        </a:lnSpc>
                        <a:spcAft>
                          <a:spcPts val="0"/>
                        </a:spcAft>
                        <a:buFont typeface="Symbol" panose="05050102010706020507" pitchFamily="18" charset="2"/>
                        <a:buChar char=""/>
                      </a:pPr>
                      <a:r>
                        <a:rPr lang="en-US" sz="1400" kern="0" dirty="0">
                          <a:solidFill>
                            <a:schemeClr val="accent3">
                              <a:lumMod val="50000"/>
                            </a:schemeClr>
                          </a:solidFill>
                          <a:effectLst/>
                          <a:latin typeface="Cambria" panose="02040503050406030204" pitchFamily="18" charset="0"/>
                          <a:ea typeface="Cambria" panose="02040503050406030204" pitchFamily="18" charset="0"/>
                        </a:rPr>
                        <a:t>review duty fees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1043" marR="61043" marT="0" marB="0"/>
                </a:tc>
                <a:extLst>
                  <a:ext uri="{0D108BD9-81ED-4DB2-BD59-A6C34878D82A}">
                    <a16:rowId xmlns:a16="http://schemas.microsoft.com/office/drawing/2014/main" val="3727189964"/>
                  </a:ext>
                </a:extLst>
              </a:tr>
            </a:tbl>
          </a:graphicData>
        </a:graphic>
      </p:graphicFrame>
    </p:spTree>
    <p:extLst>
      <p:ext uri="{BB962C8B-B14F-4D97-AF65-F5344CB8AC3E}">
        <p14:creationId xmlns:p14="http://schemas.microsoft.com/office/powerpoint/2010/main" val="1170861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SERVICE CHALLENGES ANALYSIS- REGION 1  </a:t>
            </a:r>
            <a:endParaRPr lang="en-US" sz="1400" b="1" dirty="0">
              <a:ea typeface="Cambria" panose="02040503050406030204" pitchFamily="18" charset="0"/>
            </a:endParaRPr>
          </a:p>
        </p:txBody>
      </p:sp>
      <p:sp>
        <p:nvSpPr>
          <p:cNvPr id="3" name="Rectangle 2"/>
          <p:cNvSpPr/>
          <p:nvPr/>
        </p:nvSpPr>
        <p:spPr>
          <a:xfrm>
            <a:off x="272716" y="721894"/>
            <a:ext cx="11646568" cy="1154675"/>
          </a:xfrm>
          <a:prstGeom prst="rect">
            <a:avLst/>
          </a:prstGeom>
        </p:spPr>
        <p:txBody>
          <a:bodyPr wrap="square">
            <a:spAutoFit/>
          </a:bodyPr>
          <a:lstStyle/>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Service delivery challenges in Region 1 are characterised by severe delays at key border posts, concentrated system inefficiencies in urban centres, and uneven communication and information clarity across stations indicating the need for targeted, station-specific interventions rather than uniform solutions.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graphicFrame>
        <p:nvGraphicFramePr>
          <p:cNvPr id="4" name="Table 3"/>
          <p:cNvGraphicFramePr>
            <a:graphicFrameLocks noGrp="1"/>
          </p:cNvGraphicFramePr>
          <p:nvPr/>
        </p:nvGraphicFramePr>
        <p:xfrm>
          <a:off x="0" y="2053032"/>
          <a:ext cx="12192000" cy="4831050"/>
        </p:xfrm>
        <a:graphic>
          <a:graphicData uri="http://schemas.openxmlformats.org/drawingml/2006/table">
            <a:tbl>
              <a:tblPr firstRow="1" firstCol="1" bandRow="1">
                <a:tableStyleId>{69012ECD-51FC-41F1-AA8D-1B2483CD663E}</a:tableStyleId>
              </a:tblPr>
              <a:tblGrid>
                <a:gridCol w="3400334">
                  <a:extLst>
                    <a:ext uri="{9D8B030D-6E8A-4147-A177-3AD203B41FA5}">
                      <a16:colId xmlns:a16="http://schemas.microsoft.com/office/drawing/2014/main" val="716644265"/>
                    </a:ext>
                  </a:extLst>
                </a:gridCol>
                <a:gridCol w="1385281">
                  <a:extLst>
                    <a:ext uri="{9D8B030D-6E8A-4147-A177-3AD203B41FA5}">
                      <a16:colId xmlns:a16="http://schemas.microsoft.com/office/drawing/2014/main" val="2559738590"/>
                    </a:ext>
                  </a:extLst>
                </a:gridCol>
                <a:gridCol w="2367113">
                  <a:extLst>
                    <a:ext uri="{9D8B030D-6E8A-4147-A177-3AD203B41FA5}">
                      <a16:colId xmlns:a16="http://schemas.microsoft.com/office/drawing/2014/main" val="1044710193"/>
                    </a:ext>
                  </a:extLst>
                </a:gridCol>
                <a:gridCol w="1198317">
                  <a:extLst>
                    <a:ext uri="{9D8B030D-6E8A-4147-A177-3AD203B41FA5}">
                      <a16:colId xmlns:a16="http://schemas.microsoft.com/office/drawing/2014/main" val="47693754"/>
                    </a:ext>
                  </a:extLst>
                </a:gridCol>
                <a:gridCol w="1732967">
                  <a:extLst>
                    <a:ext uri="{9D8B030D-6E8A-4147-A177-3AD203B41FA5}">
                      <a16:colId xmlns:a16="http://schemas.microsoft.com/office/drawing/2014/main" val="2466199121"/>
                    </a:ext>
                  </a:extLst>
                </a:gridCol>
                <a:gridCol w="2107988">
                  <a:extLst>
                    <a:ext uri="{9D8B030D-6E8A-4147-A177-3AD203B41FA5}">
                      <a16:colId xmlns:a16="http://schemas.microsoft.com/office/drawing/2014/main" val="301448637"/>
                    </a:ext>
                  </a:extLst>
                </a:gridCol>
              </a:tblGrid>
              <a:tr h="589993">
                <a:tc>
                  <a:txBody>
                    <a:bodyPr/>
                    <a:lstStyle/>
                    <a:p>
                      <a:pPr>
                        <a:lnSpc>
                          <a:spcPct val="150000"/>
                        </a:lnSpc>
                        <a:spcAft>
                          <a:spcPts val="1000"/>
                        </a:spcAft>
                      </a:pPr>
                      <a:r>
                        <a:rPr lang="en-US" sz="1400" kern="0" dirty="0">
                          <a:solidFill>
                            <a:schemeClr val="bg1"/>
                          </a:solidFill>
                          <a:effectLst/>
                          <a:latin typeface="Cambria" panose="02040503050406030204" pitchFamily="18" charset="0"/>
                          <a:ea typeface="Cambria" panose="02040503050406030204" pitchFamily="18" charset="0"/>
                        </a:rPr>
                        <a:t>REGION 1</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nSpc>
                          <a:spcPct val="150000"/>
                        </a:lnSpc>
                        <a:spcAft>
                          <a:spcPts val="1000"/>
                        </a:spcAft>
                      </a:pPr>
                      <a:r>
                        <a:rPr lang="en-US" sz="1400" kern="0" dirty="0">
                          <a:solidFill>
                            <a:schemeClr val="bg1"/>
                          </a:solidFill>
                          <a:effectLst/>
                          <a:latin typeface="Cambria" panose="02040503050406030204" pitchFamily="18" charset="0"/>
                          <a:ea typeface="Cambria" panose="02040503050406030204" pitchFamily="18" charset="0"/>
                        </a:rPr>
                        <a:t>DELAYS</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nSpc>
                          <a:spcPct val="150000"/>
                        </a:lnSpc>
                        <a:spcAft>
                          <a:spcPts val="1000"/>
                        </a:spcAft>
                      </a:pPr>
                      <a:r>
                        <a:rPr lang="en-US" sz="1400" kern="0" dirty="0">
                          <a:solidFill>
                            <a:schemeClr val="bg1"/>
                          </a:solidFill>
                          <a:effectLst/>
                          <a:latin typeface="Cambria" panose="02040503050406030204" pitchFamily="18" charset="0"/>
                          <a:ea typeface="Cambria" panose="02040503050406030204" pitchFamily="18" charset="0"/>
                        </a:rPr>
                        <a:t>COMMUNICATION</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nSpc>
                          <a:spcPct val="150000"/>
                        </a:lnSpc>
                        <a:spcAft>
                          <a:spcPts val="1000"/>
                        </a:spcAft>
                      </a:pPr>
                      <a:r>
                        <a:rPr lang="en-US" sz="1400" kern="0" dirty="0">
                          <a:solidFill>
                            <a:schemeClr val="bg1"/>
                          </a:solidFill>
                          <a:effectLst/>
                          <a:latin typeface="Cambria" panose="02040503050406030204" pitchFamily="18" charset="0"/>
                          <a:ea typeface="Cambria" panose="02040503050406030204" pitchFamily="18" charset="0"/>
                        </a:rPr>
                        <a:t>SYSTEM ISSUES</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nSpc>
                          <a:spcPct val="150000"/>
                        </a:lnSpc>
                        <a:spcAft>
                          <a:spcPts val="1000"/>
                        </a:spcAft>
                      </a:pPr>
                      <a:r>
                        <a:rPr lang="en-US" sz="1400" kern="0" dirty="0">
                          <a:solidFill>
                            <a:schemeClr val="bg1"/>
                          </a:solidFill>
                          <a:effectLst/>
                          <a:latin typeface="Cambria" panose="02040503050406030204" pitchFamily="18" charset="0"/>
                          <a:ea typeface="Cambria" panose="02040503050406030204" pitchFamily="18" charset="0"/>
                        </a:rPr>
                        <a:t>UNCLEAR INFORMATION</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nSpc>
                          <a:spcPct val="150000"/>
                        </a:lnSpc>
                        <a:spcAft>
                          <a:spcPts val="1000"/>
                        </a:spcAft>
                      </a:pPr>
                      <a:r>
                        <a:rPr lang="en-US" sz="1400" kern="0" dirty="0">
                          <a:solidFill>
                            <a:schemeClr val="bg1"/>
                          </a:solidFill>
                          <a:effectLst/>
                          <a:latin typeface="Cambria" panose="02040503050406030204" pitchFamily="18" charset="0"/>
                          <a:ea typeface="Cambria" panose="02040503050406030204" pitchFamily="18" charset="0"/>
                        </a:rPr>
                        <a:t>DOCUMENTATION REQUIREMENTS</a:t>
                      </a:r>
                      <a:endParaRPr lang="en-US" sz="1400"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extLst>
                  <a:ext uri="{0D108BD9-81ED-4DB2-BD59-A6C34878D82A}">
                    <a16:rowId xmlns:a16="http://schemas.microsoft.com/office/drawing/2014/main" val="1357451447"/>
                  </a:ext>
                </a:extLst>
              </a:tr>
              <a:tr h="285146">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Harare Airport</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668763"/>
                  </a:ext>
                </a:extLst>
              </a:tr>
              <a:tr h="285146">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Harare Port</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87370905"/>
                  </a:ext>
                </a:extLst>
              </a:tr>
              <a:tr h="285146">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Chinhoyi</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4445310"/>
                  </a:ext>
                </a:extLst>
              </a:tr>
              <a:tr h="285146">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Bindura</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98847788"/>
                  </a:ext>
                </a:extLst>
              </a:tr>
              <a:tr h="285146">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Chirundu</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269507503"/>
                  </a:ext>
                </a:extLst>
              </a:tr>
              <a:tr h="278925">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Marondera</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40%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12%</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15559476"/>
                  </a:ext>
                </a:extLst>
              </a:tr>
              <a:tr h="278925">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Belgravia Office (LCO, MCO)</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11777390"/>
                  </a:ext>
                </a:extLst>
              </a:tr>
              <a:tr h="278925">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Kurima House</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19%</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1453649"/>
                  </a:ext>
                </a:extLst>
              </a:tr>
              <a:tr h="278925">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SCO Kurima House</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11%</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6477099"/>
                  </a:ext>
                </a:extLst>
              </a:tr>
              <a:tr h="278925">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Bak Storage</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22%</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944672"/>
                  </a:ext>
                </a:extLst>
              </a:tr>
              <a:tr h="278925">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Kanyemba Border Post</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38%</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2288956"/>
                  </a:ext>
                </a:extLst>
              </a:tr>
              <a:tr h="278925">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Kariba Border Post</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22%</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12%</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16%</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24%</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71433430"/>
                  </a:ext>
                </a:extLst>
              </a:tr>
              <a:tr h="278925">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Nyamapanda Border Post</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62%</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15%</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23%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46277444"/>
                  </a:ext>
                </a:extLst>
              </a:tr>
              <a:tr h="278925">
                <a:tc>
                  <a:txBody>
                    <a:bodyPr/>
                    <a:lstStyle/>
                    <a:p>
                      <a:pPr>
                        <a:lnSpc>
                          <a:spcPct val="150000"/>
                        </a:lnSpc>
                        <a:spcAft>
                          <a:spcPts val="1000"/>
                        </a:spcAft>
                      </a:pPr>
                      <a:r>
                        <a:rPr lang="en-US" sz="1400" kern="0">
                          <a:effectLst/>
                          <a:latin typeface="Cambria" panose="02040503050406030204" pitchFamily="18" charset="0"/>
                          <a:ea typeface="Cambria" panose="02040503050406030204" pitchFamily="18" charset="0"/>
                        </a:rPr>
                        <a:t>Mukumbura Border Post</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0%</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33%</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n-US" sz="1400" kern="0">
                          <a:effectLst/>
                          <a:latin typeface="Cambria" panose="02040503050406030204" pitchFamily="18" charset="0"/>
                          <a:ea typeface="Cambria" panose="02040503050406030204" pitchFamily="18" charset="0"/>
                        </a:rPr>
                        <a:t>17%</a:t>
                      </a:r>
                      <a:endParaRPr lang="en-US" sz="1400" kern="1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5743917"/>
                  </a:ext>
                </a:extLst>
              </a:tr>
              <a:tr h="278925">
                <a:tc>
                  <a:txBody>
                    <a:bodyPr/>
                    <a:lstStyle/>
                    <a:p>
                      <a:pPr>
                        <a:lnSpc>
                          <a:spcPct val="150000"/>
                        </a:lnSpc>
                        <a:spcAft>
                          <a:spcPts val="1000"/>
                        </a:spcAft>
                      </a:pPr>
                      <a:r>
                        <a:rPr lang="en-US" sz="1400" b="1" kern="0">
                          <a:solidFill>
                            <a:schemeClr val="bg1"/>
                          </a:solidFill>
                          <a:effectLst/>
                          <a:latin typeface="Cambria" panose="02040503050406030204" pitchFamily="18" charset="0"/>
                          <a:ea typeface="Cambria" panose="02040503050406030204" pitchFamily="18" charset="0"/>
                        </a:rPr>
                        <a:t>OVERALL</a:t>
                      </a:r>
                      <a:endParaRPr lang="en-US" sz="1400" b="1" kern="10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ctr">
                        <a:lnSpc>
                          <a:spcPct val="150000"/>
                        </a:lnSpc>
                        <a:spcAft>
                          <a:spcPts val="1000"/>
                        </a:spcAft>
                      </a:pPr>
                      <a:r>
                        <a:rPr lang="en-US" sz="1400" b="1" kern="0">
                          <a:solidFill>
                            <a:schemeClr val="bg1"/>
                          </a:solidFill>
                          <a:effectLst/>
                          <a:latin typeface="Cambria" panose="02040503050406030204" pitchFamily="18" charset="0"/>
                          <a:ea typeface="Cambria" panose="02040503050406030204" pitchFamily="18" charset="0"/>
                        </a:rPr>
                        <a:t>29%</a:t>
                      </a:r>
                      <a:endParaRPr lang="en-US" sz="1400" b="1" kern="10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50000"/>
                        </a:lnSpc>
                        <a:spcAft>
                          <a:spcPts val="1000"/>
                        </a:spcAft>
                      </a:pPr>
                      <a:r>
                        <a:rPr lang="en-US" sz="1400" b="1" kern="0">
                          <a:solidFill>
                            <a:schemeClr val="bg1"/>
                          </a:solidFill>
                          <a:effectLst/>
                          <a:latin typeface="Cambria" panose="02040503050406030204" pitchFamily="18" charset="0"/>
                          <a:ea typeface="Cambria" panose="02040503050406030204" pitchFamily="18" charset="0"/>
                        </a:rPr>
                        <a:t>18%</a:t>
                      </a:r>
                      <a:endParaRPr lang="en-US" sz="1400" b="1" kern="10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50000"/>
                        </a:lnSpc>
                        <a:spcAft>
                          <a:spcPts val="1000"/>
                        </a:spcAft>
                      </a:pPr>
                      <a:r>
                        <a:rPr lang="en-US" sz="1400" b="1" kern="0">
                          <a:solidFill>
                            <a:schemeClr val="bg1"/>
                          </a:solidFill>
                          <a:effectLst/>
                          <a:latin typeface="Cambria" panose="02040503050406030204" pitchFamily="18" charset="0"/>
                          <a:ea typeface="Cambria" panose="02040503050406030204" pitchFamily="18" charset="0"/>
                        </a:rPr>
                        <a:t>21%</a:t>
                      </a:r>
                      <a:endParaRPr lang="en-US" sz="1400" b="1" kern="10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50000"/>
                        </a:lnSpc>
                        <a:spcAft>
                          <a:spcPts val="1000"/>
                        </a:spcAft>
                      </a:pPr>
                      <a:r>
                        <a:rPr lang="en-US" sz="1400" b="1" kern="0">
                          <a:solidFill>
                            <a:schemeClr val="bg1"/>
                          </a:solidFill>
                          <a:effectLst/>
                          <a:latin typeface="Cambria" panose="02040503050406030204" pitchFamily="18" charset="0"/>
                          <a:ea typeface="Cambria" panose="02040503050406030204" pitchFamily="18" charset="0"/>
                        </a:rPr>
                        <a:t>16%</a:t>
                      </a:r>
                      <a:endParaRPr lang="en-US" sz="1400" b="1" kern="10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50000"/>
                        </a:lnSpc>
                        <a:spcAft>
                          <a:spcPts val="1000"/>
                        </a:spcAft>
                      </a:pPr>
                      <a:r>
                        <a:rPr lang="en-US" sz="1400" b="1" kern="0" dirty="0">
                          <a:solidFill>
                            <a:schemeClr val="bg1"/>
                          </a:solidFill>
                          <a:effectLst/>
                          <a:latin typeface="Cambria" panose="02040503050406030204" pitchFamily="18" charset="0"/>
                          <a:ea typeface="Cambria" panose="02040503050406030204" pitchFamily="18" charset="0"/>
                        </a:rPr>
                        <a:t>17%</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2149818847"/>
                  </a:ext>
                </a:extLst>
              </a:tr>
            </a:tbl>
          </a:graphicData>
        </a:graphic>
      </p:graphicFrame>
    </p:spTree>
    <p:extLst>
      <p:ext uri="{BB962C8B-B14F-4D97-AF65-F5344CB8AC3E}">
        <p14:creationId xmlns:p14="http://schemas.microsoft.com/office/powerpoint/2010/main" val="11930402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2925" y="500886"/>
            <a:ext cx="5759114" cy="5284588"/>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Major Challenge: Delays (29% Overall)</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are the most dominant service challenge across Region 1, with significantly higher concentrations at selected border posts and high-traffic stations.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285750" lvl="0" indent="-285750">
              <a:lnSpc>
                <a:spcPct val="150000"/>
              </a:lnSpc>
              <a:spcAft>
                <a:spcPts val="0"/>
              </a:spcAft>
              <a:buFont typeface="Wingdings" panose="05000000000000000000" pitchFamily="2" charset="2"/>
              <a:buChar char="Ø"/>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Border Posts (e.g.,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nSpc>
                <a:spcPct val="150000"/>
              </a:lnSpc>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Severe congestion and long clearance times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nSpc>
                <a:spcPct val="150000"/>
              </a:lnSpc>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Heavy traffic volumes, especially at major entry points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nSpc>
                <a:spcPct val="150000"/>
              </a:lnSpc>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Staff capacity constraints during peak periods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Ø"/>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Urban / Administrative Stations (e.g., Harare Airport, Harare Port,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House):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nSpc>
                <a:spcPct val="150000"/>
              </a:lnSpc>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Slower turnaround times for processing requests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nSpc>
                <a:spcPct val="150000"/>
              </a:lnSpc>
              <a:spcAft>
                <a:spcPts val="1000"/>
              </a:spcAft>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in handling complex or high-volume transactions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in Region 1 are more uneven but more severe in specific locations, particularly at major border posts, indicating localized operational pressure rather than uniform system-wide inefficiency.</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7" name="Straight Arrow Connector 6"/>
          <p:cNvCxnSpPr/>
          <p:nvPr/>
        </p:nvCxnSpPr>
        <p:spPr>
          <a:xfrm flipH="1">
            <a:off x="6336629"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6561220" y="500886"/>
            <a:ext cx="5358064" cy="5647700"/>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Issues (21% Overall)</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System-related challenges are moderate overall but highly concentrated in specific stations, particularly those dependent on digital processing.</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nSpc>
                <a:spcPct val="150000"/>
              </a:lnSpc>
              <a:buFont typeface="Wingdings" panose="05000000000000000000" pitchFamily="2" charset="2"/>
              <a:buChar cha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System-intensive stations (e.g.,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40%,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Kanyemba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38%, SCO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Kurima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31%, Harare Airport – 30%):</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downtime affecting service delivery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 system performance during peak usage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reliance on digital platforms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nSpc>
                <a:spcPct val="150000"/>
              </a:lnSpc>
              <a:buFont typeface="Wingdings" panose="05000000000000000000" pitchFamily="2" charset="2"/>
              <a:buChar cha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Border Posts (e.g.,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0%):</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Minimal system dependency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rabicPeriod"/>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Processes rely more on manual systems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challenges in Region 1 are not uniform but concentrated in digital-heavy environments, making system performance a critical bottleneck in administrative and urban stations.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9419037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17095" y="506575"/>
            <a:ext cx="5197642" cy="5278368"/>
          </a:xfrm>
          <a:prstGeom prst="rect">
            <a:avLst/>
          </a:prstGeom>
        </p:spPr>
        <p:txBody>
          <a:bodyPr wrap="square">
            <a:spAutoFit/>
          </a:bodyPr>
          <a:lstStyle/>
          <a:p>
            <a:pPr algn="just">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Unclear Information (16% Overall)</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Unclear information is a moderate and uneven challenge, with certain stations showing significantly higher levels of confusion.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gn="just">
              <a:lnSpc>
                <a:spcPct val="150000"/>
              </a:lnSpc>
              <a:buFont typeface="Wingdings" panose="05000000000000000000" pitchFamily="2" charset="2"/>
              <a:buChar char=""/>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High-impact stations (e.g.,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Mukumbura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33%,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23%,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Chinhoyi</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21%):</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mj-lt"/>
              <a:buAutoNum type="arabicPeriod"/>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Lack of clarity on procedures and requirements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0"/>
              </a:spcAft>
              <a:buFont typeface="+mj-lt"/>
              <a:buAutoNum type="arabicPeriod"/>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guidance for clients at remote locations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gn="just">
              <a:lnSpc>
                <a:spcPct val="150000"/>
              </a:lnSpc>
              <a:buFont typeface="Wingdings" panose="05000000000000000000" pitchFamily="2" charset="2"/>
              <a:buChar char=""/>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 concern stations (e.g., Bindura – 0%):</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Stronger communication and clearer processes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Information gaps are more pronounced in remote and border stations, where structured communication and guidance mechanisms are limited.</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6481008" y="344736"/>
            <a:ext cx="5534529" cy="5602046"/>
          </a:xfrm>
          <a:prstGeom prst="rect">
            <a:avLst/>
          </a:prstGeom>
        </p:spPr>
        <p:txBody>
          <a:bodyPr wrap="square">
            <a:spAutoFit/>
          </a:bodyPr>
          <a:lstStyle/>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(18% Overall)</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challenges are moderately high but vary significantly across stations.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nSpc>
                <a:spcPct val="150000"/>
              </a:lnSpc>
              <a:buFont typeface="Wingdings" panose="05000000000000000000" pitchFamily="2" charset="2"/>
              <a:buChar char=""/>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communication gaps (e.g., Bindura – 35%, Belgravia – 29%,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Bak</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Storage – 22%, Kariba – 22%):</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feedback on queries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Weak follow-up mechanisms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Lack of proactive engagement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800100" lvl="1" indent="-342900">
              <a:lnSpc>
                <a:spcPct val="150000"/>
              </a:lnSpc>
              <a:buFont typeface="Wingdings" panose="05000000000000000000" pitchFamily="2" charset="2"/>
              <a:buChar char=""/>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 communication concerns (e.g.,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6%,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9%, Harare Airport – 11%):</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More structured communication practices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challenges in Region 1 are more pronounced in office-based environments, where expectations for responsiveness and feedback are higher.</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2535140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7725" y="400015"/>
            <a:ext cx="10732169" cy="3801041"/>
          </a:xfrm>
          <a:prstGeom prst="rect">
            <a:avLst/>
          </a:prstGeom>
        </p:spPr>
        <p:txBody>
          <a:bodyPr wrap="square">
            <a:spAutoFit/>
          </a:bodyPr>
          <a:lstStyle/>
          <a:p>
            <a:pPr>
              <a:lnSpc>
                <a:spcPct val="150000"/>
              </a:lnSpc>
              <a:spcAft>
                <a:spcPts val="1000"/>
              </a:spcAft>
            </a:pPr>
            <a:r>
              <a:rPr lang="en-ZW" sz="16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Documentation Requirements (17% Overall)</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Documentation is a consistent challenge across Region 1, particularly in formal processing environments.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documentation burden (e.g.,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Chirundu</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24%, Kariba – 24%, Bindura – 24%):</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0"/>
              </a:spcAft>
              <a:buFont typeface="+mj-lt"/>
              <a:buAutoNum type="arabicPeriod"/>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Processes perceived as cumbersome and documentation-heavy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0"/>
              </a:spcAft>
              <a:buFont typeface="+mj-lt"/>
              <a:buAutoNum type="arabicPeriod"/>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Repetitive requirements increasing effort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Ø"/>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 burden stations (e.g.,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Marondera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5%, </a:t>
            </a:r>
            <a:r>
              <a:rPr lang="en-ZW" sz="16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0%):</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Aft>
                <a:spcPts val="1000"/>
              </a:spcAft>
              <a:buFont typeface="+mj-lt"/>
              <a:buAutoNum type="arabicPeriod"/>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Simpler or less formalised processes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6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Documentation challenges are closely linked to formal service environments and border operations, contributing to both delays and increased customer effort.</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05034"/>
            <a:ext cx="2699618" cy="1652966"/>
          </a:xfrm>
          <a:prstGeom prst="rect">
            <a:avLst/>
          </a:prstGeom>
          <a:effectLst>
            <a:softEdge rad="31750"/>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2569" y="4945706"/>
            <a:ext cx="2069432" cy="1912294"/>
          </a:xfrm>
          <a:prstGeom prst="rect">
            <a:avLst/>
          </a:prstGeom>
        </p:spPr>
      </p:pic>
    </p:spTree>
    <p:extLst>
      <p:ext uri="{BB962C8B-B14F-4D97-AF65-F5344CB8AC3E}">
        <p14:creationId xmlns:p14="http://schemas.microsoft.com/office/powerpoint/2010/main" val="7391447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1000"/>
            <a:lum/>
          </a:blip>
          <a:srcRect/>
          <a:stretch>
            <a:fillRect t="-9000" b="-9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9B51A1E-902D-48AF-9020-955120F399B6}" type="slidenum">
              <a:rPr lang="en-US" noProof="0" smtClean="0"/>
              <a:pPr/>
              <a:t>69</a:t>
            </a:fld>
            <a:endParaRPr lang="en-US" noProof="0" dirty="0"/>
          </a:p>
        </p:txBody>
      </p:sp>
      <p:sp>
        <p:nvSpPr>
          <p:cNvPr id="5" name="TextBox 4"/>
          <p:cNvSpPr txBox="1"/>
          <p:nvPr/>
        </p:nvSpPr>
        <p:spPr>
          <a:xfrm>
            <a:off x="1578545" y="2040555"/>
            <a:ext cx="8739628" cy="1434496"/>
          </a:xfrm>
          <a:prstGeom prst="rect">
            <a:avLst/>
          </a:prstGeom>
          <a:solidFill>
            <a:schemeClr val="bg1"/>
          </a:solidFill>
          <a:ln>
            <a:noFill/>
          </a:ln>
          <a:effectLst>
            <a:outerShdw blurRad="149987" dist="250190" dir="8460000" algn="ctr">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p:spPr>
        <p:txBody>
          <a:bodyPr wrap="square" lIns="0" tIns="0" rIns="0" bIns="0" rtlCol="0" anchor="ctr">
            <a:noAutofit/>
            <a:sp3d extrusionH="57150">
              <a:bevelT w="38100" h="38100"/>
            </a:sp3d>
          </a:bodyPr>
          <a:lstStyle/>
          <a:p>
            <a:pPr algn="ctr"/>
            <a:r>
              <a:rPr lang="en-GB" sz="4400" dirty="0">
                <a:solidFill>
                  <a:schemeClr val="accent3">
                    <a:lumMod val="50000"/>
                  </a:schemeClr>
                </a:solidFill>
                <a:latin typeface="Cooper Black" panose="0208090404030B020404" pitchFamily="18" charset="0"/>
              </a:rPr>
              <a:t>REGION 2 ANALYSIS</a:t>
            </a:r>
            <a:endParaRPr lang="en-US" sz="4400" dirty="0">
              <a:solidFill>
                <a:schemeClr val="accent3">
                  <a:lumMod val="50000"/>
                </a:schemeClr>
              </a:solidFill>
              <a:latin typeface="Cooper Black" panose="0208090404030B0204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05034"/>
            <a:ext cx="2699618" cy="1652966"/>
          </a:xfrm>
          <a:prstGeom prst="rect">
            <a:avLst/>
          </a:prstGeom>
          <a:effectLst>
            <a:softEdge rad="3175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2569" y="4945706"/>
            <a:ext cx="2069432" cy="1912294"/>
          </a:xfrm>
          <a:prstGeom prst="rect">
            <a:avLst/>
          </a:prstGeom>
        </p:spPr>
      </p:pic>
    </p:spTree>
    <p:extLst>
      <p:ext uri="{BB962C8B-B14F-4D97-AF65-F5344CB8AC3E}">
        <p14:creationId xmlns:p14="http://schemas.microsoft.com/office/powerpoint/2010/main" val="835290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9B51A1E-902D-48AF-9020-955120F399B6}" type="slidenum">
              <a:rPr lang="en-US" noProof="0" smtClean="0"/>
              <a:pPr/>
              <a:t>7</a:t>
            </a:fld>
            <a:endParaRPr lang="en-US" noProof="0" dirty="0"/>
          </a:p>
        </p:txBody>
      </p:sp>
      <p:sp>
        <p:nvSpPr>
          <p:cNvPr id="6" name="Rectangle 5"/>
          <p:cNvSpPr/>
          <p:nvPr/>
        </p:nvSpPr>
        <p:spPr>
          <a:xfrm>
            <a:off x="255181" y="5017530"/>
            <a:ext cx="11457188" cy="1569660"/>
          </a:xfrm>
          <a:prstGeom prst="rect">
            <a:avLst/>
          </a:prstGeom>
        </p:spPr>
        <p:txBody>
          <a:bodyPr wrap="square">
            <a:spAutoFit/>
          </a:bodyPr>
          <a:lstStyle/>
          <a:p>
            <a:pPr marL="342900" lvl="0" indent="-342900" algn="just">
              <a:lnSpc>
                <a:spcPct val="150000"/>
              </a:lnSpc>
              <a:spcAft>
                <a:spcPts val="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Physical visit (47%)</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Almost half of customers prefer to come in person, showing that face</a:t>
            </a:r>
            <a:r>
              <a:rPr lang="en-US" sz="1600" dirty="0">
                <a:solidFill>
                  <a:schemeClr val="accent3">
                    <a:lumMod val="50000"/>
                  </a:schemeClr>
                </a:solidFill>
                <a:latin typeface="Cambria" panose="02040503050406030204" pitchFamily="18" charset="0"/>
                <a:ea typeface="Cambria" panose="02040503050406030204" pitchFamily="18" charset="0"/>
                <a:cs typeface="Cambria Math" panose="02040503050406030204" pitchFamily="18" charset="0"/>
              </a:rPr>
              <a:t>‑</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to</a:t>
            </a:r>
            <a:r>
              <a:rPr lang="en-US" sz="1600" dirty="0">
                <a:solidFill>
                  <a:schemeClr val="accent3">
                    <a:lumMod val="50000"/>
                  </a:schemeClr>
                </a:solidFill>
                <a:latin typeface="Cambria" panose="02040503050406030204" pitchFamily="18" charset="0"/>
                <a:ea typeface="Cambria" panose="02040503050406030204" pitchFamily="18" charset="0"/>
                <a:cs typeface="Cambria Math" panose="02040503050406030204" pitchFamily="18" charset="0"/>
              </a:rPr>
              <a:t>‑</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face service is still the most common way people engage.</a:t>
            </a:r>
          </a:p>
          <a:p>
            <a:pPr marL="342900" lvl="0" indent="-342900" algn="just">
              <a:lnSpc>
                <a:spcPct val="150000"/>
              </a:lnSpc>
              <a:spcAft>
                <a:spcPts val="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Online system (21%)</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About one in five customers use digital platforms, which highlights growing adoption of online services.</a:t>
            </a:r>
          </a:p>
        </p:txBody>
      </p:sp>
      <p:sp>
        <p:nvSpPr>
          <p:cNvPr id="7" name="Rectangle 6"/>
          <p:cNvSpPr/>
          <p:nvPr/>
        </p:nvSpPr>
        <p:spPr>
          <a:xfrm>
            <a:off x="7601740" y="419723"/>
            <a:ext cx="4252201" cy="3046988"/>
          </a:xfrm>
          <a:prstGeom prst="rect">
            <a:avLst/>
          </a:prstGeom>
        </p:spPr>
        <p:txBody>
          <a:bodyPr wrap="square">
            <a:spAutoFit/>
          </a:bodyPr>
          <a:lstStyle/>
          <a:p>
            <a:pPr marL="342900" lvl="0" indent="-342900" algn="just">
              <a:lnSpc>
                <a:spcPct val="150000"/>
              </a:lnSpc>
              <a:spcAft>
                <a:spcPts val="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Contact Centre (18%)</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A smaller but important group relies on phone or call </a:t>
            </a:r>
            <a:r>
              <a:rPr lang="en-US" sz="160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centre</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support, showing the need for accessible communication channels.</a:t>
            </a:r>
          </a:p>
          <a:p>
            <a:pPr marL="342900" lvl="0" indent="-342900" algn="just">
              <a:lnSpc>
                <a:spcPct val="150000"/>
              </a:lnSpc>
              <a:spcAft>
                <a:spcPts val="800"/>
              </a:spcAft>
              <a:buFont typeface="Wingdings" panose="05000000000000000000" pitchFamily="2" charset="2"/>
              <a:buChar char=""/>
            </a:pPr>
            <a:r>
              <a:rPr lang="en-US" sz="1600" b="1"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Email (13%)</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The least used method, but still relevant, as some customers prefer written communication for record</a:t>
            </a:r>
            <a:r>
              <a:rPr lang="en-US" sz="1600" dirty="0">
                <a:solidFill>
                  <a:schemeClr val="accent3">
                    <a:lumMod val="50000"/>
                  </a:schemeClr>
                </a:solidFill>
                <a:latin typeface="Cambria" panose="02040503050406030204" pitchFamily="18" charset="0"/>
                <a:ea typeface="Cambria" panose="02040503050406030204" pitchFamily="18" charset="0"/>
                <a:cs typeface="Cambria Math" panose="02040503050406030204" pitchFamily="18" charset="0"/>
              </a:rPr>
              <a:t>‑</a:t>
            </a:r>
            <a:r>
              <a:rPr lang="en-US" sz="16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keeping.</a:t>
            </a:r>
            <a:endParaRPr lang="en-US" sz="16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11" name="Straight Arrow Connector 10"/>
          <p:cNvCxnSpPr/>
          <p:nvPr/>
        </p:nvCxnSpPr>
        <p:spPr>
          <a:xfrm flipH="1">
            <a:off x="7250374" y="419724"/>
            <a:ext cx="11457" cy="4227226"/>
          </a:xfrm>
          <a:prstGeom prst="straightConnector1">
            <a:avLst/>
          </a:prstGeom>
          <a:ln>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7" name="Content Placeholder 1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431999" y="419723"/>
            <a:ext cx="6478467" cy="422722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1383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90713"/>
            <a:ext cx="12192001" cy="6948714"/>
          </a:xfrm>
          <a:prstGeom prst="rect">
            <a:avLst/>
          </a:prstGeom>
        </p:spPr>
      </p:pic>
    </p:spTree>
    <p:extLst>
      <p:ext uri="{BB962C8B-B14F-4D97-AF65-F5344CB8AC3E}">
        <p14:creationId xmlns:p14="http://schemas.microsoft.com/office/powerpoint/2010/main" val="36922988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SERVICE DELIVERY BY ATTRIBUTE- REGION 2  </a:t>
            </a:r>
            <a:endParaRPr lang="en-US" sz="1400" b="1" dirty="0">
              <a:ea typeface="Cambria" panose="02040503050406030204" pitchFamily="18" charset="0"/>
            </a:endParaRPr>
          </a:p>
        </p:txBody>
      </p:sp>
      <p:sp>
        <p:nvSpPr>
          <p:cNvPr id="2" name="Rectangle 1"/>
          <p:cNvSpPr/>
          <p:nvPr/>
        </p:nvSpPr>
        <p:spPr>
          <a:xfrm>
            <a:off x="176463" y="796808"/>
            <a:ext cx="5935579" cy="5664756"/>
          </a:xfrm>
          <a:prstGeom prst="rect">
            <a:avLst/>
          </a:prstGeom>
        </p:spPr>
        <p:txBody>
          <a:bodyPr wrap="square">
            <a:spAutoFit/>
          </a:bodyPr>
          <a:lstStyle/>
          <a:p>
            <a:pPr>
              <a:lnSpc>
                <a:spcPct val="150000"/>
              </a:lnSpc>
              <a:spcAft>
                <a:spcPts val="1000"/>
              </a:spcAft>
            </a:pPr>
            <a:r>
              <a:rPr lang="en-ZW" sz="12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Service Efficiency and Competence (70%)</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measures how effectively and professionally services are delivered, including turnaround times, staff capability, and process flow.</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a:t>
            </a:r>
            <a:r>
              <a:rPr lang="en-US"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demonstrate strong operational capacity and skilled personnel.</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Town Office (78%)</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Hwange (77%)</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Port – Custom House (76%)</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Border Post (73%)</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Gwanda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(71%)</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(70%)</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Plumtree (70%)</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a:t>
            </a:r>
            <a:r>
              <a:rPr lang="en-US"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indicate process inefficiencies, slower turnaround times, and capacity constraints.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Mphoengs</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(66%)</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Pandamatenga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(65%)</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Kazungula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(64%)</a:t>
            </a:r>
            <a:endParaRPr lang="en-US" sz="12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7" name="Straight Arrow Connector 6"/>
          <p:cNvCxnSpPr>
            <a:stCxn id="6" idx="2"/>
          </p:cNvCxnSpPr>
          <p:nvPr/>
        </p:nvCxnSpPr>
        <p:spPr>
          <a:xfrm>
            <a:off x="6096000" y="545431"/>
            <a:ext cx="0" cy="6160169"/>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6448921" y="762568"/>
            <a:ext cx="5518485" cy="5698996"/>
          </a:xfrm>
          <a:prstGeom prst="rect">
            <a:avLst/>
          </a:prstGeom>
        </p:spPr>
        <p:txBody>
          <a:bodyPr wrap="square">
            <a:spAutoFit/>
          </a:bodyPr>
          <a:lstStyle/>
          <a:p>
            <a:pPr>
              <a:lnSpc>
                <a:spcPct val="150000"/>
              </a:lnSpc>
              <a:spcAft>
                <a:spcPts val="1000"/>
              </a:spcAft>
            </a:pPr>
            <a:r>
              <a:rPr lang="en-ZW" sz="12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Digital Experience (71%)</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US"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reflects the reliability, accessibility, and usability of digital systems and platforms.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a:t>
            </a:r>
            <a:r>
              <a:rPr lang="en-US"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show relatively strong digital performance.</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Mhlambapele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(76%)</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Border Post (75%)</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Pandamatenga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(74%)</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Gwanda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(73%)</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Port – Custom House (72%)</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Town Office (72%)</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Plumtree (71%)</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a:t>
            </a:r>
            <a:r>
              <a:rPr lang="en-US"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highlight system limitations, slow performance, and possible downtime issues.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Mphoengs</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(63%)</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Kazungula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(65%)</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(69%)</a:t>
            </a:r>
            <a:endParaRPr lang="en-US" sz="12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5331484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417094" y="377149"/>
            <a:ext cx="5374106" cy="6032421"/>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Access and Inclusion (76%)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a:t>
            </a: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indicate well-structured and accessible service points.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Port – Custom House (84%)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(82%)</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Border Post (81%)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Town Office (80%)</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Gwanda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Hwange (78%)</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Plumtree (78%)</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a:t>
            </a: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suggest geographic, operational, or service access challenges.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Pandamatenga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(68%)</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Mhlambapele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(68%)</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Mphoengs</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(70%)</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464968" y="330533"/>
            <a:ext cx="5149516" cy="6125651"/>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Brand Strength / Reputation (76%)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reflects how clients perceive ZIMRA in terms of professionalism, reliability, and overall image.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a:t>
            </a: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indicates positive client experience and trust reinforcement.</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Town Office (87%)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Mphoengs</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(83%)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Border Post (83%)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Port – Custom House (81%)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Hwange (81%)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a:t>
            </a: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highlights serious perception challenges driven by service experience issues.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Mhlambapele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(54%)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Pandamatenga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(70%)</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8868977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68969" y="379979"/>
            <a:ext cx="5422231" cy="5386090"/>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Public Trust (74%)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a:t>
            </a: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suggest confidence in institutional processes.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Pandamatenga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(83%)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Mphoengs</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Town Office (74%) / Bulawayo Port (74%)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Plumtree (74%)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Mhlambapele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Kazungula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a:t>
            </a: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indicate inconsistent service experiences affecting trust.</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Hwange (69%)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Gwanda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(72%)</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6304537" y="287430"/>
            <a:ext cx="5807242" cy="6483826"/>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6. Integrity and Governance Climate (76%)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assesses perceptions of transparency, fairness, and adherence to procedures.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a:t>
            </a: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reflects confidence in governance and ethical conduct.</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Victoria Falls Town Office (85%)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Maitengwe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(83%)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Port – Custom House (80%)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Mphoengs</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(80%)</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Gwanda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Kazungula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a:t>
            </a:r>
            <a:r>
              <a:rPr lang="en-US"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indicate concerns around consistency, fairness, or procedural clarity.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Pandamatenga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(62%)</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Plumtree (70%)</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nSpc>
                <a:spcPct val="150000"/>
              </a:lnSpc>
              <a:spcAft>
                <a:spcPts val="1000"/>
              </a:spcAft>
              <a:buFont typeface="+mj-lt"/>
              <a:buAutoNum type="alphaLcParenR"/>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Hwange (73%)</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402727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583370194"/>
              </p:ext>
            </p:extLst>
          </p:nvPr>
        </p:nvGraphicFramePr>
        <p:xfrm>
          <a:off x="1" y="0"/>
          <a:ext cx="12192000" cy="6858001"/>
        </p:xfrm>
        <a:graphic>
          <a:graphicData uri="http://schemas.openxmlformats.org/drawingml/2006/table">
            <a:tbl>
              <a:tblPr firstRow="1" firstCol="1" bandRow="1">
                <a:tableStyleId>{69012ECD-51FC-41F1-AA8D-1B2483CD663E}</a:tableStyleId>
              </a:tblPr>
              <a:tblGrid>
                <a:gridCol w="3593431">
                  <a:extLst>
                    <a:ext uri="{9D8B030D-6E8A-4147-A177-3AD203B41FA5}">
                      <a16:colId xmlns:a16="http://schemas.microsoft.com/office/drawing/2014/main" val="3119476952"/>
                    </a:ext>
                  </a:extLst>
                </a:gridCol>
                <a:gridCol w="4534569">
                  <a:extLst>
                    <a:ext uri="{9D8B030D-6E8A-4147-A177-3AD203B41FA5}">
                      <a16:colId xmlns:a16="http://schemas.microsoft.com/office/drawing/2014/main" val="2207115644"/>
                    </a:ext>
                  </a:extLst>
                </a:gridCol>
                <a:gridCol w="4064000">
                  <a:extLst>
                    <a:ext uri="{9D8B030D-6E8A-4147-A177-3AD203B41FA5}">
                      <a16:colId xmlns:a16="http://schemas.microsoft.com/office/drawing/2014/main" val="2170856651"/>
                    </a:ext>
                  </a:extLst>
                </a:gridCol>
              </a:tblGrid>
              <a:tr h="489857">
                <a:tc>
                  <a:txBody>
                    <a:bodyPr/>
                    <a:lstStyle/>
                    <a:p>
                      <a:pPr algn="l">
                        <a:lnSpc>
                          <a:spcPct val="150000"/>
                        </a:lnSpc>
                        <a:spcAft>
                          <a:spcPts val="0"/>
                        </a:spcAft>
                      </a:pPr>
                      <a:r>
                        <a:rPr lang="en-ZW" sz="1400" kern="0" dirty="0">
                          <a:effectLst/>
                          <a:latin typeface="Cambria" panose="02040503050406030204" pitchFamily="18" charset="0"/>
                          <a:ea typeface="Cambria" panose="02040503050406030204" pitchFamily="18" charset="0"/>
                        </a:rPr>
                        <a:t>STATION</a:t>
                      </a:r>
                      <a:endParaRPr lang="en-US" sz="18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l">
                        <a:lnSpc>
                          <a:spcPct val="150000"/>
                        </a:lnSpc>
                        <a:spcAft>
                          <a:spcPts val="0"/>
                        </a:spcAft>
                      </a:pPr>
                      <a:r>
                        <a:rPr lang="en-ZW" sz="1400" kern="0" dirty="0">
                          <a:effectLst/>
                          <a:latin typeface="Cambria" panose="02040503050406030204" pitchFamily="18" charset="0"/>
                          <a:ea typeface="Cambria" panose="02040503050406030204" pitchFamily="18" charset="0"/>
                        </a:rPr>
                        <a:t>PAIN POINTS</a:t>
                      </a:r>
                      <a:endParaRPr lang="en-US" sz="18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l">
                        <a:lnSpc>
                          <a:spcPct val="150000"/>
                        </a:lnSpc>
                        <a:spcAft>
                          <a:spcPts val="0"/>
                        </a:spcAft>
                      </a:pPr>
                      <a:r>
                        <a:rPr lang="en-ZW" sz="1400" kern="0" dirty="0">
                          <a:effectLst/>
                          <a:latin typeface="Cambria" panose="02040503050406030204" pitchFamily="18" charset="0"/>
                          <a:ea typeface="Cambria" panose="02040503050406030204" pitchFamily="18" charset="0"/>
                        </a:rPr>
                        <a:t>RECOMMENDATIONS</a:t>
                      </a:r>
                      <a:endParaRPr lang="en-US" sz="1800" kern="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extLst>
                  <a:ext uri="{0D108BD9-81ED-4DB2-BD59-A6C34878D82A}">
                    <a16:rowId xmlns:a16="http://schemas.microsoft.com/office/drawing/2014/main" val="798044584"/>
                  </a:ext>
                </a:extLst>
              </a:tr>
              <a:tr h="1959428">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Victoria Falls Town Office</a:t>
                      </a:r>
                      <a:endParaRPr lang="en-US" sz="18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Clients still rely heavily on physical visits despite digital options</a:t>
                      </a:r>
                      <a:endParaRPr lang="en-US" sz="18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Delayed responses to emails and queries </a:t>
                      </a:r>
                      <a:endParaRPr lang="en-US" sz="18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Unclear guidance on tax procedures for some clients</a:t>
                      </a:r>
                      <a:endParaRPr lang="en-US" sz="18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Promote digital platforms and self-service channels </a:t>
                      </a:r>
                      <a:endParaRPr lang="en-US" sz="18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Introduce response time standards (SLAs) </a:t>
                      </a:r>
                      <a:endParaRPr lang="en-US" sz="18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Provide clear guidance (FAQs, client education sessions)</a:t>
                      </a:r>
                      <a:endParaRPr lang="en-US" sz="18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76407283"/>
                  </a:ext>
                </a:extLst>
              </a:tr>
              <a:tr h="1469572">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Gwanda</a:t>
                      </a:r>
                      <a:endParaRPr lang="en-US" sz="18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Limited feedback on submitted queries </a:t>
                      </a:r>
                      <a:endParaRPr lang="en-US" sz="18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Perceived slow handling of requests </a:t>
                      </a:r>
                      <a:endParaRPr lang="en-US" sz="18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Inconsistent communication from staff</a:t>
                      </a:r>
                      <a:endParaRPr lang="en-US" sz="18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Strengthen communication protocols and updates</a:t>
                      </a:r>
                      <a:endParaRPr lang="en-US" sz="18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 Implement query tracking systems</a:t>
                      </a:r>
                      <a:endParaRPr lang="en-US" sz="18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 Train staff on consistent client engagement</a:t>
                      </a:r>
                      <a:endParaRPr lang="en-US" sz="18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00643577"/>
                  </a:ext>
                </a:extLst>
              </a:tr>
              <a:tr h="1469572">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Hwange</a:t>
                      </a:r>
                      <a:endParaRPr lang="en-US" sz="18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Negative client experience (low NPS) - Clients feel issues are not resolved effectively </a:t>
                      </a:r>
                      <a:endParaRPr lang="en-US" sz="18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Slow response to complaints</a:t>
                      </a:r>
                      <a:endParaRPr lang="en-US" sz="18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Improve complaint resolution systems </a:t>
                      </a:r>
                      <a:endParaRPr lang="en-US" sz="18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Train staff on customer service and empathy </a:t>
                      </a:r>
                      <a:endParaRPr lang="en-US" sz="18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Introduce service quality monitoring</a:t>
                      </a:r>
                      <a:endParaRPr lang="en-US" sz="18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09234797"/>
                  </a:ext>
                </a:extLst>
              </a:tr>
              <a:tr h="1469572">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Bulawayo – Mhlahlandlela</a:t>
                      </a:r>
                      <a:endParaRPr lang="en-US" sz="18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System-related delays affecting service speed </a:t>
                      </a:r>
                      <a:endParaRPr lang="en-US" sz="18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Clients go through multiple steps for simple processes </a:t>
                      </a:r>
                      <a:endParaRPr lang="en-US" sz="18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Moderate inefficiencies in workflows</a:t>
                      </a:r>
                      <a:endParaRPr lang="en-US" sz="18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Improve system performance and speed </a:t>
                      </a:r>
                      <a:endParaRPr lang="en-US" sz="18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Streamline internal processes</a:t>
                      </a:r>
                      <a:endParaRPr lang="en-US" sz="18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Reduce unnecessary process steps</a:t>
                      </a:r>
                      <a:endParaRPr lang="en-US" sz="18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95244277"/>
                  </a:ext>
                </a:extLst>
              </a:tr>
            </a:tbl>
          </a:graphicData>
        </a:graphic>
      </p:graphicFrame>
    </p:spTree>
    <p:extLst>
      <p:ext uri="{BB962C8B-B14F-4D97-AF65-F5344CB8AC3E}">
        <p14:creationId xmlns:p14="http://schemas.microsoft.com/office/powerpoint/2010/main" val="869810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04004723"/>
              </p:ext>
            </p:extLst>
          </p:nvPr>
        </p:nvGraphicFramePr>
        <p:xfrm>
          <a:off x="1" y="128338"/>
          <a:ext cx="12192000" cy="6788752"/>
        </p:xfrm>
        <a:graphic>
          <a:graphicData uri="http://schemas.openxmlformats.org/drawingml/2006/table">
            <a:tbl>
              <a:tblPr firstRow="1" firstCol="1" bandRow="1">
                <a:tableStyleId>{69012ECD-51FC-41F1-AA8D-1B2483CD663E}</a:tableStyleId>
              </a:tblPr>
              <a:tblGrid>
                <a:gridCol w="3657599">
                  <a:extLst>
                    <a:ext uri="{9D8B030D-6E8A-4147-A177-3AD203B41FA5}">
                      <a16:colId xmlns:a16="http://schemas.microsoft.com/office/drawing/2014/main" val="1415113931"/>
                    </a:ext>
                  </a:extLst>
                </a:gridCol>
                <a:gridCol w="4470401">
                  <a:extLst>
                    <a:ext uri="{9D8B030D-6E8A-4147-A177-3AD203B41FA5}">
                      <a16:colId xmlns:a16="http://schemas.microsoft.com/office/drawing/2014/main" val="3061235173"/>
                    </a:ext>
                  </a:extLst>
                </a:gridCol>
                <a:gridCol w="4064000">
                  <a:extLst>
                    <a:ext uri="{9D8B030D-6E8A-4147-A177-3AD203B41FA5}">
                      <a16:colId xmlns:a16="http://schemas.microsoft.com/office/drawing/2014/main" val="2591266758"/>
                    </a:ext>
                  </a:extLst>
                </a:gridCol>
              </a:tblGrid>
              <a:tr h="1724499">
                <a:tc>
                  <a:txBody>
                    <a:bodyPr/>
                    <a:lstStyle/>
                    <a:p>
                      <a:pPr>
                        <a:lnSpc>
                          <a:spcPct val="150000"/>
                        </a:lnSpc>
                        <a:spcAft>
                          <a:spcPts val="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Bulawayo Port – Custom House</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Aft>
                          <a:spcPts val="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 Excessive documentation requirements </a:t>
                      </a:r>
                      <a:endParaRPr lang="en-US" sz="16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 Duplication of checks and controls </a:t>
                      </a:r>
                      <a:endParaRPr lang="en-US" sz="16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 Processes perceived as lengthy and complex</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Aft>
                          <a:spcPts val="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 Simplify documentation requirements </a:t>
                      </a:r>
                      <a:endParaRPr lang="en-US" sz="16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 Introduce risk-based clearance processes </a:t>
                      </a:r>
                      <a:endParaRPr lang="en-US" sz="16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 Reduce duplication and improve workflow efficiency</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174094420"/>
                  </a:ext>
                </a:extLst>
              </a:tr>
              <a:tr h="1501549">
                <a:tc>
                  <a:txBody>
                    <a:bodyPr/>
                    <a:lstStyle/>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Plumtree Border Post</a:t>
                      </a:r>
                      <a:endParaRPr lang="en-US" sz="16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Delays in clearance processes </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Unclear procedures and requirements </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High effort due to repetitive checks</a:t>
                      </a:r>
                      <a:endParaRPr lang="en-US" sz="16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Provide clear process guidelines at service points </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Improve queue and flow management </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Reduce duplication in processes</a:t>
                      </a:r>
                      <a:endParaRPr lang="en-US" sz="16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55673409"/>
                  </a:ext>
                </a:extLst>
              </a:tr>
              <a:tr h="1501549">
                <a:tc>
                  <a:txBody>
                    <a:bodyPr/>
                    <a:lstStyle/>
                    <a:p>
                      <a:pPr>
                        <a:lnSpc>
                          <a:spcPct val="150000"/>
                        </a:lnSpc>
                        <a:spcAft>
                          <a:spcPts val="0"/>
                        </a:spcAft>
                      </a:pPr>
                      <a:r>
                        <a:rPr lang="en-ZW" sz="1600" kern="0" dirty="0" err="1">
                          <a:solidFill>
                            <a:schemeClr val="accent3">
                              <a:lumMod val="50000"/>
                            </a:schemeClr>
                          </a:solidFill>
                          <a:effectLst/>
                          <a:latin typeface="Cambria" panose="02040503050406030204" pitchFamily="18" charset="0"/>
                          <a:ea typeface="Cambria" panose="02040503050406030204" pitchFamily="18" charset="0"/>
                        </a:rPr>
                        <a:t>Mphoengs</a:t>
                      </a:r>
                      <a:r>
                        <a:rPr lang="en-ZW" sz="1600" kern="0" dirty="0">
                          <a:solidFill>
                            <a:schemeClr val="accent3">
                              <a:lumMod val="50000"/>
                            </a:schemeClr>
                          </a:solidFill>
                          <a:effectLst/>
                          <a:latin typeface="Cambria" panose="02040503050406030204" pitchFamily="18" charset="0"/>
                          <a:ea typeface="Cambria" panose="02040503050406030204" pitchFamily="18" charset="0"/>
                        </a:rPr>
                        <a:t> Border Post</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Slow system performance and downtime </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Low processing efficiency </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Delays linked to system dependence</a:t>
                      </a:r>
                      <a:endParaRPr lang="en-US" sz="16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Upgrade system infrastructure and reliability</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Introduce backup systems</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Improve processing turnaround times</a:t>
                      </a:r>
                      <a:endParaRPr lang="en-US" sz="16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73073679"/>
                  </a:ext>
                </a:extLst>
              </a:tr>
              <a:tr h="2002066">
                <a:tc>
                  <a:txBody>
                    <a:bodyPr/>
                    <a:lstStyle/>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Pandamatenga Border Post</a:t>
                      </a:r>
                      <a:endParaRPr lang="en-US" sz="16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Staff shortages affecting service delivery </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Delays during holidays and peak periods </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Concerns about fairness and transparency </a:t>
                      </a:r>
                      <a:endParaRPr lang="en-US" sz="16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a:solidFill>
                            <a:schemeClr val="accent3">
                              <a:lumMod val="50000"/>
                            </a:schemeClr>
                          </a:solidFill>
                          <a:effectLst/>
                          <a:latin typeface="Cambria" panose="02040503050406030204" pitchFamily="18" charset="0"/>
                          <a:ea typeface="Cambria" panose="02040503050406030204" pitchFamily="18" charset="0"/>
                        </a:rPr>
                        <a:t>- Limited accessibility</a:t>
                      </a:r>
                      <a:endParaRPr lang="en-US" sz="16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 Increase staffing during peak periods - Strengthen transparency in procedures </a:t>
                      </a:r>
                      <a:endParaRPr lang="en-US" sz="16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600" kern="0" dirty="0">
                          <a:solidFill>
                            <a:schemeClr val="accent3">
                              <a:lumMod val="50000"/>
                            </a:schemeClr>
                          </a:solidFill>
                          <a:effectLst/>
                          <a:latin typeface="Cambria" panose="02040503050406030204" pitchFamily="18" charset="0"/>
                          <a:ea typeface="Cambria" panose="02040503050406030204" pitchFamily="18" charset="0"/>
                        </a:rPr>
                        <a:t>- Improve service accessibility and support systems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89967195"/>
                  </a:ext>
                </a:extLst>
              </a:tr>
            </a:tbl>
          </a:graphicData>
        </a:graphic>
      </p:graphicFrame>
    </p:spTree>
    <p:extLst>
      <p:ext uri="{BB962C8B-B14F-4D97-AF65-F5344CB8AC3E}">
        <p14:creationId xmlns:p14="http://schemas.microsoft.com/office/powerpoint/2010/main" val="32279412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36908531"/>
              </p:ext>
            </p:extLst>
          </p:nvPr>
        </p:nvGraphicFramePr>
        <p:xfrm>
          <a:off x="1" y="-1"/>
          <a:ext cx="12192000" cy="6858001"/>
        </p:xfrm>
        <a:graphic>
          <a:graphicData uri="http://schemas.openxmlformats.org/drawingml/2006/table">
            <a:tbl>
              <a:tblPr firstRow="1" firstCol="1" bandRow="1">
                <a:tableStyleId>{69012ECD-51FC-41F1-AA8D-1B2483CD663E}</a:tableStyleId>
              </a:tblPr>
              <a:tblGrid>
                <a:gridCol w="4064000">
                  <a:extLst>
                    <a:ext uri="{9D8B030D-6E8A-4147-A177-3AD203B41FA5}">
                      <a16:colId xmlns:a16="http://schemas.microsoft.com/office/drawing/2014/main" val="533185213"/>
                    </a:ext>
                  </a:extLst>
                </a:gridCol>
                <a:gridCol w="4064000">
                  <a:extLst>
                    <a:ext uri="{9D8B030D-6E8A-4147-A177-3AD203B41FA5}">
                      <a16:colId xmlns:a16="http://schemas.microsoft.com/office/drawing/2014/main" val="3881914912"/>
                    </a:ext>
                  </a:extLst>
                </a:gridCol>
                <a:gridCol w="4064000">
                  <a:extLst>
                    <a:ext uri="{9D8B030D-6E8A-4147-A177-3AD203B41FA5}">
                      <a16:colId xmlns:a16="http://schemas.microsoft.com/office/drawing/2014/main" val="2589199823"/>
                    </a:ext>
                  </a:extLst>
                </a:gridCol>
              </a:tblGrid>
              <a:tr h="1582616">
                <a:tc>
                  <a:txBody>
                    <a:bodyPr/>
                    <a:lstStyle/>
                    <a:p>
                      <a:pPr>
                        <a:lnSpc>
                          <a:spcPct val="150000"/>
                        </a:lnSpc>
                        <a:spcAft>
                          <a:spcPts val="0"/>
                        </a:spcAft>
                      </a:pPr>
                      <a:r>
                        <a:rPr lang="en-ZW" sz="1400" kern="0" dirty="0" err="1">
                          <a:solidFill>
                            <a:schemeClr val="accent3">
                              <a:lumMod val="50000"/>
                            </a:schemeClr>
                          </a:solidFill>
                          <a:effectLst/>
                          <a:latin typeface="Cambria" panose="02040503050406030204" pitchFamily="18" charset="0"/>
                          <a:ea typeface="Cambria" panose="02040503050406030204" pitchFamily="18" charset="0"/>
                        </a:rPr>
                        <a:t>Maitengwe</a:t>
                      </a:r>
                      <a:r>
                        <a:rPr lang="en-ZW" sz="1400" kern="0" dirty="0">
                          <a:solidFill>
                            <a:schemeClr val="accent3">
                              <a:lumMod val="50000"/>
                            </a:schemeClr>
                          </a:solidFill>
                          <a:effectLst/>
                          <a:latin typeface="Cambria" panose="02040503050406030204" pitchFamily="18" charset="0"/>
                          <a:ea typeface="Cambria" panose="02040503050406030204" pitchFamily="18" charset="0"/>
                        </a:rPr>
                        <a:t> Border Post</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Too many documentations requirements </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Complex and duplicated processes - High customer effort</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Simplify documentation and procedures </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Streamline process flows </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Provide clear service guidance</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471231249"/>
                  </a:ext>
                </a:extLst>
              </a:tr>
              <a:tr h="1582616">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Victoria Falls Border Post</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Delays during peak traffic periods </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Limited communication on service progress </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Clients lack real-time updates</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Improve queue management systems </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Introduce real-time communication (SMS/email alerts) </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Deploy additional staff during peak periods</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12238610"/>
                  </a:ext>
                </a:extLst>
              </a:tr>
              <a:tr h="2110153">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Mhlambapele Border Post</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Very low brand perception (poor client experience) </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Reports of rude/unprofessional staff behaviour </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System inefficiencies and delays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Strengthen staff training (professionalism &amp; customer care) </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Improve system performance </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Introduce service quality monitoring mechanisms</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27854301"/>
                  </a:ext>
                </a:extLst>
              </a:tr>
              <a:tr h="1582616">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Kazungula Border Post</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Slow processing and clearance delays </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System inefficiencies </a:t>
                      </a:r>
                      <a:endParaRPr lang="en-US" sz="1400" kern="10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 Moderate customer effort due to process complexity</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Improve system speed and reliability </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Enhance operational efficiency </a:t>
                      </a:r>
                      <a:endParaRPr lang="en-US" sz="1400" kern="100" dirty="0">
                        <a:solidFill>
                          <a:schemeClr val="accent3">
                            <a:lumMod val="50000"/>
                          </a:schemeClr>
                        </a:solidFill>
                        <a:effectLst/>
                        <a:latin typeface="Cambria" panose="02040503050406030204" pitchFamily="18" charset="0"/>
                        <a:ea typeface="Cambria" panose="02040503050406030204" pitchFamily="18" charset="0"/>
                      </a:endParaRPr>
                    </a:p>
                    <a:p>
                      <a:pPr>
                        <a:lnSpc>
                          <a:spcPct val="15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 Introduce faster and streamlined processing</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64022076"/>
                  </a:ext>
                </a:extLst>
              </a:tr>
            </a:tbl>
          </a:graphicData>
        </a:graphic>
      </p:graphicFrame>
    </p:spTree>
    <p:extLst>
      <p:ext uri="{BB962C8B-B14F-4D97-AF65-F5344CB8AC3E}">
        <p14:creationId xmlns:p14="http://schemas.microsoft.com/office/powerpoint/2010/main" val="39505580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SERVICE CHALLENGES ANALYSIS- REGION 2  </a:t>
            </a:r>
            <a:endParaRPr lang="en-US" sz="1400" b="1" dirty="0">
              <a:ea typeface="Cambria" panose="020405030504060302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667295827"/>
              </p:ext>
            </p:extLst>
          </p:nvPr>
        </p:nvGraphicFramePr>
        <p:xfrm>
          <a:off x="-1" y="545428"/>
          <a:ext cx="12192002" cy="6250383"/>
        </p:xfrm>
        <a:graphic>
          <a:graphicData uri="http://schemas.openxmlformats.org/drawingml/2006/table">
            <a:tbl>
              <a:tblPr firstRow="1" firstCol="1" bandRow="1">
                <a:tableStyleId>{5DA37D80-6434-44D0-A028-1B22A696006F}</a:tableStyleId>
              </a:tblPr>
              <a:tblGrid>
                <a:gridCol w="2929351">
                  <a:extLst>
                    <a:ext uri="{9D8B030D-6E8A-4147-A177-3AD203B41FA5}">
                      <a16:colId xmlns:a16="http://schemas.microsoft.com/office/drawing/2014/main" val="3252268444"/>
                    </a:ext>
                  </a:extLst>
                </a:gridCol>
                <a:gridCol w="1770987">
                  <a:extLst>
                    <a:ext uri="{9D8B030D-6E8A-4147-A177-3AD203B41FA5}">
                      <a16:colId xmlns:a16="http://schemas.microsoft.com/office/drawing/2014/main" val="1302591763"/>
                    </a:ext>
                  </a:extLst>
                </a:gridCol>
                <a:gridCol w="1556084">
                  <a:extLst>
                    <a:ext uri="{9D8B030D-6E8A-4147-A177-3AD203B41FA5}">
                      <a16:colId xmlns:a16="http://schemas.microsoft.com/office/drawing/2014/main" val="979993129"/>
                    </a:ext>
                  </a:extLst>
                </a:gridCol>
                <a:gridCol w="1700463">
                  <a:extLst>
                    <a:ext uri="{9D8B030D-6E8A-4147-A177-3AD203B41FA5}">
                      <a16:colId xmlns:a16="http://schemas.microsoft.com/office/drawing/2014/main" val="3029422145"/>
                    </a:ext>
                  </a:extLst>
                </a:gridCol>
                <a:gridCol w="1652337">
                  <a:extLst>
                    <a:ext uri="{9D8B030D-6E8A-4147-A177-3AD203B41FA5}">
                      <a16:colId xmlns:a16="http://schemas.microsoft.com/office/drawing/2014/main" val="495841281"/>
                    </a:ext>
                  </a:extLst>
                </a:gridCol>
                <a:gridCol w="1411705">
                  <a:extLst>
                    <a:ext uri="{9D8B030D-6E8A-4147-A177-3AD203B41FA5}">
                      <a16:colId xmlns:a16="http://schemas.microsoft.com/office/drawing/2014/main" val="2871540502"/>
                    </a:ext>
                  </a:extLst>
                </a:gridCol>
                <a:gridCol w="1171075">
                  <a:extLst>
                    <a:ext uri="{9D8B030D-6E8A-4147-A177-3AD203B41FA5}">
                      <a16:colId xmlns:a16="http://schemas.microsoft.com/office/drawing/2014/main" val="2829086598"/>
                    </a:ext>
                  </a:extLst>
                </a:gridCol>
              </a:tblGrid>
              <a:tr h="557231">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Station</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Delays</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System Issues</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Unclear Information</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Communication</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Documentation</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tc>
                  <a:txBody>
                    <a:bodyPr/>
                    <a:lstStyle/>
                    <a:p>
                      <a:pPr algn="ctr">
                        <a:lnSpc>
                          <a:spcPct val="115000"/>
                        </a:lnSpc>
                        <a:spcAft>
                          <a:spcPts val="0"/>
                        </a:spcAft>
                      </a:pPr>
                      <a:r>
                        <a:rPr lang="en-ZW" sz="1400" b="1" kern="0" dirty="0">
                          <a:solidFill>
                            <a:schemeClr val="bg1"/>
                          </a:solidFill>
                          <a:effectLst/>
                          <a:latin typeface="Cambria" panose="02040503050406030204" pitchFamily="18" charset="0"/>
                          <a:ea typeface="Cambria" panose="02040503050406030204" pitchFamily="18" charset="0"/>
                        </a:rPr>
                        <a:t>None</a:t>
                      </a:r>
                      <a:endParaRPr lang="en-US" sz="14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schemeClr>
                    </a:solidFill>
                  </a:tcPr>
                </a:tc>
                <a:extLst>
                  <a:ext uri="{0D108BD9-81ED-4DB2-BD59-A6C34878D82A}">
                    <a16:rowId xmlns:a16="http://schemas.microsoft.com/office/drawing/2014/main" val="2247452016"/>
                  </a:ext>
                </a:extLst>
              </a:tr>
              <a:tr h="434584">
                <a:tc>
                  <a:txBody>
                    <a:bodyPr/>
                    <a:lstStyle/>
                    <a:p>
                      <a:pP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VIC FALLS TOWN OFFICE</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19%</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15%</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7%</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4048111"/>
                  </a:ext>
                </a:extLst>
              </a:tr>
              <a:tr h="434584">
                <a:tc>
                  <a:txBody>
                    <a:bodyPr/>
                    <a:lstStyle/>
                    <a:p>
                      <a:pP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GWANDA</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26%</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23%</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19%</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15%</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7%</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69137174"/>
                  </a:ext>
                </a:extLst>
              </a:tr>
              <a:tr h="367961">
                <a:tc>
                  <a:txBody>
                    <a:bodyPr/>
                    <a:lstStyle/>
                    <a:p>
                      <a:pP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HWANGE</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23%</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10%</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19%</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15%</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7%</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0745171"/>
                  </a:ext>
                </a:extLst>
              </a:tr>
              <a:tr h="363071">
                <a:tc>
                  <a:txBody>
                    <a:bodyPr/>
                    <a:lstStyle/>
                    <a:p>
                      <a:pP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BULAWAYO – MHLAHLANDELA</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7%</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16%</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11%</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58440481"/>
                  </a:ext>
                </a:extLst>
              </a:tr>
              <a:tr h="535424">
                <a:tc>
                  <a:txBody>
                    <a:bodyPr/>
                    <a:lstStyle/>
                    <a:p>
                      <a:pP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BULAWAYO PORT – CUSTOM HOUSE</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19%</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15%</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7%</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8293424"/>
                  </a:ext>
                </a:extLst>
              </a:tr>
              <a:tr h="434584">
                <a:tc>
                  <a:txBody>
                    <a:bodyPr/>
                    <a:lstStyle/>
                    <a:p>
                      <a:pP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PLUMTREE</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19%</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15%</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7%</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98943428"/>
                  </a:ext>
                </a:extLst>
              </a:tr>
              <a:tr h="434584">
                <a:tc>
                  <a:txBody>
                    <a:bodyPr/>
                    <a:lstStyle/>
                    <a:p>
                      <a:pP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MPHOENGS BORDER POST</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19%</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15%</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7%</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21840918"/>
                  </a:ext>
                </a:extLst>
              </a:tr>
              <a:tr h="535424">
                <a:tc>
                  <a:txBody>
                    <a:bodyPr/>
                    <a:lstStyle/>
                    <a:p>
                      <a:pP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PANDAMATENGA BORDER POST</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19%</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15%</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7%</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15116009"/>
                  </a:ext>
                </a:extLst>
              </a:tr>
              <a:tr h="434584">
                <a:tc>
                  <a:txBody>
                    <a:bodyPr/>
                    <a:lstStyle/>
                    <a:p>
                      <a:pP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MAITENGWE BORDER POST</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19%</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15%</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7%</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53655230"/>
                  </a:ext>
                </a:extLst>
              </a:tr>
              <a:tr h="418878">
                <a:tc>
                  <a:txBody>
                    <a:bodyPr/>
                    <a:lstStyle/>
                    <a:p>
                      <a:pP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VIC FALLS BORDER POST</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19%</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15%</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7%</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51196422"/>
                  </a:ext>
                </a:extLst>
              </a:tr>
              <a:tr h="430306">
                <a:tc>
                  <a:txBody>
                    <a:bodyPr/>
                    <a:lstStyle/>
                    <a:p>
                      <a:pP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MHLAMBAPELE BORDER POST</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19%</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15%</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7%</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31397877"/>
                  </a:ext>
                </a:extLst>
              </a:tr>
              <a:tr h="434584">
                <a:tc>
                  <a:txBody>
                    <a:bodyPr/>
                    <a:lstStyle/>
                    <a:p>
                      <a:pP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KAZUNGULA BORDER POST</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26%</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23%</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10%</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19%</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a:solidFill>
                            <a:schemeClr val="accent3">
                              <a:lumMod val="50000"/>
                            </a:schemeClr>
                          </a:solidFill>
                          <a:effectLst/>
                          <a:latin typeface="Cambria" panose="02040503050406030204" pitchFamily="18" charset="0"/>
                          <a:ea typeface="Cambria" panose="02040503050406030204" pitchFamily="18" charset="0"/>
                        </a:rPr>
                        <a:t>15%</a:t>
                      </a:r>
                      <a:endParaRPr lang="en-US" sz="14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7%</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20464689"/>
                  </a:ext>
                </a:extLst>
              </a:tr>
              <a:tr h="434584">
                <a:tc>
                  <a:txBody>
                    <a:bodyPr/>
                    <a:lstStyle/>
                    <a:p>
                      <a:pP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OVERALL REGION 2</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3">
                        <a:lumMod val="50000"/>
                        <a:alpha val="20000"/>
                      </a:schemeClr>
                    </a:solidFill>
                  </a:tcP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26%</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alpha val="20000"/>
                      </a:schemeClr>
                    </a:solidFill>
                  </a:tcP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23%</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alpha val="20000"/>
                      </a:schemeClr>
                    </a:solidFill>
                  </a:tcP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10%</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alpha val="20000"/>
                      </a:schemeClr>
                    </a:solidFill>
                  </a:tcP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18%</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alpha val="20000"/>
                      </a:schemeClr>
                    </a:solidFill>
                  </a:tcP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15%</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alpha val="20000"/>
                      </a:schemeClr>
                    </a:solidFill>
                  </a:tcPr>
                </a:tc>
                <a:tc>
                  <a:txBody>
                    <a:bodyPr/>
                    <a:lstStyle/>
                    <a:p>
                      <a:pPr algn="ctr">
                        <a:lnSpc>
                          <a:spcPct val="200000"/>
                        </a:lnSpc>
                        <a:spcAft>
                          <a:spcPts val="0"/>
                        </a:spcAft>
                      </a:pPr>
                      <a:r>
                        <a:rPr lang="en-ZW" sz="1400" kern="0" dirty="0">
                          <a:solidFill>
                            <a:schemeClr val="accent3">
                              <a:lumMod val="50000"/>
                            </a:schemeClr>
                          </a:solidFill>
                          <a:effectLst/>
                          <a:latin typeface="Cambria" panose="02040503050406030204" pitchFamily="18" charset="0"/>
                          <a:ea typeface="Cambria" panose="02040503050406030204" pitchFamily="18" charset="0"/>
                        </a:rPr>
                        <a:t>8%</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alpha val="20000"/>
                      </a:schemeClr>
                    </a:solidFill>
                  </a:tcPr>
                </a:tc>
                <a:extLst>
                  <a:ext uri="{0D108BD9-81ED-4DB2-BD59-A6C34878D82A}">
                    <a16:rowId xmlns:a16="http://schemas.microsoft.com/office/drawing/2014/main" val="3186343286"/>
                  </a:ext>
                </a:extLst>
              </a:tr>
            </a:tbl>
          </a:graphicData>
        </a:graphic>
      </p:graphicFrame>
    </p:spTree>
    <p:extLst>
      <p:ext uri="{BB962C8B-B14F-4D97-AF65-F5344CB8AC3E}">
        <p14:creationId xmlns:p14="http://schemas.microsoft.com/office/powerpoint/2010/main" val="35126122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272716" y="442190"/>
            <a:ext cx="5534526" cy="6093976"/>
          </a:xfrm>
          <a:prstGeom prst="rect">
            <a:avLst/>
          </a:prstGeom>
        </p:spPr>
        <p:txBody>
          <a:bodyPr wrap="square">
            <a:spAutoFit/>
          </a:bodyPr>
          <a:lstStyle/>
          <a:p>
            <a:pPr algn="just">
              <a:lnSpc>
                <a:spcPct val="150000"/>
              </a:lnSpc>
              <a:spcAft>
                <a:spcPts val="1000"/>
              </a:spcAft>
            </a:pPr>
            <a:r>
              <a:rPr lang="en-ZW" sz="14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Major Challenge: Delays (26% Across Most Stations)</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are the most dominant service challenge across Region 2, consistently reported across nearly all stations, particularly at border posts.</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Border Posts (e.g., Plumtree,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Pandamatenga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Mphoengs</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Kazungula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Congestion during peak periods</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Clearance bottlenecks and verification processes</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Staff capacity constraints</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Urban Stations (e.g.,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Gwanda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Hwange, Vic Falls Town):</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Slower turnaround times for requests</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in resolving client queries</a:t>
            </a:r>
            <a:endParaRPr lang="en-US"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are a structural issue across Region 2, driven by operational pressure, staffing constraints, and process inefficiencies particularly in high-traffic border environments.</a:t>
            </a:r>
            <a:endParaRPr lang="en-US"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497052" y="402244"/>
            <a:ext cx="5342022" cy="5279459"/>
          </a:xfrm>
          <a:prstGeom prst="rect">
            <a:avLst/>
          </a:prstGeom>
        </p:spPr>
        <p:txBody>
          <a:bodyPr wrap="square">
            <a:spAutoFit/>
          </a:bodyPr>
          <a:lstStyle/>
          <a:p>
            <a:pPr algn="just">
              <a:lnSpc>
                <a:spcPct val="150000"/>
              </a:lnSpc>
              <a:spcAft>
                <a:spcPts val="1000"/>
              </a:spcAft>
            </a:pPr>
            <a:r>
              <a:rPr lang="en-ZW" sz="14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Issues (23% Across Stations)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System-related challenges are consistently reported across all stations, indicating a widespread dependency on digital platforms.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System-dependent stations (e.g., Bulawayo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highest at 26%):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downtime affecting processing</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 system response during peak usage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Wingdings" panose="05000000000000000000" pitchFamily="2" charset="2"/>
              <a:buChar char="Ø"/>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Border Posts: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compounded when systems are unavailable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fallback</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mechanisms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Service delivery across Region 2 is highly dependent on system performance, making system reliability a critical enabler of efficiency.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285045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20842" y="200686"/>
            <a:ext cx="5486400" cy="6711196"/>
          </a:xfrm>
          <a:prstGeom prst="rect">
            <a:avLst/>
          </a:prstGeom>
        </p:spPr>
        <p:txBody>
          <a:bodyPr wrap="square">
            <a:spAutoFit/>
          </a:bodyPr>
          <a:lstStyle/>
          <a:p>
            <a:pPr algn="just">
              <a:lnSpc>
                <a:spcPct val="150000"/>
              </a:lnSpc>
              <a:spcAft>
                <a:spcPts val="1000"/>
              </a:spcAft>
            </a:pPr>
            <a:r>
              <a:rPr lang="en-ZW" sz="1200" b="1" u="sng"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Unclear Information (10% | Lower but Consistent)</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Although lower in proportion, unclear information remains a recurring issue across all stations.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Symbol" panose="05050102010706020507" pitchFamily="18" charset="2"/>
              <a:buChar char=""/>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report:</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Lack of clarity on procedures and requirements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Uncertainty in tax processes and documentation</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Symbol" panose="05050102010706020507" pitchFamily="18" charset="2"/>
              <a:buChar char=""/>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 performs slightly better, suggesting stronger information handling</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Segoe UI Emoji" panose="020B0502040204020203" pitchFamily="34" charset="0"/>
              </a:rPr>
              <a:t>👉</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Insight - Information gaps are not dominant but persistent, contributing to repeated queries and increased customer effort.</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(18% Overall)</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challenges are moderately high and consistent across stations.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Symbol" panose="05050102010706020507" pitchFamily="18" charset="2"/>
              <a:buChar char=""/>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experience:</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updates on service progress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Weak feedback mechanisms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Lack of proactive engagement</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Symbol" panose="05050102010706020507" pitchFamily="18" charset="2"/>
              <a:buChar char=""/>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Slightly lower in Bulawayo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(16%), indicating relatively better communication practices</a:t>
            </a:r>
            <a:endParaRPr lang="en-US" sz="12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6288495" y="400885"/>
            <a:ext cx="5502442" cy="6028958"/>
          </a:xfrm>
          <a:prstGeom prst="rect">
            <a:avLst/>
          </a:prstGeom>
        </p:spPr>
        <p:txBody>
          <a:bodyPr wrap="square">
            <a:spAutoFit/>
          </a:bodyPr>
          <a:lstStyle/>
          <a:p>
            <a:pPr algn="just">
              <a:lnSpc>
                <a:spcPct val="150000"/>
              </a:lnSpc>
              <a:spcAft>
                <a:spcPts val="1000"/>
              </a:spcAft>
            </a:pPr>
            <a:r>
              <a:rPr lang="en-ZW" sz="12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Documentation Requirements (15% Across Stations)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Documentation is a consistent pain point across all stations.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Symbol" panose="05050102010706020507" pitchFamily="18" charset="2"/>
              <a:buChar char=""/>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perceive:</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Requirements as excessive</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Processes as repetitive and cumbersome</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Symbol" panose="05050102010706020507" pitchFamily="18" charset="2"/>
              <a:buChar char=""/>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Slightly lower at Bulawayo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(11%), suggesting more streamlined processes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Segoe UI Emoji" panose="020B0502040204020203" pitchFamily="34" charset="0"/>
              </a:rPr>
              <a:t>👉</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Insight - Documentation contributes significantly to high customer effort and process delays, especially at border posts.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No Challenges (7% | 16% at Bulawayo </a:t>
            </a:r>
            <a:r>
              <a:rPr lang="en-ZW" sz="1200" b="1"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2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Symbol" panose="05050102010706020507" pitchFamily="18" charset="2"/>
              <a:buChar char=""/>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Most stations report very low “no challenge” responses (7%), indicating:</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The majority of clients experience at least one issue</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SzPts val="1000"/>
              <a:buFont typeface="Symbol" panose="05050102010706020507" pitchFamily="18" charset="2"/>
              <a:buChar char=""/>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Bulawayo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Mhlahlandlela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(16%) stands out, suggesting:</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742950" lvl="1" indent="-285750" algn="just">
              <a:lnSpc>
                <a:spcPct val="150000"/>
              </a:lnSpc>
              <a:spcAft>
                <a:spcPts val="1000"/>
              </a:spcAft>
              <a:buSzPts val="1000"/>
              <a:buFont typeface="Courier New" panose="02070309020205020404" pitchFamily="49" charset="0"/>
              <a:buChar char="o"/>
              <a:tabLst>
                <a:tab pos="9144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relatively smoother and more efficient service experience</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Segoe UI Emoji" panose="020B0502040204020203" pitchFamily="34" charset="0"/>
              </a:rPr>
              <a:t>👉</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Insight - Fully seamless service experiences are limited across Region 2, with only a few stations achieving noticeably better client journeys.</a:t>
            </a:r>
            <a:endParaRPr lang="en-US" sz="12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830791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44579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21000"/>
            <a:lum/>
          </a:blip>
          <a:srcRect/>
          <a:stretch>
            <a:fillRect t="-9000" b="-9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9B51A1E-902D-48AF-9020-955120F399B6}" type="slidenum">
              <a:rPr lang="en-US" noProof="0" smtClean="0"/>
              <a:pPr/>
              <a:t>80</a:t>
            </a:fld>
            <a:endParaRPr lang="en-US" noProof="0" dirty="0"/>
          </a:p>
        </p:txBody>
      </p:sp>
      <p:sp>
        <p:nvSpPr>
          <p:cNvPr id="5" name="TextBox 4"/>
          <p:cNvSpPr txBox="1"/>
          <p:nvPr/>
        </p:nvSpPr>
        <p:spPr>
          <a:xfrm>
            <a:off x="1578545" y="2040555"/>
            <a:ext cx="8739628" cy="1434496"/>
          </a:xfrm>
          <a:prstGeom prst="rect">
            <a:avLst/>
          </a:prstGeom>
          <a:solidFill>
            <a:schemeClr val="bg1"/>
          </a:solidFill>
          <a:ln>
            <a:noFill/>
          </a:ln>
          <a:effectLst>
            <a:outerShdw blurRad="149987" dist="250190" dir="8460000" algn="ctr">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p:spPr>
        <p:txBody>
          <a:bodyPr wrap="square" lIns="0" tIns="0" rIns="0" bIns="0" rtlCol="0" anchor="ctr">
            <a:noAutofit/>
            <a:sp3d extrusionH="57150">
              <a:bevelT w="38100" h="38100"/>
            </a:sp3d>
          </a:bodyPr>
          <a:lstStyle/>
          <a:p>
            <a:pPr algn="ctr"/>
            <a:r>
              <a:rPr lang="en-GB" sz="4400" dirty="0">
                <a:solidFill>
                  <a:schemeClr val="accent3">
                    <a:lumMod val="50000"/>
                  </a:schemeClr>
                </a:solidFill>
                <a:latin typeface="Cooper Black" panose="0208090404030B020404" pitchFamily="18" charset="0"/>
              </a:rPr>
              <a:t>REGION 3 ANALYSIS</a:t>
            </a:r>
            <a:endParaRPr lang="en-US" sz="4400" dirty="0">
              <a:solidFill>
                <a:schemeClr val="accent3">
                  <a:lumMod val="50000"/>
                </a:schemeClr>
              </a:solidFill>
              <a:latin typeface="Cooper Black" panose="0208090404030B0204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05034"/>
            <a:ext cx="2699618" cy="1652966"/>
          </a:xfrm>
          <a:prstGeom prst="rect">
            <a:avLst/>
          </a:prstGeom>
          <a:effectLst>
            <a:softEdge rad="3175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2569" y="4945706"/>
            <a:ext cx="2069432" cy="1912294"/>
          </a:xfrm>
          <a:prstGeom prst="rect">
            <a:avLst/>
          </a:prstGeom>
        </p:spPr>
      </p:pic>
    </p:spTree>
    <p:extLst>
      <p:ext uri="{BB962C8B-B14F-4D97-AF65-F5344CB8AC3E}">
        <p14:creationId xmlns:p14="http://schemas.microsoft.com/office/powerpoint/2010/main" val="31538559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ervice performance dashboard for Region 3"/>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3"/>
          <a:stretch>
            <a:fillRect/>
          </a:stretch>
        </p:blipFill>
        <p:spPr>
          <a:xfrm>
            <a:off x="0" y="1"/>
            <a:ext cx="12192000" cy="6858000"/>
          </a:xfrm>
          <a:prstGeom prst="rect">
            <a:avLst/>
          </a:prstGeom>
        </p:spPr>
      </p:pic>
    </p:spTree>
    <p:extLst>
      <p:ext uri="{BB962C8B-B14F-4D97-AF65-F5344CB8AC3E}">
        <p14:creationId xmlns:p14="http://schemas.microsoft.com/office/powerpoint/2010/main" val="17957866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SERVICE DELIVERY BY ATTRIBUTE- REGION 3</a:t>
            </a:r>
            <a:endParaRPr lang="en-US" sz="1400" b="1" dirty="0">
              <a:ea typeface="Cambria" panose="02040503050406030204" pitchFamily="18" charset="0"/>
            </a:endParaRPr>
          </a:p>
        </p:txBody>
      </p:sp>
      <p:cxnSp>
        <p:nvCxnSpPr>
          <p:cNvPr id="7" name="Straight Arrow Connector 6"/>
          <p:cNvCxnSpPr>
            <a:stCxn id="6" idx="2"/>
          </p:cNvCxnSpPr>
          <p:nvPr/>
        </p:nvCxnSpPr>
        <p:spPr>
          <a:xfrm>
            <a:off x="6096000" y="545431"/>
            <a:ext cx="0" cy="6160169"/>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72716" y="825016"/>
            <a:ext cx="5550569" cy="5880584"/>
          </a:xfrm>
          <a:prstGeom prst="rect">
            <a:avLst/>
          </a:prstGeom>
        </p:spPr>
        <p:txBody>
          <a:bodyPr wrap="square">
            <a:spAutoFit/>
          </a:bodyPr>
          <a:lstStyle/>
          <a:p>
            <a:pPr>
              <a:lnSpc>
                <a:spcPct val="115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 Service Efficiency and Competence (75%)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reflects how effectively stations are able to process transactions, manage workloads, and deliver timely services.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indicate strong operational execution and responsiveness.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Mt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Selinda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(83%)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Office (80%)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(77%) / Sango Border Post (76%)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(72%)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(74%)</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(70%) / Gweru (71%)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reflect operational strain and slower processing.</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(55%)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Gweru (71%)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6232358" y="748400"/>
            <a:ext cx="5823285" cy="5722144"/>
          </a:xfrm>
          <a:prstGeom prst="rect">
            <a:avLst/>
          </a:prstGeom>
        </p:spPr>
        <p:txBody>
          <a:bodyPr wrap="square">
            <a:spAutoFit/>
          </a:bodyPr>
          <a:lstStyle/>
          <a:p>
            <a:pPr>
              <a:lnSpc>
                <a:spcPct val="115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2. Digital Experience (74%)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evaluates how well digital systems support service delivery in terms of speed, accessibility, and reliability.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reflect well-functioning digital platforms.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Office (87%)</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(79%)</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(75%)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Sango Border Post (73%)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system limitations or slower performance.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Mt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Selinda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(68%)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(68%)</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487767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56674" y="200686"/>
            <a:ext cx="5470357" cy="6483826"/>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Access and Inclusion (73%)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measures how easily clients are able to access services across locations and service points.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indicate strong service reach and accessibility.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Sango Border Post (80%)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(79%)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(78%)</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(77%) / Gweru (76%)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Mt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Selinda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suggest access limitations or structural barriers.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(58%)</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6497052" y="200686"/>
            <a:ext cx="5325980" cy="5837495"/>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Brand Strength / Reputation (79%)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reflects client perception of professionalism, reliability, and institutional image.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indicate strong institutional perception.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Sango Border Post (90%)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(87%)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Office (87%)</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(84%)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(84%)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Chiredzi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(80%) / Gweru (80%)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(82%)</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perception challenges linked to service experience.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Mt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Selinda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(67%)</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(70%)</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534010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497300" y="200686"/>
            <a:ext cx="5550568" cy="6483826"/>
          </a:xfrm>
          <a:prstGeom prst="rect">
            <a:avLst/>
          </a:prstGeom>
        </p:spPr>
        <p:txBody>
          <a:bodyPr wrap="square">
            <a:spAutoFit/>
          </a:bodyPr>
          <a:lstStyle/>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challenges are more pronounced.</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Public Trust (74%)</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reflect confidence in service delivery and fairness.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Office (83%)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(75%)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(74%)</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Mt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Selinda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(74%)</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weaker confidence in service processes.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(57%)</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(67%)</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Nyamapanda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-equivalent pattern seen in lower-performing stations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240379" y="316657"/>
            <a:ext cx="6096000" cy="5479320"/>
          </a:xfrm>
          <a:prstGeom prst="rect">
            <a:avLst/>
          </a:prstGeom>
        </p:spPr>
        <p:txBody>
          <a:bodyPr>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6. Integrity and Governance Climate (76%)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assesses perceptions of fairness, transparency, and adherence to procedures.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reflect strong governance practices.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Office (88%)</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(82%)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(82%)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(81%) / Sango Border Post (81%)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(76%) / Gweru (75%)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Chiredzi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(74%)</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(71%)</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governance concerns.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(74%) (relative to others)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8096550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04794" y="444196"/>
            <a:ext cx="5374111" cy="5156155"/>
          </a:xfrm>
          <a:prstGeom prst="rect">
            <a:avLst/>
          </a:prstGeom>
        </p:spPr>
        <p:txBody>
          <a:bodyPr wrap="square">
            <a:spAutoFit/>
          </a:bodyPr>
          <a:lstStyle/>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fairness and consistency.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7. Reputational Risk Indicator (79%)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indicate lower reputational risk exposure.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Office (89%)</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Sango Border Post (89%)</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(87%)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(86%)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(77%)</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Chiredzi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higher reputational vulnerability.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(71%)</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Gweru (72%)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(72%)</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6689556" y="537427"/>
            <a:ext cx="4989096" cy="5062924"/>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8. Stakeholder Confidence (73%)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Highest Satisfaction – reflect strong confidence in service reliability.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(80%)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(79%)</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Mt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Selinda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(77%)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Gweru (76%)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Chiredzi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(75%)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(74%)</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(76%)</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 indicate confidence gaps.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Sango Border Post (65%)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(70%)</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627869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13347" y="200686"/>
            <a:ext cx="5374105" cy="6160661"/>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9. Customer Effort Score (73%)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This measures how easy it is for clients to complete transactions and access services.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50000"/>
              </a:lnSpc>
              <a:spcAft>
                <a:spcPts val="1000"/>
              </a:spcAft>
              <a:buFont typeface="Wingdings" panose="05000000000000000000" pitchFamily="2" charset="2"/>
              <a:buChar char="Ø"/>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Highest Satisfaction (Low Effort) – indicate smoother service processes.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Office (80%)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(78%)</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(77%)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50000"/>
              </a:lnSpc>
              <a:spcAft>
                <a:spcPts val="1000"/>
              </a:spcAft>
              <a:buFont typeface="Wingdings" panose="05000000000000000000" pitchFamily="2" charset="2"/>
              <a:buChar char="Ø"/>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Satisfaction: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(76%) / Gweru (76%)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(75%)</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(72%)</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50000"/>
              </a:lnSpc>
              <a:spcAft>
                <a:spcPts val="1000"/>
              </a:spcAft>
              <a:buFont typeface="Wingdings" panose="05000000000000000000" pitchFamily="2" charset="2"/>
              <a:buChar char="Ø"/>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Lowest Satisfaction (High Effort) – indicate process complexity.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(60%)</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Sango Border Post (62%)</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(73%) (relative strain)</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208285" y="587728"/>
            <a:ext cx="5390147" cy="5022978"/>
          </a:xfrm>
          <a:prstGeom prst="rect">
            <a:avLst/>
          </a:prstGeom>
        </p:spPr>
        <p:txBody>
          <a:bodyPr wrap="square">
            <a:spAutoFit/>
          </a:bodyPr>
          <a:lstStyle/>
          <a:p>
            <a:pPr>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10. Net Promoter Score (NPS: 17)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50000"/>
              </a:lnSpc>
              <a:spcAft>
                <a:spcPts val="1000"/>
              </a:spcAft>
              <a:buFont typeface="Wingdings" panose="05000000000000000000" pitchFamily="2" charset="2"/>
              <a:buChar char="Ø"/>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Highest Advocacy – reflect strong positive client experience.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Office (33)</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(31)</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Mt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Selinda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Border Post (29)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50000"/>
              </a:lnSpc>
              <a:spcAft>
                <a:spcPts val="1000"/>
              </a:spcAft>
              <a:buFont typeface="Wingdings" panose="05000000000000000000" pitchFamily="2" charset="2"/>
              <a:buChar char="Ø"/>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Advocacy: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(18)</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Gweru (19) /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(19)</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(18)</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285750" indent="-285750">
              <a:lnSpc>
                <a:spcPct val="150000"/>
              </a:lnSpc>
              <a:spcAft>
                <a:spcPts val="1000"/>
              </a:spcAft>
              <a:buFont typeface="Wingdings" panose="05000000000000000000" pitchFamily="2" charset="2"/>
              <a:buChar char="Ø"/>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Lowest Advocacy – indicate weaker client experience.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Chiredzi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(6)</a:t>
            </a:r>
            <a:b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Zvishavane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(11)</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8647698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1D87D-E475-451A-B36C-E4A4F63609C1}"/>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ZW" sz="2400" b="1" dirty="0"/>
              <a:t>SERVICE CHALLENGES ANALYSIS - REGION 3</a:t>
            </a:r>
            <a:endParaRPr lang="en-US" sz="1400" b="1" dirty="0">
              <a:ea typeface="Cambria" panose="020405030504060302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731158755"/>
              </p:ext>
            </p:extLst>
          </p:nvPr>
        </p:nvGraphicFramePr>
        <p:xfrm>
          <a:off x="-2" y="545429"/>
          <a:ext cx="12192002" cy="6312575"/>
        </p:xfrm>
        <a:graphic>
          <a:graphicData uri="http://schemas.openxmlformats.org/drawingml/2006/table">
            <a:tbl>
              <a:tblPr firstRow="1" firstCol="1" bandRow="1">
                <a:tableStyleId>{5DA37D80-6434-44D0-A028-1B22A696006F}</a:tableStyleId>
              </a:tblPr>
              <a:tblGrid>
                <a:gridCol w="2644376">
                  <a:extLst>
                    <a:ext uri="{9D8B030D-6E8A-4147-A177-3AD203B41FA5}">
                      <a16:colId xmlns:a16="http://schemas.microsoft.com/office/drawing/2014/main" val="1247905066"/>
                    </a:ext>
                  </a:extLst>
                </a:gridCol>
                <a:gridCol w="1454462">
                  <a:extLst>
                    <a:ext uri="{9D8B030D-6E8A-4147-A177-3AD203B41FA5}">
                      <a16:colId xmlns:a16="http://schemas.microsoft.com/office/drawing/2014/main" val="1918158440"/>
                    </a:ext>
                  </a:extLst>
                </a:gridCol>
                <a:gridCol w="2212175">
                  <a:extLst>
                    <a:ext uri="{9D8B030D-6E8A-4147-A177-3AD203B41FA5}">
                      <a16:colId xmlns:a16="http://schemas.microsoft.com/office/drawing/2014/main" val="2212938397"/>
                    </a:ext>
                  </a:extLst>
                </a:gridCol>
                <a:gridCol w="1805013">
                  <a:extLst>
                    <a:ext uri="{9D8B030D-6E8A-4147-A177-3AD203B41FA5}">
                      <a16:colId xmlns:a16="http://schemas.microsoft.com/office/drawing/2014/main" val="246615068"/>
                    </a:ext>
                  </a:extLst>
                </a:gridCol>
                <a:gridCol w="1797392">
                  <a:extLst>
                    <a:ext uri="{9D8B030D-6E8A-4147-A177-3AD203B41FA5}">
                      <a16:colId xmlns:a16="http://schemas.microsoft.com/office/drawing/2014/main" val="2337530135"/>
                    </a:ext>
                  </a:extLst>
                </a:gridCol>
                <a:gridCol w="2278584">
                  <a:extLst>
                    <a:ext uri="{9D8B030D-6E8A-4147-A177-3AD203B41FA5}">
                      <a16:colId xmlns:a16="http://schemas.microsoft.com/office/drawing/2014/main" val="3577444737"/>
                    </a:ext>
                  </a:extLst>
                </a:gridCol>
              </a:tblGrid>
              <a:tr h="837034">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REGION 3</a:t>
                      </a:r>
                      <a:endParaRPr lang="en-US" sz="20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DELAYS</a:t>
                      </a:r>
                      <a:endParaRPr lang="en-US" sz="20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COMMUNICATION</a:t>
                      </a:r>
                      <a:endParaRPr lang="en-US" sz="20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SYSTEM ISSUES</a:t>
                      </a:r>
                      <a:endParaRPr lang="en-US" sz="20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UNCLEAR INFORMATION</a:t>
                      </a:r>
                      <a:endParaRPr lang="en-US" sz="20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tc>
                  <a:txBody>
                    <a:bodyPr/>
                    <a:lstStyle/>
                    <a:p>
                      <a:pPr algn="ctr">
                        <a:lnSpc>
                          <a:spcPct val="150000"/>
                        </a:lnSpc>
                        <a:spcAft>
                          <a:spcPts val="0"/>
                        </a:spcAft>
                      </a:pPr>
                      <a:r>
                        <a:rPr lang="en-US" sz="1600" b="1" kern="0" dirty="0">
                          <a:solidFill>
                            <a:schemeClr val="bg1"/>
                          </a:solidFill>
                          <a:effectLst/>
                          <a:latin typeface="Cambria" panose="02040503050406030204" pitchFamily="18" charset="0"/>
                          <a:ea typeface="Cambria" panose="02040503050406030204" pitchFamily="18" charset="0"/>
                        </a:rPr>
                        <a:t>DOCUMENTATION REQUIREMENTS</a:t>
                      </a:r>
                      <a:endParaRPr lang="en-US" sz="2000" b="1" kern="1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solidFill>
                      <a:schemeClr val="accent3">
                        <a:lumMod val="50000"/>
                      </a:schemeClr>
                    </a:solidFill>
                  </a:tcPr>
                </a:tc>
                <a:extLst>
                  <a:ext uri="{0D108BD9-81ED-4DB2-BD59-A6C34878D82A}">
                    <a16:rowId xmlns:a16="http://schemas.microsoft.com/office/drawing/2014/main" val="1165897096"/>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CHIPINGE</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29%</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14%</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29%</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0%</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29%</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95863873"/>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CHIREDZI</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33%</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25%</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8%</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59012132"/>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GWERU</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26%</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35%</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9%</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13%</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64724965"/>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KADOMA</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26%</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18%</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18%</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18%</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21%</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5433490"/>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KWEKWE</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33%</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33%</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0%</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79494899"/>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MASVINGO</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32%</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26%</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15%</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9%</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18%</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69371164"/>
                  </a:ext>
                </a:extLst>
              </a:tr>
              <a:tr h="656829">
                <a:tc>
                  <a:txBody>
                    <a:bodyPr/>
                    <a:lstStyle/>
                    <a:p>
                      <a:pP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MT SELINDA BOARDER POSTS</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25%</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8%</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42%</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8%</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59232748"/>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MUTARE CUSTOMS</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36%</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10%</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12%</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15%</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95755928"/>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MUTARE ZIMRA CENTRE</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32%</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32%</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16%</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14%</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04851708"/>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RUSAPE</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33%</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28%</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28%</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0%</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11%</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44359619"/>
                  </a:ext>
                </a:extLst>
              </a:tr>
              <a:tr h="395716">
                <a:tc>
                  <a:txBody>
                    <a:bodyPr/>
                    <a:lstStyle/>
                    <a:p>
                      <a:pP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RUTENDA OFFICE</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67%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0%</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33%</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33%</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33%</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18686212"/>
                  </a:ext>
                </a:extLst>
              </a:tr>
              <a:tr h="355506">
                <a:tc>
                  <a:txBody>
                    <a:bodyPr/>
                    <a:lstStyle/>
                    <a:p>
                      <a:pP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SANGO BOARDER POSTS</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0%</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33%</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17%</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50%</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63931273"/>
                  </a:ext>
                </a:extLst>
              </a:tr>
              <a:tr h="506046">
                <a:tc>
                  <a:txBody>
                    <a:bodyPr/>
                    <a:lstStyle/>
                    <a:p>
                      <a:pPr>
                        <a:lnSpc>
                          <a:spcPct val="20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OVERALL</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32%</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15%</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29%</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US" sz="1600" kern="0">
                          <a:solidFill>
                            <a:schemeClr val="accent3">
                              <a:lumMod val="50000"/>
                            </a:schemeClr>
                          </a:solidFill>
                          <a:effectLst/>
                          <a:latin typeface="Cambria" panose="02040503050406030204" pitchFamily="18" charset="0"/>
                          <a:ea typeface="Cambria" panose="02040503050406030204" pitchFamily="18" charset="0"/>
                        </a:rPr>
                        <a:t>11%</a:t>
                      </a:r>
                      <a:endParaRPr lang="en-US" sz="2000" kern="10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200000"/>
                        </a:lnSpc>
                        <a:spcAft>
                          <a:spcPts val="0"/>
                        </a:spcAft>
                      </a:pPr>
                      <a:r>
                        <a:rPr lang="en-US" sz="1600" kern="0" dirty="0">
                          <a:solidFill>
                            <a:schemeClr val="accent3">
                              <a:lumMod val="50000"/>
                            </a:schemeClr>
                          </a:solidFill>
                          <a:effectLst/>
                          <a:latin typeface="Cambria" panose="02040503050406030204" pitchFamily="18" charset="0"/>
                          <a:ea typeface="Cambria" panose="02040503050406030204" pitchFamily="18" charset="0"/>
                        </a:rPr>
                        <a:t>20%</a:t>
                      </a:r>
                      <a:endParaRPr lang="en-US" sz="20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20263216"/>
                  </a:ext>
                </a:extLst>
              </a:tr>
            </a:tbl>
          </a:graphicData>
        </a:graphic>
      </p:graphicFrame>
    </p:spTree>
    <p:extLst>
      <p:ext uri="{BB962C8B-B14F-4D97-AF65-F5344CB8AC3E}">
        <p14:creationId xmlns:p14="http://schemas.microsoft.com/office/powerpoint/2010/main" val="7076526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6047868" y="20068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92505" y="200686"/>
            <a:ext cx="5694948" cy="6673622"/>
          </a:xfrm>
          <a:prstGeom prst="rect">
            <a:avLst/>
          </a:prstGeom>
        </p:spPr>
        <p:txBody>
          <a:bodyPr wrap="square">
            <a:spAutoFit/>
          </a:bodyPr>
          <a:lstStyle/>
          <a:p>
            <a:pPr algn="just">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Major Challenge: Delays (32% Overall)</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Delays are the most dominant challenge across Region 3, with particularly high concentration in specific stations rather than uniform distribution.</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High-delay stations (e.g.,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Office – 67%,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 36%,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33%,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33%,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Chiredzi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Severe delays in processing transactions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Congestion and longer waiting times at service points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processing capacity during peak periods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Moderate-delay stations (e.g.,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29%,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26%, Mt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Selinda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25%)</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Occasional delays linked to workflow inefficiencies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Slower turnaround times for certain services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Lower-delay stations (e.g., Gweru – 17%, Sango Border Post – 17%)</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More manageable service flow</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Relatively quicker processing times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Rectangle 2"/>
          <p:cNvSpPr/>
          <p:nvPr/>
        </p:nvSpPr>
        <p:spPr>
          <a:xfrm>
            <a:off x="6208284" y="336884"/>
            <a:ext cx="5710989" cy="6315447"/>
          </a:xfrm>
          <a:prstGeom prst="rect">
            <a:avLst/>
          </a:prstGeom>
        </p:spPr>
        <p:txBody>
          <a:bodyPr wrap="square">
            <a:spAutoFit/>
          </a:bodyPr>
          <a:lstStyle/>
          <a:p>
            <a:pPr algn="just">
              <a:lnSpc>
                <a:spcPct val="150000"/>
              </a:lnSpc>
              <a:spcAft>
                <a:spcPts val="1000"/>
              </a:spcAft>
            </a:pPr>
            <a:r>
              <a:rPr lang="en-ZW" sz="14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Issues (29% Overall)</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challenges are significant and widespread, with several stations showing very high dependence on system performance.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system-constraint stations (e.g., Mt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Selinda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42%, Gweru – 35%,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33%,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33%, Sango – 33%)</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System downtime affecting service delivery</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Slow processing speeds during peak usage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Heavy reliance on digital systems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system-impact stations (e.g.,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 27%,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Chiredzi</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25%,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29%)</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Intermittent system disruptions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delays linked to system performance</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Lower system-impact stations (e.g.,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15%, </a:t>
            </a:r>
            <a:r>
              <a:rPr lang="en-ZW" sz="14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18%)</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Less reliance on digital systems</a:t>
            </a:r>
            <a:endParaRPr lang="en-US" sz="14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4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More stable processing environments</a:t>
            </a:r>
            <a:endParaRPr lang="en-US" sz="14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6849072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H="1">
            <a:off x="5807230" y="255006"/>
            <a:ext cx="1" cy="6657314"/>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76462" y="200686"/>
            <a:ext cx="5213685" cy="5529719"/>
          </a:xfrm>
          <a:prstGeom prst="rect">
            <a:avLst/>
          </a:prstGeom>
        </p:spPr>
        <p:txBody>
          <a:bodyPr wrap="square">
            <a:spAutoFit/>
          </a:bodyPr>
          <a:lstStyle/>
          <a:p>
            <a:pPr algn="just">
              <a:lnSpc>
                <a:spcPct val="150000"/>
              </a:lnSpc>
              <a:spcAft>
                <a:spcPts val="1000"/>
              </a:spcAft>
            </a:pPr>
            <a:r>
              <a:rPr lang="en-ZW" sz="12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Unclear Information (11% Overall)</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Unclear information is a moderate but uneven challenge, with certain stations experiencing significantly higher levels.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High-impact stations (e.g.,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33%,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ZIMRA Centre – 16%, Sango – 17%)</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Clients unclear on procedures and requirements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Limited guidance during service interactions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Moderate-impact stations (e.g.,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 12%, Gweru – 9%,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9%)</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indent="-342900" algn="just">
              <a:lnSpc>
                <a:spcPct val="150000"/>
              </a:lnSpc>
              <a:spcAft>
                <a:spcPts val="1000"/>
              </a:spcAft>
              <a:buFont typeface="+mj-lt"/>
              <a:buAutoNum type="arabicPeriod"/>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Occasional confusion on processes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Minimal concern stations (e.g.,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0%,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0%)</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Clear communication and structured guidance</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(15% Overall)</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Communication challenges are moderate but vary significantly across stations.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5935579" y="200686"/>
            <a:ext cx="6063916" cy="6211957"/>
          </a:xfrm>
          <a:prstGeom prst="rect">
            <a:avLst/>
          </a:prstGeom>
        </p:spPr>
        <p:txBody>
          <a:bodyPr wrap="square">
            <a:spAutoFit/>
          </a:bodyPr>
          <a:lstStyle/>
          <a:p>
            <a:pPr>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communication gaps (e.g.,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Rusape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28%,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Kwekwe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27%, Gweru – 26%,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26%)</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Limited feedback on queries</a:t>
            </a:r>
            <a:b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b) Weak follow-up mechanisms</a:t>
            </a:r>
            <a:b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b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 Lack of proactive engagement</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communication levels (e.g.,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18%,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Chiredzi</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17%,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14%)</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Some gaps in responsiveness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Minimal communication concerns (e.g.,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0%, Sango – 0%)</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457200"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 More direct or simplified communication channels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b="1"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Documentation Requirements (20% Overall)</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Documentation is a significant and uneven challenge across Region 3, with some stations showing very high burden.</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High documentation burden (e.g., Sango Border Post – 50%,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Rutenga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33%,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Chipinge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29%)</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Excessive documentation requirements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50000"/>
              </a:lnSpc>
              <a:spcAft>
                <a:spcPts val="1000"/>
              </a:spcAft>
              <a:buFont typeface="+mj-lt"/>
              <a:buAutoNum type="arabicPeriod"/>
              <a:tabLst>
                <a:tab pos="457200" algn="l"/>
              </a:tabLs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Repetitive and complex processes</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Moderate burden stations (e.g.,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Kadoma</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21%,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Masvingo</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 18%, </a:t>
            </a:r>
            <a:r>
              <a:rPr lang="en-ZW" sz="1200" kern="0" dirty="0" err="1">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Mutare</a:t>
            </a:r>
            <a:r>
              <a:rPr lang="en-ZW" sz="1200" kern="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 Customs – 15%)</a:t>
            </a:r>
            <a:endParaRPr lang="en-US" sz="12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91805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D87D-E475-451A-B36C-E4A4F63609C1}"/>
              </a:ext>
            </a:extLst>
          </p:cNvPr>
          <p:cNvSpPr>
            <a:spLocks noGrp="1"/>
          </p:cNvSpPr>
          <p:nvPr>
            <p:ph type="ctrTitle"/>
          </p:nvPr>
        </p:nvSpPr>
        <p:spPr>
          <a:xfrm>
            <a:off x="0" y="1"/>
            <a:ext cx="12192000" cy="644892"/>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r>
              <a:rPr lang="en-GB" sz="2800" b="1" dirty="0"/>
              <a:t>DEFINITION OF THE METRICS/ INDICES MEASURED</a:t>
            </a:r>
            <a:endParaRPr lang="en-US" sz="2800" b="1" dirty="0"/>
          </a:p>
        </p:txBody>
      </p:sp>
      <p:graphicFrame>
        <p:nvGraphicFramePr>
          <p:cNvPr id="6" name="Content Placeholder 5"/>
          <p:cNvGraphicFramePr>
            <a:graphicFrameLocks noGrp="1"/>
          </p:cNvGraphicFramePr>
          <p:nvPr>
            <p:ph idx="15"/>
            <p:extLst>
              <p:ext uri="{D42A27DB-BD31-4B8C-83A1-F6EECF244321}">
                <p14:modId xmlns:p14="http://schemas.microsoft.com/office/powerpoint/2010/main" val="1017773873"/>
              </p:ext>
            </p:extLst>
          </p:nvPr>
        </p:nvGraphicFramePr>
        <p:xfrm>
          <a:off x="376712" y="1314864"/>
          <a:ext cx="11466945" cy="5289135"/>
        </p:xfrm>
        <a:graphic>
          <a:graphicData uri="http://schemas.openxmlformats.org/drawingml/2006/table">
            <a:tbl>
              <a:tblPr firstRow="1" bandRow="1">
                <a:tableStyleId>{0E3FDE45-AF77-4B5C-9715-49D594BDF05E}</a:tableStyleId>
              </a:tblPr>
              <a:tblGrid>
                <a:gridCol w="2497810">
                  <a:extLst>
                    <a:ext uri="{9D8B030D-6E8A-4147-A177-3AD203B41FA5}">
                      <a16:colId xmlns:a16="http://schemas.microsoft.com/office/drawing/2014/main" val="134663150"/>
                    </a:ext>
                  </a:extLst>
                </a:gridCol>
                <a:gridCol w="7478384">
                  <a:extLst>
                    <a:ext uri="{9D8B030D-6E8A-4147-A177-3AD203B41FA5}">
                      <a16:colId xmlns:a16="http://schemas.microsoft.com/office/drawing/2014/main" val="3017990651"/>
                    </a:ext>
                  </a:extLst>
                </a:gridCol>
                <a:gridCol w="1490751">
                  <a:extLst>
                    <a:ext uri="{9D8B030D-6E8A-4147-A177-3AD203B41FA5}">
                      <a16:colId xmlns:a16="http://schemas.microsoft.com/office/drawing/2014/main" val="1995999694"/>
                    </a:ext>
                  </a:extLst>
                </a:gridCol>
              </a:tblGrid>
              <a:tr h="893734">
                <a:tc>
                  <a:txBody>
                    <a:bodyPr/>
                    <a:lstStyle/>
                    <a:p>
                      <a:pPr algn="ctr">
                        <a:lnSpc>
                          <a:spcPct val="150000"/>
                        </a:lnSpc>
                      </a:pPr>
                      <a:r>
                        <a:rPr lang="en-GB" sz="1600" dirty="0">
                          <a:latin typeface="Cambria" panose="02040503050406030204" pitchFamily="18" charset="0"/>
                          <a:ea typeface="Cambria" panose="02040503050406030204" pitchFamily="18" charset="0"/>
                        </a:rPr>
                        <a:t>Metric/ Index Measured</a:t>
                      </a:r>
                      <a:endParaRPr lang="en-US" sz="1600" dirty="0">
                        <a:latin typeface="Cambria" panose="02040503050406030204" pitchFamily="18" charset="0"/>
                        <a:ea typeface="Cambria" panose="02040503050406030204" pitchFamily="18" charset="0"/>
                      </a:endParaRPr>
                    </a:p>
                  </a:txBody>
                  <a:tcPr anchor="ctr"/>
                </a:tc>
                <a:tc>
                  <a:txBody>
                    <a:bodyPr/>
                    <a:lstStyle/>
                    <a:p>
                      <a:pPr algn="ctr">
                        <a:lnSpc>
                          <a:spcPct val="150000"/>
                        </a:lnSpc>
                      </a:pPr>
                      <a:r>
                        <a:rPr lang="en-GB" sz="1600" dirty="0">
                          <a:latin typeface="Cambria" panose="02040503050406030204" pitchFamily="18" charset="0"/>
                          <a:ea typeface="Cambria" panose="02040503050406030204" pitchFamily="18" charset="0"/>
                        </a:rPr>
                        <a:t>Definition</a:t>
                      </a:r>
                      <a:endParaRPr lang="en-US" sz="1600" dirty="0">
                        <a:latin typeface="Cambria" panose="02040503050406030204" pitchFamily="18" charset="0"/>
                        <a:ea typeface="Cambria" panose="02040503050406030204" pitchFamily="18" charset="0"/>
                      </a:endParaRPr>
                    </a:p>
                  </a:txBody>
                  <a:tcPr anchor="ctr"/>
                </a:tc>
                <a:tc>
                  <a:txBody>
                    <a:bodyPr/>
                    <a:lstStyle/>
                    <a:p>
                      <a:pPr algn="ctr">
                        <a:lnSpc>
                          <a:spcPct val="150000"/>
                        </a:lnSpc>
                      </a:pPr>
                      <a:r>
                        <a:rPr lang="en-GB" sz="1600" dirty="0">
                          <a:latin typeface="Cambria" panose="02040503050406030204" pitchFamily="18" charset="0"/>
                          <a:ea typeface="Cambria" panose="02040503050406030204" pitchFamily="18" charset="0"/>
                        </a:rPr>
                        <a:t>Current Status/Level</a:t>
                      </a:r>
                      <a:endParaRPr lang="en-US" sz="1600" dirty="0">
                        <a:latin typeface="Cambria" panose="02040503050406030204" pitchFamily="18" charset="0"/>
                        <a:ea typeface="Cambria" panose="02040503050406030204" pitchFamily="18" charset="0"/>
                      </a:endParaRPr>
                    </a:p>
                  </a:txBody>
                  <a:tcPr anchor="ctr"/>
                </a:tc>
                <a:extLst>
                  <a:ext uri="{0D108BD9-81ED-4DB2-BD59-A6C34878D82A}">
                    <a16:rowId xmlns:a16="http://schemas.microsoft.com/office/drawing/2014/main" val="2930833557"/>
                  </a:ext>
                </a:extLst>
              </a:tr>
              <a:tr h="1657993">
                <a:tc>
                  <a:txBody>
                    <a:bodyPr/>
                    <a:lstStyle/>
                    <a:p>
                      <a:pPr algn="ctr">
                        <a:lnSpc>
                          <a:spcPct val="150000"/>
                        </a:lnSpc>
                      </a:pPr>
                      <a:r>
                        <a:rPr lang="en-ZA" sz="1600" b="1" dirty="0">
                          <a:effectLst/>
                          <a:latin typeface="Cambria" panose="02040503050406030204" pitchFamily="18" charset="0"/>
                          <a:ea typeface="Cambria" panose="02040503050406030204" pitchFamily="18" charset="0"/>
                        </a:rPr>
                        <a:t>Client</a:t>
                      </a:r>
                      <a:r>
                        <a:rPr lang="en-ZA" sz="1600" b="1" baseline="0" dirty="0">
                          <a:effectLst/>
                          <a:latin typeface="Cambria" panose="02040503050406030204" pitchFamily="18" charset="0"/>
                          <a:ea typeface="Cambria" panose="02040503050406030204" pitchFamily="18" charset="0"/>
                        </a:rPr>
                        <a:t> </a:t>
                      </a:r>
                      <a:r>
                        <a:rPr lang="en-ZA" sz="1600" b="1" dirty="0">
                          <a:effectLst/>
                          <a:latin typeface="Cambria" panose="02040503050406030204" pitchFamily="18" charset="0"/>
                          <a:ea typeface="Cambria" panose="02040503050406030204" pitchFamily="18" charset="0"/>
                        </a:rPr>
                        <a:t>Satisfaction Index (CSI) </a:t>
                      </a:r>
                      <a:endParaRPr lang="en-US" sz="1600" b="1" dirty="0">
                        <a:latin typeface="Cambria" panose="02040503050406030204" pitchFamily="18" charset="0"/>
                        <a:ea typeface="Cambria" panose="02040503050406030204" pitchFamily="18" charset="0"/>
                      </a:endParaRPr>
                    </a:p>
                  </a:txBody>
                  <a:tcPr anchor="ctr"/>
                </a:tc>
                <a:tc>
                  <a:txBody>
                    <a:bodyPr/>
                    <a:lstStyle/>
                    <a:p>
                      <a:pPr marL="0" lvl="0" indent="0" algn="just">
                        <a:lnSpc>
                          <a:spcPct val="150000"/>
                        </a:lnSpc>
                        <a:spcBef>
                          <a:spcPts val="1200"/>
                        </a:spcBef>
                        <a:spcAft>
                          <a:spcPts val="1000"/>
                        </a:spcAft>
                        <a:buFont typeface="+mj-lt"/>
                        <a:buNone/>
                      </a:pPr>
                      <a:r>
                        <a:rPr lang="en-ZA" sz="1600" dirty="0">
                          <a:effectLst/>
                          <a:latin typeface="Cambria" panose="02040503050406030204" pitchFamily="18" charset="0"/>
                          <a:ea typeface="Cambria" panose="02040503050406030204" pitchFamily="18" charset="0"/>
                        </a:rPr>
                        <a:t>A metric used to measure customer satisfaction with a company's products, services, or overall experience. It provides insights into how well a business meets customer expectations and helps identify areas for improvement.</a:t>
                      </a:r>
                      <a:endParaRPr lang="en-US" sz="1600" dirty="0">
                        <a:latin typeface="Cambria" panose="02040503050406030204" pitchFamily="18" charset="0"/>
                        <a:ea typeface="Cambria" panose="02040503050406030204" pitchFamily="18" charset="0"/>
                      </a:endParaRPr>
                    </a:p>
                  </a:txBody>
                  <a:tcPr anchor="ctr"/>
                </a:tc>
                <a:tc>
                  <a:txBody>
                    <a:bodyPr/>
                    <a:lstStyle/>
                    <a:p>
                      <a:pPr algn="ctr">
                        <a:lnSpc>
                          <a:spcPct val="150000"/>
                        </a:lnSpc>
                      </a:pPr>
                      <a:r>
                        <a:rPr lang="en-GB" sz="1600" b="1" dirty="0">
                          <a:latin typeface="Cambria" panose="02040503050406030204" pitchFamily="18" charset="0"/>
                          <a:ea typeface="Cambria" panose="02040503050406030204" pitchFamily="18" charset="0"/>
                        </a:rPr>
                        <a:t>74%</a:t>
                      </a:r>
                      <a:endParaRPr lang="en-US" sz="1600" b="1" dirty="0">
                        <a:latin typeface="Cambria" panose="02040503050406030204" pitchFamily="18" charset="0"/>
                        <a:ea typeface="Cambria" panose="02040503050406030204" pitchFamily="18" charset="0"/>
                      </a:endParaRPr>
                    </a:p>
                  </a:txBody>
                  <a:tcPr anchor="ctr"/>
                </a:tc>
                <a:extLst>
                  <a:ext uri="{0D108BD9-81ED-4DB2-BD59-A6C34878D82A}">
                    <a16:rowId xmlns:a16="http://schemas.microsoft.com/office/drawing/2014/main" val="3299887847"/>
                  </a:ext>
                </a:extLst>
              </a:tr>
              <a:tr h="1843674">
                <a:tc>
                  <a:txBody>
                    <a:bodyPr/>
                    <a:lstStyle/>
                    <a:p>
                      <a:pPr algn="ctr">
                        <a:lnSpc>
                          <a:spcPct val="150000"/>
                        </a:lnSpc>
                      </a:pPr>
                      <a:r>
                        <a:rPr lang="en-ZA" sz="1600" b="1" dirty="0">
                          <a:effectLst/>
                          <a:latin typeface="Cambria" panose="02040503050406030204" pitchFamily="18" charset="0"/>
                          <a:ea typeface="Cambria" panose="02040503050406030204" pitchFamily="18" charset="0"/>
                        </a:rPr>
                        <a:t>Customer Effort Score (CES) </a:t>
                      </a:r>
                      <a:endParaRPr lang="en-US" sz="1600" b="1" dirty="0">
                        <a:latin typeface="Cambria" panose="02040503050406030204" pitchFamily="18" charset="0"/>
                        <a:ea typeface="Cambria" panose="02040503050406030204" pitchFamily="18" charset="0"/>
                      </a:endParaRPr>
                    </a:p>
                  </a:txBody>
                  <a:tcPr anchor="ctr"/>
                </a:tc>
                <a:tc>
                  <a:txBody>
                    <a:bodyPr/>
                    <a:lstStyle/>
                    <a:p>
                      <a:pPr marL="0" lvl="0" indent="0" algn="just">
                        <a:lnSpc>
                          <a:spcPct val="150000"/>
                        </a:lnSpc>
                        <a:spcBef>
                          <a:spcPts val="1200"/>
                        </a:spcBef>
                        <a:spcAft>
                          <a:spcPts val="1000"/>
                        </a:spcAft>
                        <a:buFont typeface="+mj-lt"/>
                        <a:buNone/>
                      </a:pPr>
                      <a:r>
                        <a:rPr lang="en-ZA" sz="1600" dirty="0">
                          <a:effectLst/>
                          <a:latin typeface="Cambria" panose="02040503050406030204" pitchFamily="18" charset="0"/>
                          <a:ea typeface="Cambria" panose="02040503050406030204" pitchFamily="18" charset="0"/>
                        </a:rPr>
                        <a:t>A</a:t>
                      </a:r>
                      <a:r>
                        <a:rPr lang="en-ZA" sz="1600" baseline="0" dirty="0">
                          <a:effectLst/>
                          <a:latin typeface="Cambria" panose="02040503050406030204" pitchFamily="18" charset="0"/>
                          <a:ea typeface="Cambria" panose="02040503050406030204" pitchFamily="18" charset="0"/>
                        </a:rPr>
                        <a:t> </a:t>
                      </a:r>
                      <a:r>
                        <a:rPr lang="en-ZA" sz="1600" dirty="0">
                          <a:effectLst/>
                          <a:latin typeface="Cambria" panose="02040503050406030204" pitchFamily="18" charset="0"/>
                          <a:ea typeface="Cambria" panose="02040503050406030204" pitchFamily="18" charset="0"/>
                        </a:rPr>
                        <a:t>metric that measures how much effort a customer has to exert to interact with a company, whether it's resolving an issue, making a purchase, or using a product/service. The lower the effort required, the higher the likelihood of customer satisfaction and loyalty.</a:t>
                      </a:r>
                      <a:endParaRPr lang="en-US" sz="1600" dirty="0">
                        <a:latin typeface="Cambria" panose="02040503050406030204" pitchFamily="18" charset="0"/>
                        <a:ea typeface="Cambria" panose="02040503050406030204" pitchFamily="18" charset="0"/>
                      </a:endParaRPr>
                    </a:p>
                  </a:txBody>
                  <a:tcPr anchor="ctr"/>
                </a:tc>
                <a:tc>
                  <a:txBody>
                    <a:bodyPr/>
                    <a:lstStyle/>
                    <a:p>
                      <a:pPr algn="ctr">
                        <a:lnSpc>
                          <a:spcPct val="150000"/>
                        </a:lnSpc>
                      </a:pPr>
                      <a:r>
                        <a:rPr lang="en-GB" sz="1600" b="1" dirty="0">
                          <a:latin typeface="Cambria" panose="02040503050406030204" pitchFamily="18" charset="0"/>
                          <a:ea typeface="Cambria" panose="02040503050406030204" pitchFamily="18" charset="0"/>
                        </a:rPr>
                        <a:t>77%</a:t>
                      </a:r>
                      <a:endParaRPr lang="en-US" sz="1600" b="1" dirty="0">
                        <a:latin typeface="Cambria" panose="02040503050406030204" pitchFamily="18" charset="0"/>
                        <a:ea typeface="Cambria" panose="02040503050406030204" pitchFamily="18" charset="0"/>
                      </a:endParaRPr>
                    </a:p>
                  </a:txBody>
                  <a:tcPr anchor="ctr"/>
                </a:tc>
                <a:extLst>
                  <a:ext uri="{0D108BD9-81ED-4DB2-BD59-A6C34878D82A}">
                    <a16:rowId xmlns:a16="http://schemas.microsoft.com/office/drawing/2014/main" val="1017293447"/>
                  </a:ext>
                </a:extLst>
              </a:tr>
              <a:tr h="893734">
                <a:tc>
                  <a:txBody>
                    <a:bodyPr/>
                    <a:lstStyle/>
                    <a:p>
                      <a:pPr algn="ctr">
                        <a:lnSpc>
                          <a:spcPct val="150000"/>
                        </a:lnSpc>
                      </a:pPr>
                      <a:r>
                        <a:rPr lang="en-ZA" sz="1600" b="1" dirty="0">
                          <a:effectLst/>
                          <a:latin typeface="Cambria" panose="02040503050406030204" pitchFamily="18" charset="0"/>
                          <a:ea typeface="Cambria" panose="02040503050406030204" pitchFamily="18" charset="0"/>
                          <a:cs typeface="Times New Roman" panose="02020603050405020304" pitchFamily="18" charset="0"/>
                        </a:rPr>
                        <a:t>Net Promoter Score (NPS) </a:t>
                      </a:r>
                      <a:endParaRPr lang="en-US" sz="1600" b="1" dirty="0">
                        <a:latin typeface="Cambria" panose="02040503050406030204" pitchFamily="18" charset="0"/>
                        <a:ea typeface="Cambria" panose="02040503050406030204" pitchFamily="18" charset="0"/>
                      </a:endParaRPr>
                    </a:p>
                  </a:txBody>
                  <a:tcPr anchor="ctr"/>
                </a:tc>
                <a:tc>
                  <a:txBody>
                    <a:bodyPr/>
                    <a:lstStyle/>
                    <a:p>
                      <a:pPr algn="just">
                        <a:lnSpc>
                          <a:spcPct val="150000"/>
                        </a:lnSpc>
                      </a:pPr>
                      <a:r>
                        <a:rPr lang="en-ZA" sz="1600" dirty="0">
                          <a:effectLst/>
                          <a:latin typeface="Cambria" panose="02040503050406030204" pitchFamily="18" charset="0"/>
                          <a:ea typeface="Cambria" panose="02040503050406030204" pitchFamily="18" charset="0"/>
                          <a:cs typeface="Times New Roman" panose="02020603050405020304" pitchFamily="18" charset="0"/>
                        </a:rPr>
                        <a:t>is a widely used customer loyalty metric that measures how likely customers are to recommend a company's product or service to others.</a:t>
                      </a:r>
                      <a:endParaRPr lang="en-US" sz="1600" dirty="0">
                        <a:latin typeface="Cambria" panose="02040503050406030204" pitchFamily="18" charset="0"/>
                        <a:ea typeface="Cambria" panose="02040503050406030204" pitchFamily="18" charset="0"/>
                      </a:endParaRPr>
                    </a:p>
                  </a:txBody>
                  <a:tcPr anchor="ctr"/>
                </a:tc>
                <a:tc>
                  <a:txBody>
                    <a:bodyPr/>
                    <a:lstStyle/>
                    <a:p>
                      <a:pPr algn="ctr">
                        <a:lnSpc>
                          <a:spcPct val="150000"/>
                        </a:lnSpc>
                      </a:pPr>
                      <a:r>
                        <a:rPr lang="en-GB" sz="1600" b="1" dirty="0">
                          <a:latin typeface="Cambria" panose="02040503050406030204" pitchFamily="18" charset="0"/>
                          <a:ea typeface="Cambria" panose="02040503050406030204" pitchFamily="18" charset="0"/>
                        </a:rPr>
                        <a:t>11</a:t>
                      </a:r>
                      <a:endParaRPr lang="en-US" sz="1600" b="1" dirty="0">
                        <a:latin typeface="Cambria" panose="02040503050406030204" pitchFamily="18" charset="0"/>
                        <a:ea typeface="Cambria" panose="02040503050406030204" pitchFamily="18" charset="0"/>
                      </a:endParaRPr>
                    </a:p>
                  </a:txBody>
                  <a:tcPr anchor="ctr"/>
                </a:tc>
                <a:extLst>
                  <a:ext uri="{0D108BD9-81ED-4DB2-BD59-A6C34878D82A}">
                    <a16:rowId xmlns:a16="http://schemas.microsoft.com/office/drawing/2014/main" val="3653404767"/>
                  </a:ext>
                </a:extLst>
              </a:tr>
            </a:tbl>
          </a:graphicData>
        </a:graphic>
      </p:graphicFrame>
      <p:sp>
        <p:nvSpPr>
          <p:cNvPr id="5" name="Rectangle 4"/>
          <p:cNvSpPr/>
          <p:nvPr/>
        </p:nvSpPr>
        <p:spPr>
          <a:xfrm>
            <a:off x="435429" y="771873"/>
            <a:ext cx="11060940" cy="416011"/>
          </a:xfrm>
          <a:prstGeom prst="rect">
            <a:avLst/>
          </a:prstGeom>
        </p:spPr>
        <p:txBody>
          <a:bodyPr wrap="square">
            <a:spAutoFit/>
          </a:bodyPr>
          <a:lstStyle/>
          <a:p>
            <a:pPr algn="just">
              <a:lnSpc>
                <a:spcPct val="150000"/>
              </a:lnSpc>
            </a:pPr>
            <a:r>
              <a:rPr lang="en-GB" sz="1600" b="1" dirty="0">
                <a:solidFill>
                  <a:schemeClr val="accent3">
                    <a:lumMod val="50000"/>
                  </a:schemeClr>
                </a:solidFill>
                <a:latin typeface="Cambria" panose="02040503050406030204" pitchFamily="18" charset="0"/>
                <a:ea typeface="Cambria" panose="02040503050406030204" pitchFamily="18" charset="0"/>
              </a:rPr>
              <a:t>The survey sought to measure the following metrics across all the regions and borders:</a:t>
            </a:r>
            <a:endParaRPr lang="en-US" sz="1600" b="1" dirty="0">
              <a:solidFill>
                <a:schemeClr val="accent3">
                  <a:lumMod val="5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362825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6B9BF-8C48-B5C1-D023-F6C41BDED6B9}"/>
            </a:ext>
          </a:extLst>
        </p:cNvPr>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4E7B9233-EF96-2843-C304-66A22854FE57}"/>
              </a:ext>
            </a:extLst>
          </p:cNvPr>
          <p:cNvCxnSpPr/>
          <p:nvPr/>
        </p:nvCxnSpPr>
        <p:spPr>
          <a:xfrm>
            <a:off x="5935587" y="93454"/>
            <a:ext cx="40102" cy="6764546"/>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F48E8D6E-FA0C-A791-C8C2-3B79706DA098}"/>
              </a:ext>
            </a:extLst>
          </p:cNvPr>
          <p:cNvSpPr>
            <a:spLocks noGrp="1"/>
          </p:cNvSpPr>
          <p:nvPr>
            <p:ph type="ctrTitle"/>
          </p:nvPr>
        </p:nvSpPr>
        <p:spPr>
          <a:xfrm>
            <a:off x="0" y="0"/>
            <a:ext cx="12192000" cy="545431"/>
          </a:xfr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b"/>
          <a:lstStyle/>
          <a:p>
            <a:pPr algn="ctr"/>
            <a:r>
              <a:rPr lang="en-GB" sz="2800" b="1" dirty="0"/>
              <a:t> OVERALL PMRC IMPROVEMENTS</a:t>
            </a:r>
            <a:endParaRPr lang="en-US" sz="1600" b="1" dirty="0"/>
          </a:p>
        </p:txBody>
      </p:sp>
      <p:sp>
        <p:nvSpPr>
          <p:cNvPr id="4" name="Rectangle 3">
            <a:extLst>
              <a:ext uri="{FF2B5EF4-FFF2-40B4-BE49-F238E27FC236}">
                <a16:creationId xmlns:a16="http://schemas.microsoft.com/office/drawing/2014/main" id="{7FEA4EBE-6832-C16D-DFF5-0F389FA864A0}"/>
              </a:ext>
            </a:extLst>
          </p:cNvPr>
          <p:cNvSpPr/>
          <p:nvPr/>
        </p:nvSpPr>
        <p:spPr>
          <a:xfrm>
            <a:off x="6529137" y="443575"/>
            <a:ext cx="5406189" cy="5678478"/>
          </a:xfrm>
          <a:prstGeom prst="rect">
            <a:avLst/>
          </a:prstGeom>
        </p:spPr>
        <p:txBody>
          <a:bodyPr wrap="square">
            <a:spAutoFit/>
          </a:bodyPr>
          <a:lstStyle/>
          <a:p>
            <a:pPr>
              <a:lnSpc>
                <a:spcPct val="150000"/>
              </a:lnSpc>
            </a:pPr>
            <a:r>
              <a:rPr lang="en-ZW" b="1" u="sng" dirty="0">
                <a:solidFill>
                  <a:srgbClr val="FF0000"/>
                </a:solidFill>
                <a:latin typeface="Cambria" panose="02040503050406030204" pitchFamily="18" charset="0"/>
                <a:ea typeface="Cambria" panose="02040503050406030204" pitchFamily="18" charset="0"/>
              </a:rPr>
              <a:t>Overall Suggested Improvements for ZIMRA</a:t>
            </a:r>
            <a:endParaRPr lang="en-US" dirty="0">
              <a:solidFill>
                <a:srgbClr val="FF0000"/>
              </a:solidFill>
              <a:latin typeface="Cambria" panose="02040503050406030204" pitchFamily="18" charset="0"/>
              <a:ea typeface="Cambria" panose="02040503050406030204" pitchFamily="18" charset="0"/>
            </a:endParaRPr>
          </a:p>
          <a:p>
            <a:pPr>
              <a:lnSpc>
                <a:spcPct val="150000"/>
              </a:lnSpc>
            </a:pPr>
            <a:r>
              <a:rPr lang="en-ZW" sz="1600" b="1" dirty="0">
                <a:solidFill>
                  <a:schemeClr val="accent3">
                    <a:lumMod val="50000"/>
                  </a:schemeClr>
                </a:solidFill>
                <a:latin typeface="Cambria" panose="02040503050406030204" pitchFamily="18" charset="0"/>
                <a:ea typeface="Cambria" panose="02040503050406030204" pitchFamily="18" charset="0"/>
              </a:rPr>
              <a:t>1. System &amp; Digital Platform</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Upgrade and stabilise all digital platforms (</a:t>
            </a:r>
            <a:r>
              <a:rPr lang="en-ZW" sz="1600" dirty="0" err="1">
                <a:solidFill>
                  <a:schemeClr val="accent3">
                    <a:lumMod val="50000"/>
                  </a:schemeClr>
                </a:solidFill>
                <a:latin typeface="Cambria" panose="02040503050406030204" pitchFamily="18" charset="0"/>
                <a:ea typeface="Cambria" panose="02040503050406030204" pitchFamily="18" charset="0"/>
              </a:rPr>
              <a:t>TaRMS</a:t>
            </a:r>
            <a:r>
              <a:rPr lang="en-ZW" sz="1600" dirty="0">
                <a:solidFill>
                  <a:schemeClr val="accent3">
                    <a:lumMod val="50000"/>
                  </a:schemeClr>
                </a:solidFill>
                <a:latin typeface="Cambria" panose="02040503050406030204" pitchFamily="18" charset="0"/>
                <a:ea typeface="Cambria" panose="02040503050406030204" pitchFamily="18" charset="0"/>
              </a:rPr>
              <a:t>, online portals)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Ensure systems work 24/7 and perform consistently during peak hours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Improve ICT infrastructure and internet connectivity</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Regular system maintenance and updates but please raise awareness first to the ZIMRA clients if there are any system maintenance issues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nSpc>
                <a:spcPct val="150000"/>
              </a:lnSpc>
            </a:pPr>
            <a:r>
              <a:rPr lang="en-ZW" sz="1600" b="1" dirty="0">
                <a:solidFill>
                  <a:schemeClr val="accent3">
                    <a:lumMod val="50000"/>
                  </a:schemeClr>
                </a:solidFill>
                <a:latin typeface="Cambria" panose="02040503050406030204" pitchFamily="18" charset="0"/>
                <a:ea typeface="Cambria" panose="02040503050406030204" pitchFamily="18" charset="0"/>
              </a:rPr>
              <a:t>2. Service Efficiency &amp; Process Improvements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Streamline workflows and reduce waiting times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Process rebates, refunds, and clearances faster</a:t>
            </a:r>
            <a:endParaRPr lang="en-US" sz="1600" dirty="0">
              <a:solidFill>
                <a:schemeClr val="accent3">
                  <a:lumMod val="50000"/>
                </a:schemeClr>
              </a:solidFill>
              <a:latin typeface="Cambria" panose="02040503050406030204" pitchFamily="18" charset="0"/>
              <a:ea typeface="Cambria" panose="02040503050406030204" pitchFamily="18" charset="0"/>
            </a:endParaRPr>
          </a:p>
          <a:p>
            <a:pPr marL="285750" lvl="0" indent="-285750">
              <a:lnSpc>
                <a:spcPct val="150000"/>
              </a:lnSpc>
              <a:buFont typeface="Wingdings" panose="05000000000000000000" pitchFamily="2" charset="2"/>
              <a:buChar char="Ø"/>
            </a:pPr>
            <a:r>
              <a:rPr lang="en-ZW" sz="1600" dirty="0">
                <a:solidFill>
                  <a:schemeClr val="accent3">
                    <a:lumMod val="50000"/>
                  </a:schemeClr>
                </a:solidFill>
                <a:latin typeface="Cambria" panose="02040503050406030204" pitchFamily="18" charset="0"/>
                <a:ea typeface="Cambria" panose="02040503050406030204" pitchFamily="18" charset="0"/>
              </a:rPr>
              <a:t>Introduce digital pre-clearance to reduce physical visits</a:t>
            </a:r>
            <a:endParaRPr lang="en-US" sz="1600" dirty="0">
              <a:solidFill>
                <a:schemeClr val="accent3">
                  <a:lumMod val="50000"/>
                </a:schemeClr>
              </a:solidFill>
              <a:latin typeface="Cambria" panose="02040503050406030204" pitchFamily="18" charset="0"/>
              <a:ea typeface="Cambria" panose="02040503050406030204" pitchFamily="18" charset="0"/>
            </a:endParaRPr>
          </a:p>
          <a:p>
            <a:pPr>
              <a:lnSpc>
                <a:spcPct val="150000"/>
              </a:lnSpc>
              <a:spcAft>
                <a:spcPts val="1000"/>
              </a:spcAft>
            </a:pP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5826721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39AC1-994B-8ABF-DBA8-8F5112A163F2}"/>
            </a:ext>
          </a:extLst>
        </p:cNvPr>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223E075D-C492-ADDC-C237-F2B39FAB713D}"/>
              </a:ext>
            </a:extLst>
          </p:cNvPr>
          <p:cNvCxnSpPr/>
          <p:nvPr/>
        </p:nvCxnSpPr>
        <p:spPr>
          <a:xfrm>
            <a:off x="6184240" y="93454"/>
            <a:ext cx="40102" cy="6764546"/>
          </a:xfrm>
          <a:prstGeom prst="straightConnector1">
            <a:avLst/>
          </a:prstGeom>
          <a:ln>
            <a:solidFill>
              <a:schemeClr val="accent3">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0D4ECF3-8330-D40A-2687-E94E099C144F}"/>
              </a:ext>
            </a:extLst>
          </p:cNvPr>
          <p:cNvSpPr/>
          <p:nvPr/>
        </p:nvSpPr>
        <p:spPr>
          <a:xfrm>
            <a:off x="208553" y="374461"/>
            <a:ext cx="5975687" cy="6201698"/>
          </a:xfrm>
          <a:prstGeom prst="rect">
            <a:avLst/>
          </a:prstGeom>
        </p:spPr>
        <p:txBody>
          <a:bodyPr wrap="square">
            <a:spAutoFit/>
          </a:bodyPr>
          <a:lstStyle/>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3.  Staffing &amp; Capacity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Increase staffing at border posts and town offices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Deploy extra personnel during holidays and peak periods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Ensure adequate staffing in contact centres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4. Communication &amp; Responsiveness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Improve responsiveness on phone lines, WhatsApp, and email</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Standardise information shared with clients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Notify clients proactively about changes in policies or systems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Assign dedicated liaison officers for complex client queries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Conduct regular feedback surveys and workshops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5. Customer Service &amp; Professionalism</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Train staff on professionalism, ethics, and client engagement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Encourage respectful and supportive treatment of all taxpayers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Monitor staff conduct and enforce accountability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Do training to ZIMRA staff of Customer Handling or Customer Service Experience as well as Emotional Intelligence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Rotate staff to reduce opportunities for bias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5EB76F2-BC38-597C-D3D7-F9A6783F0985}"/>
              </a:ext>
            </a:extLst>
          </p:cNvPr>
          <p:cNvSpPr/>
          <p:nvPr/>
        </p:nvSpPr>
        <p:spPr>
          <a:xfrm>
            <a:off x="6464968" y="187230"/>
            <a:ext cx="5727032" cy="6576159"/>
          </a:xfrm>
          <a:prstGeom prst="rect">
            <a:avLst/>
          </a:prstGeom>
        </p:spPr>
        <p:txBody>
          <a:bodyPr wrap="square">
            <a:spAutoFit/>
          </a:bodyPr>
          <a:lstStyle/>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6. Tax Compliance Support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Provide targeted SME training and support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Educate new taxpayers about processes and obligations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Simplify compliance procedures where possible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Review penalties and interest to be fair and reasonable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8. Documentation &amp; Process Simplification</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Reduce the number of required documents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Digitise forms and make them easily accessible</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Organise forms systematically and ensure availability</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Clarify issue reporting procedures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9. Infrastructure &amp; Access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Ensure communication lines are functional at all times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Expand capacity for online and offline service access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a:spcAft>
                <a:spcPts val="1000"/>
              </a:spcAft>
            </a:pPr>
            <a:r>
              <a:rPr lang="en-ZW" sz="1600" b="1"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10. Enforcement &amp; Border Post Practices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Train border and enforcement staff for fair and respectful conduct</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Reduce unnecessary inspections or confiscations</a:t>
            </a:r>
            <a:endParaRPr lang="en-US"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lvl="0" indent="-342900">
              <a:spcAft>
                <a:spcPts val="1000"/>
              </a:spcAft>
              <a:buSzPts val="1000"/>
              <a:buFont typeface="Wingdings" panose="05000000000000000000" pitchFamily="2" charset="2"/>
              <a:buChar char="Ø"/>
              <a:tabLst>
                <a:tab pos="457200" algn="l"/>
              </a:tabLst>
            </a:pPr>
            <a:r>
              <a:rPr lang="en-ZW" sz="1600" kern="100" dirty="0">
                <a:solidFill>
                  <a:schemeClr val="accent3">
                    <a:lumMod val="50000"/>
                  </a:schemeClr>
                </a:solidFill>
                <a:latin typeface="Cambria" panose="02040503050406030204" pitchFamily="18" charset="0"/>
                <a:ea typeface="Cambria" panose="02040503050406030204" pitchFamily="18" charset="0"/>
                <a:cs typeface="Times New Roman" panose="02020603050405020304" pitchFamily="18" charset="0"/>
              </a:rPr>
              <a:t>Improve efficiency during peak travel or holiday periods</a:t>
            </a:r>
            <a:endParaRPr lang="en-US" sz="1600" kern="100" dirty="0">
              <a:solidFill>
                <a:schemeClr val="accent3">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53269972"/>
      </p:ext>
    </p:extLst>
  </p:cSld>
  <p:clrMapOvr>
    <a:masterClrMapping/>
  </p:clrMapOvr>
</p:sld>
</file>

<file path=ppt/theme/theme1.xml><?xml version="1.0" encoding="utf-8"?>
<a:theme xmlns:a="http://schemas.openxmlformats.org/drawingml/2006/main" name="Office Theme">
  <a:themeElements>
    <a:clrScheme name="Great Pitch Decks - Environment">
      <a:dk1>
        <a:sysClr val="windowText" lastClr="000000"/>
      </a:dk1>
      <a:lt1>
        <a:sysClr val="window" lastClr="FFFFFF"/>
      </a:lt1>
      <a:dk2>
        <a:srgbClr val="375C1E"/>
      </a:dk2>
      <a:lt2>
        <a:srgbClr val="E2DFCC"/>
      </a:lt2>
      <a:accent1>
        <a:srgbClr val="9ACB39"/>
      </a:accent1>
      <a:accent2>
        <a:srgbClr val="64C24A"/>
      </a:accent2>
      <a:accent3>
        <a:srgbClr val="297D53"/>
      </a:accent3>
      <a:accent4>
        <a:srgbClr val="FECF3F"/>
      </a:accent4>
      <a:accent5>
        <a:srgbClr val="F99D40"/>
      </a:accent5>
      <a:accent6>
        <a:srgbClr val="715C21"/>
      </a:accent6>
      <a:hlink>
        <a:srgbClr val="63A537"/>
      </a:hlink>
      <a:folHlink>
        <a:srgbClr val="63A537"/>
      </a:folHlink>
    </a:clrScheme>
    <a:fontScheme name="Custom 143">
      <a:majorFont>
        <a:latin typeface="Rockwel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200" dirty="0" smtClean="0">
            <a:solidFill>
              <a:schemeClr val="tx1">
                <a:lumMod val="75000"/>
                <a:lumOff val="25000"/>
              </a:schemeClr>
            </a:solidFill>
            <a:latin typeface="+mn-lt"/>
          </a:defRPr>
        </a:defPPr>
      </a:lstStyle>
    </a:txDef>
  </a:objectDefaults>
  <a:extraClrSchemeLst/>
  <a:extLst>
    <a:ext uri="{05A4C25C-085E-4340-85A3-A5531E510DB2}">
      <thm15:themeFamily xmlns:thm15="http://schemas.microsoft.com/office/thememl/2012/main" name="TF16411175_Green pitch deck_AAS_v4" id="{7774237F-020F-43A5-B912-064E6C199417}" vid="{D87B7C14-9379-4774-A3D4-9FA5066AD9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490261-1200-4EC7-95B0-2241EE54AA34}">
  <ds:schemaRefs>
    <ds:schemaRef ds:uri="http://www.w3.org/XML/1998/namespace"/>
    <ds:schemaRef ds:uri="http://purl.org/dc/dcmitype/"/>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http://schemas.microsoft.com/office/2006/documentManagement/types"/>
    <ds:schemaRef ds:uri="16c05727-aa75-4e4a-9b5f-8a80a1165891"/>
    <ds:schemaRef ds:uri="71af3243-3dd4-4a8d-8c0d-dd76da1f02a5"/>
    <ds:schemaRef ds:uri="http://purl.org/dc/terms/"/>
  </ds:schemaRefs>
</ds:datastoreItem>
</file>

<file path=customXml/itemProps2.xml><?xml version="1.0" encoding="utf-8"?>
<ds:datastoreItem xmlns:ds="http://schemas.openxmlformats.org/officeDocument/2006/customXml" ds:itemID="{BE1961DD-CF27-443B-BFF6-660110ED05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9BF51BA-BD97-4518-9266-AD3D615498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Verdant pitch deck</Template>
  <TotalTime>6882</TotalTime>
  <Words>13014</Words>
  <Application>Microsoft Office PowerPoint</Application>
  <PresentationFormat>Widescreen</PresentationFormat>
  <Paragraphs>2018</Paragraphs>
  <Slides>91</Slides>
  <Notes>82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91</vt:i4>
      </vt:variant>
    </vt:vector>
  </HeadingPairs>
  <TitlesOfParts>
    <vt:vector size="104" baseType="lpstr">
      <vt:lpstr>Arial</vt:lpstr>
      <vt:lpstr>Arial Black</vt:lpstr>
      <vt:lpstr>Calibri</vt:lpstr>
      <vt:lpstr>Calibri Light</vt:lpstr>
      <vt:lpstr>Cambria</vt:lpstr>
      <vt:lpstr>Cooper Black</vt:lpstr>
      <vt:lpstr>Courier New</vt:lpstr>
      <vt:lpstr>Rockwell</vt:lpstr>
      <vt:lpstr>Sitka Subheading</vt:lpstr>
      <vt:lpstr>Symbol</vt:lpstr>
      <vt:lpstr>Times New Roman</vt:lpstr>
      <vt:lpstr>Wingdings</vt:lpstr>
      <vt:lpstr>Office Theme</vt:lpstr>
      <vt:lpstr>ZIMBABWE REVENUE AUTHORITY (ZIMRA) CLIENT SATISFACTION SURVEY REPORT</vt:lpstr>
      <vt:lpstr>RESEARCH BACKGROUND</vt:lpstr>
      <vt:lpstr>CLIENT SATISFACTION SURVEY OVERVIEW – Q1 2026</vt:lpstr>
      <vt:lpstr>CLIENT SATISFACTION SURVEY OBJECTIVES</vt:lpstr>
      <vt:lpstr>RESEARCH DESIGN</vt:lpstr>
      <vt:lpstr>DEMOGRAPHIC PROFILE</vt:lpstr>
      <vt:lpstr>PowerPoint Presentation</vt:lpstr>
      <vt:lpstr>PowerPoint Presentation</vt:lpstr>
      <vt:lpstr>DEFINITION OF THE METRICS/ INDICES MEASURED</vt:lpstr>
      <vt:lpstr>PowerPoint Presentation</vt:lpstr>
      <vt:lpstr>OVERALL CLIENT SATISFACTION INDEX</vt:lpstr>
      <vt:lpstr>Overall Regional Performance </vt:lpstr>
      <vt:lpstr>Moderate Performing Regions </vt:lpstr>
      <vt:lpstr>PowerPoint Presentation</vt:lpstr>
      <vt:lpstr>OVERALL INDICES BY SERVICE ATTRIBUTES</vt:lpstr>
      <vt:lpstr>CSI OVERALL FINDINGS</vt:lpstr>
      <vt:lpstr>PowerPoint Presentation</vt:lpstr>
      <vt:lpstr>PowerPoint Presentation</vt:lpstr>
      <vt:lpstr>PowerPoint Presentation</vt:lpstr>
      <vt:lpstr>STATION SPECIFIC CLIENT SATISFACTION INDEX SUMMARY</vt:lpstr>
      <vt:lpstr>NET PROMOTER SCORE (NPS)</vt:lpstr>
      <vt:lpstr>OVERALL ZIMRA NET PROMOTER SCORE BY REGION</vt:lpstr>
      <vt:lpstr>REGIONIONAL NPS PERFORMANCE BREAKDOWN</vt:lpstr>
      <vt:lpstr>KEY DRIVERS OF NPS AT ZIMRA &amp; OVERALL ZIMRA PAIN POINTS</vt:lpstr>
      <vt:lpstr>ZIMRA PAIN POINTS</vt:lpstr>
      <vt:lpstr>ZIMRA PAIN POINTS &amp; OVERALL IMPROVEMENTS</vt:lpstr>
      <vt:lpstr>PowerPoint Presentation</vt:lpstr>
      <vt:lpstr>PowerPoint Presentation</vt:lpstr>
      <vt:lpstr>BEITBRIDGE BORDER POST SERVICE CHALLENGES ANALYSIS (BEITBRIDGE BORDER VS TOWN POST)</vt:lpstr>
      <vt:lpstr>PowerPoint Presentation</vt:lpstr>
      <vt:lpstr>PowerPoint Presentation</vt:lpstr>
      <vt:lpstr>PowerPoint Presentation</vt:lpstr>
      <vt:lpstr>BEITBRIDGE BORDER POST PAIN POINTS &amp; RECOMMENDATIONS</vt:lpstr>
      <vt:lpstr>BEITBRIDGE BORDER POST RECOMMENDATIONS</vt:lpstr>
      <vt:lpstr>BEITBRIDGE  TOWN OFFICE  - KEY PAIN POINTS</vt:lpstr>
      <vt:lpstr>BEITBRIDGE  TOWN OFFICE - RECOMMENDATIONS</vt:lpstr>
      <vt:lpstr>PowerPoint Presentation</vt:lpstr>
      <vt:lpstr>SERVICE  CHALLENGES ANALYSIS (HEAD OFFICE + CONTACT CENTRE)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SERVICE  CHALLENGES ANALYSIS (FORBES BORDER POST)</vt:lpstr>
      <vt:lpstr>PowerPoint Presentation</vt:lpstr>
      <vt:lpstr>PowerPoint Presentation</vt:lpstr>
      <vt:lpstr>PowerPoint Presentation</vt:lpstr>
      <vt:lpstr>PAIN POINTS: FORBES BORDER POST </vt:lpstr>
      <vt:lpstr>PAIN POINTS: FORBES BORDER POST </vt:lpstr>
      <vt:lpstr>PAIN POINTS: FORBES BORDER POST </vt:lpstr>
      <vt:lpstr>RECOMMENDATIONS: FORBES BORDER POST </vt:lpstr>
      <vt:lpstr>PowerPoint Presentation</vt:lpstr>
      <vt:lpstr>PowerPoint Presentation</vt:lpstr>
      <vt:lpstr>SERVICE DELIVERY BY ATTRIBUTE- REGION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SERVICE CHALLENGES ANALYSIS- REGION 1  </vt:lpstr>
      <vt:lpstr>PowerPoint Presentation</vt:lpstr>
      <vt:lpstr>PowerPoint Presentation</vt:lpstr>
      <vt:lpstr>PowerPoint Presentation</vt:lpstr>
      <vt:lpstr>PowerPoint Presentation</vt:lpstr>
      <vt:lpstr>PowerPoint Presentation</vt:lpstr>
      <vt:lpstr>SERVICE DELIVERY BY ATTRIBUTE- REGION 2  </vt:lpstr>
      <vt:lpstr>PowerPoint Presentation</vt:lpstr>
      <vt:lpstr>PowerPoint Presentation</vt:lpstr>
      <vt:lpstr>PowerPoint Presentation</vt:lpstr>
      <vt:lpstr>PowerPoint Presentation</vt:lpstr>
      <vt:lpstr>PowerPoint Presentation</vt:lpstr>
      <vt:lpstr>SERVICE CHALLENGES ANALYSIS- REGION 2  </vt:lpstr>
      <vt:lpstr>PowerPoint Presentation</vt:lpstr>
      <vt:lpstr>PowerPoint Presentation</vt:lpstr>
      <vt:lpstr>PowerPoint Presentation</vt:lpstr>
      <vt:lpstr>PowerPoint Presentation</vt:lpstr>
      <vt:lpstr>SERVICE DELIVERY BY ATTRIBUTE- REGION 3</vt:lpstr>
      <vt:lpstr>PowerPoint Presentation</vt:lpstr>
      <vt:lpstr>PowerPoint Presentation</vt:lpstr>
      <vt:lpstr>PowerPoint Presentation</vt:lpstr>
      <vt:lpstr>PowerPoint Presentation</vt:lpstr>
      <vt:lpstr>SERVICE CHALLENGES ANALYSIS - REGION 3</vt:lpstr>
      <vt:lpstr>PowerPoint Presentation</vt:lpstr>
      <vt:lpstr>PowerPoint Presentation</vt:lpstr>
      <vt:lpstr> OVERALL PMRC IMPROVEMENTS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ZIMBABWE REVENUE AUTHORITY (ZIMRA) CLIENT SATISFACTION SURVEY REPORT</dc:title>
  <dc:creator>Admin</dc:creator>
  <cp:lastModifiedBy>Chenayi Maponga</cp:lastModifiedBy>
  <cp:revision>10</cp:revision>
  <dcterms:created xsi:type="dcterms:W3CDTF">2026-04-01T13:29:20Z</dcterms:created>
  <dcterms:modified xsi:type="dcterms:W3CDTF">2026-04-07T09:48:39Z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